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77" r:id="rId4"/>
    <p:sldId id="279" r:id="rId5"/>
    <p:sldId id="280" r:id="rId6"/>
    <p:sldId id="267" r:id="rId7"/>
    <p:sldId id="281" r:id="rId8"/>
    <p:sldId id="282" r:id="rId9"/>
    <p:sldId id="27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7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286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3_Title - Top">
    <p:spTree>
      <p:nvGrpSpPr>
        <p:cNvPr id="1" name=""/>
        <p:cNvGrpSpPr/>
        <p:nvPr/>
      </p:nvGrpSpPr>
      <p:grpSpPr>
        <a:xfrm>
          <a:off x="0" y="0"/>
          <a:ext cx="0" cy="0"/>
          <a:chOff x="0" y="0"/>
          <a:chExt cx="0" cy="0"/>
        </a:xfrm>
      </p:grpSpPr>
      <p:sp>
        <p:nvSpPr>
          <p:cNvPr id="51" name="Title Text"/>
          <p:cNvSpPr txBox="1">
            <a:spLocks noGrp="1"/>
          </p:cNvSpPr>
          <p:nvPr>
            <p:ph type="title"/>
          </p:nvPr>
        </p:nvSpPr>
        <p:spPr>
          <a:prstGeom prst="rect">
            <a:avLst/>
          </a:prstGeom>
        </p:spPr>
        <p:txBody>
          <a:bodyPr/>
          <a:lstStyle/>
          <a:p>
            <a:r>
              <a:rPr dirty="0"/>
              <a:t>Title Text</a:t>
            </a:r>
          </a:p>
        </p:txBody>
      </p:sp>
      <p:sp>
        <p:nvSpPr>
          <p:cNvPr id="52" name="Slide Number"/>
          <p:cNvSpPr txBox="1">
            <a:spLocks noGrp="1"/>
          </p:cNvSpPr>
          <p:nvPr>
            <p:ph type="sldNum" sz="quarter" idx="2"/>
          </p:nvPr>
        </p:nvSpPr>
        <p:spPr>
          <a:xfrm>
            <a:off x="11607590" y="6532711"/>
            <a:ext cx="414165" cy="302923"/>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29259328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A large building&#10;&#10;Description automatically generated">
            <a:extLst>
              <a:ext uri="{FF2B5EF4-FFF2-40B4-BE49-F238E27FC236}">
                <a16:creationId xmlns:a16="http://schemas.microsoft.com/office/drawing/2014/main" id="{962652B1-B7BD-4D87-9F02-E83CEA67B442}"/>
              </a:ext>
            </a:extLst>
          </p:cNvPr>
          <p:cNvPicPr>
            <a:picLocks noChangeAspect="1"/>
          </p:cNvPicPr>
          <p:nvPr/>
        </p:nvPicPr>
        <p:blipFill rotWithShape="1">
          <a:blip r:embed="rId2"/>
          <a:srcRect t="25331" b="1867"/>
          <a:stretch/>
        </p:blipFill>
        <p:spPr>
          <a:xfrm>
            <a:off x="-1504" y="1282"/>
            <a:ext cx="12191980" cy="6856718"/>
          </a:xfrm>
          <a:prstGeom prst="rect">
            <a:avLst/>
          </a:prstGeom>
        </p:spPr>
      </p:pic>
      <p:pic>
        <p:nvPicPr>
          <p:cNvPr id="2" name="Picture 2" descr="A close up of a sign&#10;&#10;Description automatically generated">
            <a:extLst>
              <a:ext uri="{FF2B5EF4-FFF2-40B4-BE49-F238E27FC236}">
                <a16:creationId xmlns:a16="http://schemas.microsoft.com/office/drawing/2014/main" id="{EBD27B8E-ABF1-4FC7-9431-795333CFDA0E}"/>
              </a:ext>
            </a:extLst>
          </p:cNvPr>
          <p:cNvPicPr>
            <a:picLocks noChangeAspect="1"/>
          </p:cNvPicPr>
          <p:nvPr/>
        </p:nvPicPr>
        <p:blipFill>
          <a:blip r:embed="rId3"/>
          <a:stretch>
            <a:fillRect/>
          </a:stretch>
        </p:blipFill>
        <p:spPr>
          <a:xfrm>
            <a:off x="7837641" y="5396478"/>
            <a:ext cx="3984395" cy="1315890"/>
          </a:xfrm>
          <a:prstGeom prst="rect">
            <a:avLst/>
          </a:prstGeom>
        </p:spPr>
      </p:pic>
      <p:sp>
        <p:nvSpPr>
          <p:cNvPr id="5" name="TextBox 4">
            <a:extLst>
              <a:ext uri="{FF2B5EF4-FFF2-40B4-BE49-F238E27FC236}">
                <a16:creationId xmlns:a16="http://schemas.microsoft.com/office/drawing/2014/main" id="{D3C589E7-4240-40BF-1EEA-7D632E7FA932}"/>
              </a:ext>
            </a:extLst>
          </p:cNvPr>
          <p:cNvSpPr txBox="1"/>
          <p:nvPr/>
        </p:nvSpPr>
        <p:spPr>
          <a:xfrm>
            <a:off x="693906" y="5678606"/>
            <a:ext cx="4578485" cy="954107"/>
          </a:xfrm>
          <a:prstGeom prst="rect">
            <a:avLst/>
          </a:prstGeom>
          <a:noFill/>
        </p:spPr>
        <p:txBody>
          <a:bodyPr wrap="square">
            <a:spAutoFit/>
          </a:bodyPr>
          <a:lstStyle/>
          <a:p>
            <a:r>
              <a:rPr lang="en-US" sz="2800" b="1" dirty="0">
                <a:solidFill>
                  <a:schemeClr val="tx1"/>
                </a:solidFill>
              </a:rPr>
              <a:t>Governance Committee</a:t>
            </a:r>
          </a:p>
          <a:p>
            <a:r>
              <a:rPr lang="en-US" sz="2800" b="1" dirty="0">
                <a:solidFill>
                  <a:schemeClr val="tx1"/>
                </a:solidFill>
              </a:rPr>
              <a:t>Trustee Kenny Stone, Chair</a:t>
            </a: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D7155EF-1856-480C-A3D5-C8733B5A4184}"/>
              </a:ext>
            </a:extLst>
          </p:cNvPr>
          <p:cNvSpPr/>
          <p:nvPr/>
        </p:nvSpPr>
        <p:spPr>
          <a:xfrm>
            <a:off x="0" y="0"/>
            <a:ext cx="12192000" cy="15011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srgbClr val="61D836">
                    <a:hueOff val="914337"/>
                    <a:satOff val="31515"/>
                    <a:lumOff val="-30790"/>
                  </a:srgbClr>
                </a:solidFill>
                <a:effectLst/>
                <a:uLnTx/>
                <a:uFillTx/>
                <a:latin typeface="Helvetica Neue Medium"/>
                <a:ea typeface="+mn-ea"/>
                <a:cs typeface="+mn-cs"/>
                <a:sym typeface="Helvetica Neue Medium"/>
              </a:rPr>
              <a:t>Approval of Minutes</a:t>
            </a:r>
            <a:endPar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84949F2-3931-C0B5-66AD-C2E24E0BC3DC}"/>
              </a:ext>
            </a:extLst>
          </p:cNvPr>
          <p:cNvSpPr txBox="1"/>
          <p:nvPr/>
        </p:nvSpPr>
        <p:spPr>
          <a:xfrm>
            <a:off x="3048000" y="3245955"/>
            <a:ext cx="6096000" cy="769441"/>
          </a:xfrm>
          <a:prstGeom prst="rect">
            <a:avLst/>
          </a:prstGeom>
          <a:noFill/>
        </p:spPr>
        <p:txBody>
          <a:bodyPr wrap="square">
            <a:spAutoFit/>
          </a:bodyPr>
          <a:lstStyle/>
          <a:p>
            <a:pPr marL="685800" marR="0" lvl="0" indent="-68580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4400"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sym typeface="Helvetica Neue"/>
              </a:rPr>
              <a:t>December 6, 2023</a:t>
            </a:r>
            <a:endParaRPr kumimoji="0" lang="en-US" sz="4400" b="1" i="0" u="none" strike="noStrike" kern="0" cap="none" spc="0" normalizeH="0" baseline="0" noProof="0" dirty="0">
              <a:ln>
                <a:noFill/>
              </a:ln>
              <a:solidFill>
                <a:srgbClr val="000000"/>
              </a:solidFill>
              <a:effectLst/>
              <a:uLnTx/>
              <a:uFillTx/>
              <a:latin typeface="Helvetica Neue"/>
              <a:sym typeface="Helvetica Neue"/>
            </a:endParaRPr>
          </a:p>
        </p:txBody>
      </p:sp>
    </p:spTree>
    <p:extLst>
      <p:ext uri="{BB962C8B-B14F-4D97-AF65-F5344CB8AC3E}">
        <p14:creationId xmlns:p14="http://schemas.microsoft.com/office/powerpoint/2010/main" val="1562814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B40073-11D3-4C87-8DD5-B225F3A95A1E}"/>
              </a:ext>
            </a:extLst>
          </p:cNvPr>
          <p:cNvSpPr/>
          <p:nvPr/>
        </p:nvSpPr>
        <p:spPr>
          <a:xfrm>
            <a:off x="0" y="419100"/>
            <a:ext cx="12192000" cy="1501140"/>
          </a:xfrm>
          <a:prstGeom prst="rect">
            <a:avLst/>
          </a:prstGeom>
          <a:solidFill>
            <a:srgbClr val="215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5400" b="0" i="0" u="none" strike="noStrike" kern="0" cap="none" spc="0" normalizeH="0" baseline="0" noProof="0" dirty="0">
                <a:ln>
                  <a:noFill/>
                </a:ln>
                <a:solidFill>
                  <a:schemeClr val="bg1"/>
                </a:solidFill>
                <a:effectLst/>
                <a:uLnTx/>
                <a:uFillTx/>
                <a:latin typeface="Helvetica Neue Medium"/>
                <a:sym typeface="Helvetica Neue Medium"/>
              </a:rPr>
              <a:t>Article 4: Committees</a:t>
            </a:r>
            <a:endParaRPr lang="en-US" sz="5400" dirty="0">
              <a:solidFill>
                <a:schemeClr val="bg1"/>
              </a:solidFill>
            </a:endParaRPr>
          </a:p>
        </p:txBody>
      </p:sp>
      <p:sp>
        <p:nvSpPr>
          <p:cNvPr id="4" name="TextBox 3">
            <a:extLst>
              <a:ext uri="{FF2B5EF4-FFF2-40B4-BE49-F238E27FC236}">
                <a16:creationId xmlns:a16="http://schemas.microsoft.com/office/drawing/2014/main" id="{8A85A882-3685-E071-E39C-E7EE7B3FF257}"/>
              </a:ext>
            </a:extLst>
          </p:cNvPr>
          <p:cNvSpPr txBox="1"/>
          <p:nvPr/>
        </p:nvSpPr>
        <p:spPr>
          <a:xfrm>
            <a:off x="622570" y="2546524"/>
            <a:ext cx="10337259" cy="3046988"/>
          </a:xfrm>
          <a:prstGeom prst="rect">
            <a:avLst/>
          </a:prstGeom>
          <a:noFill/>
        </p:spPr>
        <p:txBody>
          <a:bodyPr wrap="square">
            <a:spAutoFit/>
          </a:bodyPr>
          <a:lstStyle/>
          <a:p>
            <a:pPr marL="858838" marR="0" lvl="1" indent="-401638" algn="just" defTabSz="584200" rtl="0" eaLnBrk="1" fontAlgn="auto" latinLnBrk="0" hangingPunct="0">
              <a:lnSpc>
                <a:spcPct val="100000"/>
              </a:lnSpc>
              <a:spcBef>
                <a:spcPts val="0"/>
              </a:spcBef>
              <a:spcAft>
                <a:spcPts val="0"/>
              </a:spcAft>
              <a:buClrTx/>
              <a:buSzTx/>
              <a:buFontTx/>
              <a:buNone/>
              <a:tabLst>
                <a:tab pos="457200" algn="l"/>
              </a:tabLst>
              <a:defRPr/>
            </a:pP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sym typeface="Helvetica Neue"/>
              </a:rPr>
              <a:t>4.1     EXECUTIVE COMMITTEE - The Executive Committee shall consist of seven</a:t>
            </a:r>
            <a:r>
              <a:rPr kumimoji="0" lang="en-US" sz="2400" b="1" i="0" u="sng"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sym typeface="Helvetica Neue"/>
              </a:rPr>
              <a:t> </a:t>
            </a: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sym typeface="Helvetica Neue"/>
              </a:rPr>
              <a:t>(7) Trustees, which shall include the   Board Chair and Vice Chair, the chairs of the Academic and Student Affairs Committee, Audit and Compliance Committee, Budget/Finance and Facilities Planning Committee, Governance Committee, and Direct Support Organization/</a:t>
            </a:r>
            <a:r>
              <a:rPr kumimoji="0" lang="en-US" sz="2400" b="1" i="0" u="none" strike="sng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Times New Roman" panose="02020603050405020304" pitchFamily="18" charset="0"/>
                <a:sym typeface="Helvetica Neue"/>
              </a:rPr>
              <a:t>Committee.</a:t>
            </a: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sym typeface="Helvetica Neue"/>
              </a:rPr>
              <a:t>  The Corporate Secretary shall be an ex-officio member without a vote and not counted as part of a quorum for the purpose of transacting business.  </a:t>
            </a:r>
          </a:p>
        </p:txBody>
      </p:sp>
    </p:spTree>
    <p:extLst>
      <p:ext uri="{BB962C8B-B14F-4D97-AF65-F5344CB8AC3E}">
        <p14:creationId xmlns:p14="http://schemas.microsoft.com/office/powerpoint/2010/main" val="3802925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67A53-BCA8-917D-12B6-4C7A9BE1545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9C67F73-A919-5BBF-5340-3F6AE756B10C}"/>
              </a:ext>
            </a:extLst>
          </p:cNvPr>
          <p:cNvSpPr/>
          <p:nvPr/>
        </p:nvSpPr>
        <p:spPr>
          <a:xfrm>
            <a:off x="0" y="419100"/>
            <a:ext cx="12192000" cy="15011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srgbClr val="61D836">
                    <a:hueOff val="914337"/>
                    <a:satOff val="31515"/>
                    <a:lumOff val="-30790"/>
                  </a:srgbClr>
                </a:solidFill>
                <a:effectLst/>
                <a:uLnTx/>
                <a:uFillTx/>
                <a:latin typeface="Helvetica Neue Medium"/>
                <a:ea typeface="+mn-ea"/>
                <a:cs typeface="+mn-cs"/>
                <a:sym typeface="Helvetica Neue Medium"/>
              </a:rPr>
              <a:t>Article 4: Committees</a:t>
            </a:r>
            <a:endPar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A2DAB43-CBC1-B549-DF8D-7578BC21EF87}"/>
              </a:ext>
            </a:extLst>
          </p:cNvPr>
          <p:cNvSpPr txBox="1"/>
          <p:nvPr/>
        </p:nvSpPr>
        <p:spPr>
          <a:xfrm>
            <a:off x="985736" y="2091605"/>
            <a:ext cx="10084341" cy="4462760"/>
          </a:xfrm>
          <a:prstGeom prst="rect">
            <a:avLst/>
          </a:prstGeom>
          <a:noFill/>
        </p:spPr>
        <p:txBody>
          <a:bodyPr wrap="square">
            <a:spAutoFit/>
          </a:bodyPr>
          <a:lstStyle/>
          <a:p>
            <a:pPr marL="1376363" marR="0" lvl="1" indent="-919163" algn="just" defTabSz="584200" rtl="0" eaLnBrk="1" fontAlgn="auto" latinLnBrk="0" hangingPunct="0">
              <a:lnSpc>
                <a:spcPct val="100000"/>
              </a:lnSpc>
              <a:spcBef>
                <a:spcPts val="0"/>
              </a:spcBef>
              <a:spcAft>
                <a:spcPts val="0"/>
              </a:spcAft>
              <a:buClrTx/>
              <a:buSzTx/>
              <a:buFontTx/>
              <a:buNone/>
              <a:tabLst>
                <a:tab pos="457200" algn="l"/>
              </a:tabLst>
              <a:defRPr/>
            </a:pPr>
            <a:r>
              <a:rPr kumimoji="0" lang="en-US"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sym typeface="Helvetica Neue"/>
              </a:rPr>
              <a:t>4.2.1      </a:t>
            </a:r>
            <a:r>
              <a:rPr kumimoji="0" lang="en-US" sz="2000"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sym typeface="Helvetica Neue"/>
              </a:rPr>
              <a:t>Academic and Student Affairs Committee -        The Academic and Student Affairs Committee shall be responsible for the oversight of educational policies and programs, and policies relating to student affairs </a:t>
            </a:r>
            <a:r>
              <a:rPr kumimoji="0" lang="en-US" sz="2000" b="1" i="0" u="sng" strike="no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Times New Roman" panose="02020603050405020304" pitchFamily="18" charset="0"/>
                <a:sym typeface="Helvetica Neue"/>
              </a:rPr>
              <a:t>including Intercollegiate Athletics</a:t>
            </a:r>
            <a:r>
              <a:rPr kumimoji="0" lang="en-US" sz="2000"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sym typeface="Helvetica Neue"/>
              </a:rPr>
              <a:t>.  The committee shall review and consider policies relating to new and existing degree programs, instruction, research, and continuing education, conditions affecting recruitment and retention of faculty members, including tenure, academic freedom and academic responsibility, codes of conduct and appropriate penalties for violations of University regulations pertaining to academic dishonesty, student admissions, student conduct, student life, extracurricular activities, student health, career resources, and student financial affairs.  The committee shall make recommendations and reports to the Board on these and other matters referred to it by the Board.  </a:t>
            </a:r>
          </a:p>
          <a:p>
            <a:pPr marL="685800" marR="0" lvl="0" indent="-685800" algn="l" defTabSz="584200" rtl="0" eaLnBrk="1"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sz="4400" b="1" i="0" u="none" strike="noStrike" kern="0" cap="none" spc="0" normalizeH="0" baseline="0" noProof="0" dirty="0">
              <a:ln>
                <a:noFill/>
              </a:ln>
              <a:solidFill>
                <a:srgbClr val="000000"/>
              </a:solidFill>
              <a:effectLst/>
              <a:uLnTx/>
              <a:uFillTx/>
              <a:latin typeface="Helvetica Neue"/>
              <a:sym typeface="Helvetica Neue"/>
            </a:endParaRPr>
          </a:p>
        </p:txBody>
      </p:sp>
    </p:spTree>
    <p:extLst>
      <p:ext uri="{BB962C8B-B14F-4D97-AF65-F5344CB8AC3E}">
        <p14:creationId xmlns:p14="http://schemas.microsoft.com/office/powerpoint/2010/main" val="1937501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A6149-FF7A-0FCC-D957-53008C55D39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2F5AD43-B1FF-0A9D-3BD0-7DEB819DFB08}"/>
              </a:ext>
            </a:extLst>
          </p:cNvPr>
          <p:cNvSpPr/>
          <p:nvPr/>
        </p:nvSpPr>
        <p:spPr>
          <a:xfrm>
            <a:off x="0" y="419100"/>
            <a:ext cx="12192000" cy="1501140"/>
          </a:xfrm>
          <a:prstGeom prst="rect">
            <a:avLst/>
          </a:prstGeom>
          <a:solidFill>
            <a:srgbClr val="215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5400" b="0" i="0" u="none" strike="noStrike" kern="0" cap="none" spc="0" normalizeH="0" baseline="0" noProof="0" dirty="0">
                <a:ln>
                  <a:noFill/>
                </a:ln>
                <a:solidFill>
                  <a:schemeClr val="bg1"/>
                </a:solidFill>
                <a:effectLst/>
                <a:uLnTx/>
                <a:uFillTx/>
                <a:latin typeface="Helvetica Neue Medium"/>
                <a:sym typeface="Helvetica Neue Medium"/>
              </a:rPr>
              <a:t>Article 4: Committees</a:t>
            </a:r>
            <a:endParaRPr lang="en-US" sz="5400" dirty="0">
              <a:solidFill>
                <a:schemeClr val="bg1"/>
              </a:solidFill>
            </a:endParaRPr>
          </a:p>
        </p:txBody>
      </p:sp>
      <p:sp>
        <p:nvSpPr>
          <p:cNvPr id="4" name="TextBox 3">
            <a:extLst>
              <a:ext uri="{FF2B5EF4-FFF2-40B4-BE49-F238E27FC236}">
                <a16:creationId xmlns:a16="http://schemas.microsoft.com/office/drawing/2014/main" id="{16F8F23B-B7AC-E033-E1AF-3713AC1666B2}"/>
              </a:ext>
            </a:extLst>
          </p:cNvPr>
          <p:cNvSpPr txBox="1"/>
          <p:nvPr/>
        </p:nvSpPr>
        <p:spPr>
          <a:xfrm>
            <a:off x="479898" y="1975835"/>
            <a:ext cx="10337259" cy="4585871"/>
          </a:xfrm>
          <a:prstGeom prst="rect">
            <a:avLst/>
          </a:prstGeom>
          <a:noFill/>
        </p:spPr>
        <p:txBody>
          <a:bodyPr wrap="square">
            <a:spAutoFit/>
          </a:bodyPr>
          <a:lstStyle/>
          <a:p>
            <a:pPr marL="1431925" marR="0" lvl="0" indent="-974725" algn="just" defTabSz="584200" rtl="0" eaLnBrk="1" fontAlgn="auto" latinLnBrk="0" hangingPunct="0">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sym typeface="Helvetica Neue"/>
              </a:rPr>
              <a:t>4.2.4    Direct Support Organization</a:t>
            </a:r>
            <a:r>
              <a:rPr kumimoji="0" lang="en-US" b="1" i="0" u="sng" strike="no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Times New Roman" panose="02020603050405020304" pitchFamily="18" charset="0"/>
                <a:sym typeface="Helvetica Neue"/>
              </a:rPr>
              <a:t>s</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sym typeface="Helvetica Neue"/>
              </a:rPr>
              <a:t> </a:t>
            </a:r>
            <a:r>
              <a:rPr kumimoji="0" lang="en-US" b="1" i="0" u="none" strike="sng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Times New Roman" panose="02020603050405020304" pitchFamily="18" charset="0"/>
                <a:sym typeface="Helvetica Neue"/>
              </a:rPr>
              <a:t>/Intercollegiate Athletics </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sym typeface="Helvetica Neue"/>
              </a:rPr>
              <a:t>Committee – The Direct Support Organization</a:t>
            </a:r>
            <a:r>
              <a:rPr kumimoji="0" lang="en-US" b="1" i="0" u="sng" strike="no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Times New Roman" panose="02020603050405020304" pitchFamily="18" charset="0"/>
                <a:sym typeface="Helvetica Neue"/>
              </a:rPr>
              <a:t>s</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sym typeface="Helvetica Neue"/>
              </a:rPr>
              <a:t> </a:t>
            </a:r>
            <a:r>
              <a:rPr kumimoji="0" lang="en-US" b="1" i="0" u="none" strike="sng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Times New Roman" panose="02020603050405020304" pitchFamily="18" charset="0"/>
                <a:sym typeface="Helvetica Neue"/>
              </a:rPr>
              <a:t>/Intercollegiate Athletics </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sym typeface="Helvetica Neue"/>
              </a:rPr>
              <a:t>Committee is responsible for oversight and making recommendations to the Board on matters related to the University’s Direct Support Organizations </a:t>
            </a:r>
            <a:r>
              <a:rPr kumimoji="0" lang="en-US" b="1" i="0" u="none" strike="sng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Times New Roman" panose="02020603050405020304" pitchFamily="18" charset="0"/>
                <a:sym typeface="Helvetica Neue"/>
              </a:rPr>
              <a:t>/Intercollegiate Athletics </a:t>
            </a:r>
            <a:r>
              <a:rPr kumimoji="0" lang="en-US"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sym typeface="Helvetica Neue"/>
              </a:rPr>
              <a:t>(DSO).  The committee shall make reports to the Board and additional recommendations as appropriate.  The Committee’s responsibilities shall include, but not be limited to:</a:t>
            </a:r>
          </a:p>
          <a:p>
            <a:pPr marL="914400" marR="0" lvl="0" indent="-341313" algn="just" defTabSz="584200" rtl="0" eaLnBrk="1" fontAlgn="auto" latinLnBrk="0" hangingPunct="0">
              <a:lnSpc>
                <a:spcPct val="100000"/>
              </a:lnSpc>
              <a:spcBef>
                <a:spcPts val="0"/>
              </a:spcBef>
              <a:spcAft>
                <a:spcPts val="0"/>
              </a:spcAft>
              <a:buClrTx/>
              <a:buSzTx/>
              <a:buFontTx/>
              <a:buNone/>
              <a:tabLst/>
              <a:defRPr/>
            </a:pPr>
            <a:endParaRPr kumimoji="0" lang="en-US"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sym typeface="Helvetica Neue"/>
            </a:endParaRPr>
          </a:p>
          <a:p>
            <a:pPr marL="2225675" marR="0" lvl="0" indent="-396875" algn="just" defTabSz="584200" rtl="0" eaLnBrk="1" fontAlgn="auto" latinLnBrk="0" hangingPunct="0">
              <a:lnSpc>
                <a:spcPct val="100000"/>
              </a:lnSpc>
              <a:spcBef>
                <a:spcPts val="0"/>
              </a:spcBef>
              <a:spcAft>
                <a:spcPts val="0"/>
              </a:spcAft>
              <a:buClrTx/>
              <a:buSzTx/>
              <a:buFont typeface="+mj-lt"/>
              <a:buAutoNum type="romanLcPeriod"/>
              <a:tabLst/>
              <a:defRPr/>
            </a:pPr>
            <a:r>
              <a:rPr kumimoji="0" lang="en-US"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sym typeface="Helvetica Neue"/>
              </a:rPr>
              <a:t>Recommending the certification, continued certification, or decertification of a DSO; </a:t>
            </a:r>
          </a:p>
          <a:p>
            <a:pPr marL="2225675" marR="0" lvl="0" indent="-396875" algn="just" defTabSz="584200" rtl="0" eaLnBrk="1" fontAlgn="auto" latinLnBrk="0" hangingPunct="0">
              <a:lnSpc>
                <a:spcPct val="100000"/>
              </a:lnSpc>
              <a:spcBef>
                <a:spcPts val="0"/>
              </a:spcBef>
              <a:spcAft>
                <a:spcPts val="0"/>
              </a:spcAft>
              <a:buClrTx/>
              <a:buSzTx/>
              <a:buFont typeface="+mj-lt"/>
              <a:buAutoNum type="romanLcPeriod"/>
              <a:tabLst/>
              <a:defRPr/>
            </a:pPr>
            <a:r>
              <a:rPr kumimoji="0" lang="en-US"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sym typeface="Helvetica Neue"/>
              </a:rPr>
              <a:t>Recommending approval of the DSO budget and amendments; </a:t>
            </a:r>
          </a:p>
          <a:p>
            <a:pPr marL="2225675" marR="0" lvl="0" indent="-396875" algn="just" defTabSz="584200" rtl="0" eaLnBrk="1" fontAlgn="auto" latinLnBrk="0" hangingPunct="0">
              <a:lnSpc>
                <a:spcPct val="100000"/>
              </a:lnSpc>
              <a:spcBef>
                <a:spcPts val="0"/>
              </a:spcBef>
              <a:spcAft>
                <a:spcPts val="0"/>
              </a:spcAft>
              <a:buClrTx/>
              <a:buSzTx/>
              <a:buFont typeface="+mj-lt"/>
              <a:buAutoNum type="romanLcPeriod"/>
              <a:tabLst/>
              <a:defRPr/>
            </a:pPr>
            <a:r>
              <a:rPr kumimoji="0" lang="en-US"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sym typeface="Helvetica Neue"/>
              </a:rPr>
              <a:t>Recommending appointments to the DSO governing board; </a:t>
            </a:r>
            <a:r>
              <a:rPr kumimoji="0" lang="en-US" b="1" i="0" u="sng" strike="no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Times New Roman" panose="02020603050405020304" pitchFamily="18" charset="0"/>
                <a:sym typeface="Helvetica Neue"/>
              </a:rPr>
              <a:t>and</a:t>
            </a:r>
          </a:p>
          <a:p>
            <a:pPr marL="2225675" marR="0" lvl="0" indent="-396875" algn="just" defTabSz="584200" rtl="0" eaLnBrk="1" fontAlgn="auto" latinLnBrk="0" hangingPunct="0">
              <a:lnSpc>
                <a:spcPct val="100000"/>
              </a:lnSpc>
              <a:spcBef>
                <a:spcPts val="0"/>
              </a:spcBef>
              <a:spcAft>
                <a:spcPts val="0"/>
              </a:spcAft>
              <a:buClrTx/>
              <a:buSzTx/>
              <a:buFont typeface="+mj-lt"/>
              <a:buAutoNum type="romanLcPeriod"/>
              <a:tabLst/>
              <a:defRPr/>
            </a:pPr>
            <a:r>
              <a:rPr kumimoji="0" lang="en-US"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sym typeface="Helvetica Neue"/>
              </a:rPr>
              <a:t>Approve audits of the DSO</a:t>
            </a:r>
            <a:r>
              <a:rPr kumimoji="0" lang="en-US" b="1" i="0" u="none" strike="no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Times New Roman" panose="02020603050405020304" pitchFamily="18" charset="0"/>
                <a:sym typeface="Helvetica Neue"/>
              </a:rPr>
              <a:t>.</a:t>
            </a:r>
          </a:p>
          <a:p>
            <a:pPr marL="2225675" marR="0" lvl="0" indent="-396875" algn="just" defTabSz="584200" rtl="0" eaLnBrk="1" fontAlgn="auto" latinLnBrk="0" hangingPunct="0">
              <a:lnSpc>
                <a:spcPct val="100000"/>
              </a:lnSpc>
              <a:spcBef>
                <a:spcPts val="0"/>
              </a:spcBef>
              <a:spcAft>
                <a:spcPts val="0"/>
              </a:spcAft>
              <a:buClrTx/>
              <a:buSzTx/>
              <a:buFont typeface="+mj-lt"/>
              <a:buAutoNum type="romanLcPeriod"/>
              <a:tabLst/>
              <a:defRPr/>
            </a:pPr>
            <a:r>
              <a:rPr kumimoji="0" lang="en-US" b="1" i="0" u="none" strike="sng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Times New Roman" panose="02020603050405020304" pitchFamily="18" charset="0"/>
                <a:sym typeface="Helvetica Neue"/>
              </a:rPr>
              <a:t>Reviewing the Intercollegiate Athletics budget</a:t>
            </a:r>
          </a:p>
          <a:p>
            <a:pPr marL="2225675" marR="0" lvl="0" indent="-396875" algn="just" defTabSz="584200" rtl="0" eaLnBrk="1" fontAlgn="auto" latinLnBrk="0" hangingPunct="0">
              <a:lnSpc>
                <a:spcPct val="100000"/>
              </a:lnSpc>
              <a:spcBef>
                <a:spcPts val="0"/>
              </a:spcBef>
              <a:spcAft>
                <a:spcPts val="0"/>
              </a:spcAft>
              <a:buClrTx/>
              <a:buSzTx/>
              <a:buFont typeface="+mj-lt"/>
              <a:buAutoNum type="romanLcPeriod"/>
              <a:tabLst/>
              <a:defRPr/>
            </a:pPr>
            <a:r>
              <a:rPr kumimoji="0" lang="en-US" b="1" i="0" u="none" strike="sng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Times New Roman" panose="02020603050405020304" pitchFamily="18" charset="0"/>
                <a:sym typeface="Helvetica Neue"/>
              </a:rPr>
              <a:t>Overseeing and taking appropriate action related to University Intercollegiate Athletics community relations and economic development </a:t>
            </a:r>
            <a:r>
              <a:rPr kumimoji="0" lang="en-US" sz="2000" b="1" i="0" u="none" strike="sng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Times New Roman" panose="02020603050405020304" pitchFamily="18" charset="0"/>
                <a:sym typeface="Helvetica Neue"/>
              </a:rPr>
              <a:t>activities; and</a:t>
            </a:r>
          </a:p>
          <a:p>
            <a:pPr marL="2225675" marR="0" lvl="0" indent="-396875" algn="just" defTabSz="584200" rtl="0" eaLnBrk="1" fontAlgn="auto" latinLnBrk="0" hangingPunct="0">
              <a:lnSpc>
                <a:spcPct val="100000"/>
              </a:lnSpc>
              <a:spcBef>
                <a:spcPts val="0"/>
              </a:spcBef>
              <a:spcAft>
                <a:spcPts val="0"/>
              </a:spcAft>
              <a:buClrTx/>
              <a:buSzTx/>
              <a:buFont typeface="+mj-lt"/>
              <a:buAutoNum type="romanLcPeriod"/>
              <a:tabLst/>
              <a:defRPr/>
            </a:pPr>
            <a:r>
              <a:rPr kumimoji="0" lang="en-US" b="1" i="0" u="none" strike="sngStrike" kern="0" cap="none" spc="0" normalizeH="0" baseline="0" noProof="0" dirty="0">
                <a:ln>
                  <a:noFill/>
                </a:ln>
                <a:solidFill>
                  <a:srgbClr val="000000"/>
                </a:solidFill>
                <a:effectLst/>
                <a:highlight>
                  <a:srgbClr val="FFFF00"/>
                </a:highlight>
                <a:uLnTx/>
                <a:uFillTx/>
                <a:latin typeface="Times New Roman" panose="02020603050405020304" pitchFamily="18" charset="0"/>
                <a:ea typeface="Times New Roman" panose="02020603050405020304" pitchFamily="18" charset="0"/>
                <a:sym typeface="Helvetica Neue"/>
              </a:rPr>
              <a:t>Recommend approval of Intercollegiate Athletic employment contracts.</a:t>
            </a:r>
          </a:p>
        </p:txBody>
      </p:sp>
    </p:spTree>
    <p:extLst>
      <p:ext uri="{BB962C8B-B14F-4D97-AF65-F5344CB8AC3E}">
        <p14:creationId xmlns:p14="http://schemas.microsoft.com/office/powerpoint/2010/main" val="1323325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828C3-6D02-B0E2-CDEA-84CFC9A99AB2}"/>
              </a:ext>
            </a:extLst>
          </p:cNvPr>
          <p:cNvSpPr>
            <a:spLocks noGrp="1"/>
          </p:cNvSpPr>
          <p:nvPr>
            <p:ph type="title"/>
          </p:nvPr>
        </p:nvSpPr>
        <p:spPr>
          <a:xfrm>
            <a:off x="838200" y="365125"/>
            <a:ext cx="10515600" cy="6167586"/>
          </a:xfrm>
        </p:spPr>
        <p:txBody>
          <a:bodyPr>
            <a:normAutofit/>
          </a:bodyPr>
          <a:lstStyle/>
          <a:p>
            <a:endParaRPr lang="en-US" dirty="0"/>
          </a:p>
        </p:txBody>
      </p:sp>
      <p:sp>
        <p:nvSpPr>
          <p:cNvPr id="3" name="Slide Number Placeholder 2">
            <a:extLst>
              <a:ext uri="{FF2B5EF4-FFF2-40B4-BE49-F238E27FC236}">
                <a16:creationId xmlns:a16="http://schemas.microsoft.com/office/drawing/2014/main" id="{53A9C37F-6692-0D78-0727-19FD21B7A8B2}"/>
              </a:ext>
            </a:extLst>
          </p:cNvPr>
          <p:cNvSpPr>
            <a:spLocks noGrp="1"/>
          </p:cNvSpPr>
          <p:nvPr>
            <p:ph type="sldNum" sz="quarter" idx="2"/>
          </p:nvPr>
        </p:nvSpPr>
        <p:spPr/>
        <p:txBody>
          <a:bodyPr/>
          <a:lstStyle/>
          <a:p>
            <a:fld id="{86CB4B4D-7CA3-9044-876B-883B54F8677D}" type="slidenum">
              <a:rPr lang="en-US" smtClean="0"/>
              <a:t>6</a:t>
            </a:fld>
            <a:endParaRPr lang="en-US" dirty="0"/>
          </a:p>
        </p:txBody>
      </p:sp>
      <p:graphicFrame>
        <p:nvGraphicFramePr>
          <p:cNvPr id="7" name="Table 6">
            <a:extLst>
              <a:ext uri="{FF2B5EF4-FFF2-40B4-BE49-F238E27FC236}">
                <a16:creationId xmlns:a16="http://schemas.microsoft.com/office/drawing/2014/main" id="{B92E16D3-8D3E-8E3A-784E-27B4AD077C82}"/>
              </a:ext>
            </a:extLst>
          </p:cNvPr>
          <p:cNvGraphicFramePr>
            <a:graphicFrameLocks noGrp="1"/>
          </p:cNvGraphicFramePr>
          <p:nvPr>
            <p:extLst>
              <p:ext uri="{D42A27DB-BD31-4B8C-83A1-F6EECF244321}">
                <p14:modId xmlns:p14="http://schemas.microsoft.com/office/powerpoint/2010/main" val="1867637378"/>
              </p:ext>
            </p:extLst>
          </p:nvPr>
        </p:nvGraphicFramePr>
        <p:xfrm>
          <a:off x="1005191" y="629055"/>
          <a:ext cx="9904931" cy="5550055"/>
        </p:xfrm>
        <a:graphic>
          <a:graphicData uri="http://schemas.openxmlformats.org/drawingml/2006/table">
            <a:tbl>
              <a:tblPr firstRow="1" firstCol="1" bandRow="1"/>
              <a:tblGrid>
                <a:gridCol w="1343269">
                  <a:extLst>
                    <a:ext uri="{9D8B030D-6E8A-4147-A177-3AD203B41FA5}">
                      <a16:colId xmlns:a16="http://schemas.microsoft.com/office/drawing/2014/main" val="572408479"/>
                    </a:ext>
                  </a:extLst>
                </a:gridCol>
                <a:gridCol w="8561662">
                  <a:extLst>
                    <a:ext uri="{9D8B030D-6E8A-4147-A177-3AD203B41FA5}">
                      <a16:colId xmlns:a16="http://schemas.microsoft.com/office/drawing/2014/main" val="3562714162"/>
                    </a:ext>
                  </a:extLst>
                </a:gridCol>
              </a:tblGrid>
              <a:tr h="939630">
                <a:tc gridSpan="2">
                  <a:txBody>
                    <a:bodyPr/>
                    <a:lstStyle/>
                    <a:p>
                      <a:pPr marL="0" marR="0" algn="ctr">
                        <a:lnSpc>
                          <a:spcPct val="106000"/>
                        </a:lnSpc>
                        <a:spcBef>
                          <a:spcPts val="0"/>
                        </a:spcBef>
                        <a:spcAft>
                          <a:spcPts val="0"/>
                        </a:spcAft>
                      </a:pPr>
                      <a:r>
                        <a:rPr lang="en-US" sz="14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24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2024-2025 President’s Goal Setting </a:t>
                      </a:r>
                      <a:r>
                        <a:rPr lang="en-US" sz="14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219" marR="48219" marT="669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15732"/>
                    </a:solidFill>
                  </a:tcPr>
                </a:tc>
                <a:tc hMerge="1">
                  <a:txBody>
                    <a:bodyPr/>
                    <a:lstStyle/>
                    <a:p>
                      <a:endParaRPr lang="en-US"/>
                    </a:p>
                  </a:txBody>
                  <a:tcPr/>
                </a:tc>
                <a:extLst>
                  <a:ext uri="{0D108BD9-81ED-4DB2-BD59-A6C34878D82A}">
                    <a16:rowId xmlns:a16="http://schemas.microsoft.com/office/drawing/2014/main" val="4055597101"/>
                  </a:ext>
                </a:extLst>
              </a:tr>
              <a:tr h="443391">
                <a:tc>
                  <a:txBody>
                    <a:bodyPr/>
                    <a:lstStyle/>
                    <a:p>
                      <a:pPr marL="0" marR="0" algn="ctr">
                        <a:lnSpc>
                          <a:spcPct val="106000"/>
                        </a:lnSpc>
                        <a:spcBef>
                          <a:spcPts val="0"/>
                        </a:spcBef>
                        <a:spcAft>
                          <a:spcPts val="0"/>
                        </a:spcAft>
                      </a:pPr>
                      <a:r>
                        <a:rPr lang="en-US" sz="1400" b="1" kern="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Due Date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219" marR="48219" marT="669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6600"/>
                    </a:solidFill>
                  </a:tcPr>
                </a:tc>
                <a:tc>
                  <a:txBody>
                    <a:bodyPr/>
                    <a:lstStyle/>
                    <a:p>
                      <a:pPr marL="0" marR="0" algn="ctr">
                        <a:lnSpc>
                          <a:spcPct val="106000"/>
                        </a:lnSpc>
                        <a:spcBef>
                          <a:spcPts val="0"/>
                        </a:spcBef>
                        <a:spcAft>
                          <a:spcPts val="0"/>
                        </a:spcAft>
                      </a:pPr>
                      <a:r>
                        <a:rPr lang="en-US" sz="14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Action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6600"/>
                    </a:solidFill>
                  </a:tcPr>
                </a:tc>
                <a:extLst>
                  <a:ext uri="{0D108BD9-81ED-4DB2-BD59-A6C34878D82A}">
                    <a16:rowId xmlns:a16="http://schemas.microsoft.com/office/drawing/2014/main" val="251513480"/>
                  </a:ext>
                </a:extLst>
              </a:tr>
              <a:tr h="558967">
                <a:tc>
                  <a:txBody>
                    <a:bodyPr/>
                    <a:lstStyle/>
                    <a:p>
                      <a:pPr marL="0" marR="0">
                        <a:lnSpc>
                          <a:spcPct val="106000"/>
                        </a:lnSpc>
                        <a:spcBef>
                          <a:spcPts val="0"/>
                        </a:spcBef>
                        <a:spcAft>
                          <a:spcPts val="0"/>
                        </a:spcAft>
                      </a:pPr>
                      <a:r>
                        <a:rPr lang="en-US" sz="14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06/01-30/2024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219" marR="48219" marT="669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5732"/>
                    </a:solidFill>
                  </a:tcPr>
                </a:tc>
                <a:tc>
                  <a:txBody>
                    <a:bodyPr/>
                    <a:lstStyle/>
                    <a:p>
                      <a:pPr marL="219710" marR="0" indent="-173990" algn="l">
                        <a:lnSpc>
                          <a:spcPct val="106000"/>
                        </a:lnSpc>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President Robinson will work on his proposed goals for 2024/2025.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219710" marR="0" indent="-173990" algn="l">
                        <a:lnSpc>
                          <a:spcPct val="106000"/>
                        </a:lnSpc>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219" marR="48219" marT="669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3558799764"/>
                  </a:ext>
                </a:extLst>
              </a:tr>
              <a:tr h="572976">
                <a:tc>
                  <a:txBody>
                    <a:bodyPr/>
                    <a:lstStyle/>
                    <a:p>
                      <a:pPr marL="0" marR="0">
                        <a:lnSpc>
                          <a:spcPct val="106000"/>
                        </a:lnSpc>
                        <a:spcBef>
                          <a:spcPts val="0"/>
                        </a:spcBef>
                        <a:spcAft>
                          <a:spcPts val="0"/>
                        </a:spcAft>
                      </a:pPr>
                      <a:r>
                        <a:rPr lang="en-US" sz="14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07/01/2024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219" marR="48219" marT="669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5732"/>
                    </a:solidFill>
                  </a:tcPr>
                </a:tc>
                <a:tc>
                  <a:txBody>
                    <a:bodyPr/>
                    <a:lstStyle/>
                    <a:p>
                      <a:pPr marL="219710" marR="0" indent="-173990" algn="l">
                        <a:lnSpc>
                          <a:spcPct val="106000"/>
                        </a:lnSpc>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President Robinson will provide his proposed goals to Chair Harper.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219" marR="48219" marT="669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2174597576"/>
                  </a:ext>
                </a:extLst>
              </a:tr>
              <a:tr h="1303555">
                <a:tc>
                  <a:txBody>
                    <a:bodyPr/>
                    <a:lstStyle/>
                    <a:p>
                      <a:pPr marL="0" marR="0">
                        <a:lnSpc>
                          <a:spcPct val="106000"/>
                        </a:lnSpc>
                        <a:spcBef>
                          <a:spcPts val="0"/>
                        </a:spcBef>
                        <a:spcAft>
                          <a:spcPts val="0"/>
                        </a:spcAft>
                      </a:pPr>
                      <a:r>
                        <a:rPr lang="en-US" sz="14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14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07/02/2024 – 07/31/2024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219" marR="48219" marT="669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5732"/>
                    </a:solidFill>
                  </a:tcPr>
                </a:tc>
                <a:tc>
                  <a:txBody>
                    <a:bodyPr/>
                    <a:lstStyle/>
                    <a:p>
                      <a:pPr marL="0" marR="0" algn="l">
                        <a:lnSpc>
                          <a:spcPct val="106000"/>
                        </a:lnSpc>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Chair Harper will provide to the Governance Committee the proposed 2024/2025 performance goals and objectives produced by President Robinson.   Note:  The Committee will work collaboratively with President Robinson to reach a mutual agreement regarding his annual goals and objective for the succeeding year.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l">
                        <a:lnSpc>
                          <a:spcPct val="106000"/>
                        </a:lnSpc>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219" marR="48219" marT="669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1486418912"/>
                  </a:ext>
                </a:extLst>
              </a:tr>
              <a:tr h="865768">
                <a:tc>
                  <a:txBody>
                    <a:bodyPr/>
                    <a:lstStyle/>
                    <a:p>
                      <a:pPr marL="0" marR="0">
                        <a:lnSpc>
                          <a:spcPct val="106000"/>
                        </a:lnSpc>
                        <a:spcBef>
                          <a:spcPts val="0"/>
                        </a:spcBef>
                        <a:spcAft>
                          <a:spcPts val="0"/>
                        </a:spcAft>
                      </a:pPr>
                      <a:r>
                        <a:rPr lang="en-US" sz="14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14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08/07/2024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219" marR="48219" marT="669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5732"/>
                    </a:solidFill>
                  </a:tcPr>
                </a:tc>
                <a:tc>
                  <a:txBody>
                    <a:bodyPr/>
                    <a:lstStyle/>
                    <a:p>
                      <a:pPr marL="0" marR="0" algn="l">
                        <a:lnSpc>
                          <a:spcPct val="106000"/>
                        </a:lnSpc>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Governance Committee will approve the proposed 2024/2025 goals and objectives presented by President Robinson.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6000"/>
                        </a:lnSpc>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219" marR="48219" marT="669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1954106700"/>
                  </a:ext>
                </a:extLst>
              </a:tr>
              <a:tr h="865768">
                <a:tc>
                  <a:txBody>
                    <a:bodyPr/>
                    <a:lstStyle/>
                    <a:p>
                      <a:pPr marL="0" marR="0">
                        <a:lnSpc>
                          <a:spcPct val="106000"/>
                        </a:lnSpc>
                        <a:spcBef>
                          <a:spcPts val="0"/>
                        </a:spcBef>
                        <a:spcAft>
                          <a:spcPts val="0"/>
                        </a:spcAft>
                      </a:pPr>
                      <a:r>
                        <a:rPr lang="en-US" sz="14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14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08/08/2024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219" marR="48219" marT="669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5732"/>
                    </a:solidFill>
                  </a:tcPr>
                </a:tc>
                <a:tc>
                  <a:txBody>
                    <a:bodyPr/>
                    <a:lstStyle/>
                    <a:p>
                      <a:pPr marL="0" marR="0" algn="l">
                        <a:lnSpc>
                          <a:spcPct val="106000"/>
                        </a:lnSpc>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Board will approve the 2024/2025 performance goals and objectives and other such criteria as deemed appropriate by the Board.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6000"/>
                        </a:lnSpc>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219" marR="48219" marT="669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494731170"/>
                  </a:ext>
                </a:extLst>
              </a:tr>
            </a:tbl>
          </a:graphicData>
        </a:graphic>
      </p:graphicFrame>
    </p:spTree>
    <p:extLst>
      <p:ext uri="{BB962C8B-B14F-4D97-AF65-F5344CB8AC3E}">
        <p14:creationId xmlns:p14="http://schemas.microsoft.com/office/powerpoint/2010/main" val="411516176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634B9-E086-D2E2-7F5F-8AE3DEC8884A}"/>
              </a:ext>
            </a:extLst>
          </p:cNvPr>
          <p:cNvSpPr>
            <a:spLocks noGrp="1"/>
          </p:cNvSpPr>
          <p:nvPr>
            <p:ph type="title"/>
          </p:nvPr>
        </p:nvSpPr>
        <p:spPr>
          <a:xfrm>
            <a:off x="838200" y="365125"/>
            <a:ext cx="10515600" cy="6400878"/>
          </a:xfrm>
        </p:spPr>
        <p:txBody>
          <a:bodyPr>
            <a:normAutofit/>
          </a:bodyPr>
          <a:lstStyle/>
          <a:p>
            <a:endParaRPr lang="en-US" dirty="0"/>
          </a:p>
        </p:txBody>
      </p:sp>
      <p:sp>
        <p:nvSpPr>
          <p:cNvPr id="3" name="Slide Number Placeholder 2">
            <a:extLst>
              <a:ext uri="{FF2B5EF4-FFF2-40B4-BE49-F238E27FC236}">
                <a16:creationId xmlns:a16="http://schemas.microsoft.com/office/drawing/2014/main" id="{4FD1AE79-8CE6-7192-37AC-58BF82337C83}"/>
              </a:ext>
            </a:extLst>
          </p:cNvPr>
          <p:cNvSpPr>
            <a:spLocks noGrp="1"/>
          </p:cNvSpPr>
          <p:nvPr>
            <p:ph type="sldNum" sz="quarter" idx="2"/>
          </p:nvPr>
        </p:nvSpPr>
        <p:spPr/>
        <p:txBody>
          <a:bodyPr/>
          <a:lstStyle/>
          <a:p>
            <a:fld id="{86CB4B4D-7CA3-9044-876B-883B54F8677D}" type="slidenum">
              <a:rPr lang="en-US" smtClean="0"/>
              <a:t>7</a:t>
            </a:fld>
            <a:endParaRPr lang="en-US" dirty="0"/>
          </a:p>
        </p:txBody>
      </p:sp>
      <p:graphicFrame>
        <p:nvGraphicFramePr>
          <p:cNvPr id="4" name="Table 3">
            <a:extLst>
              <a:ext uri="{FF2B5EF4-FFF2-40B4-BE49-F238E27FC236}">
                <a16:creationId xmlns:a16="http://schemas.microsoft.com/office/drawing/2014/main" id="{64025151-C557-68CF-BC94-E91DB2D376E1}"/>
              </a:ext>
            </a:extLst>
          </p:cNvPr>
          <p:cNvGraphicFramePr>
            <a:graphicFrameLocks noGrp="1"/>
          </p:cNvGraphicFramePr>
          <p:nvPr>
            <p:extLst>
              <p:ext uri="{D42A27DB-BD31-4B8C-83A1-F6EECF244321}">
                <p14:modId xmlns:p14="http://schemas.microsoft.com/office/powerpoint/2010/main" val="4264214981"/>
              </p:ext>
            </p:extLst>
          </p:nvPr>
        </p:nvGraphicFramePr>
        <p:xfrm>
          <a:off x="1147864" y="453957"/>
          <a:ext cx="9996046" cy="6312046"/>
        </p:xfrm>
        <a:graphic>
          <a:graphicData uri="http://schemas.openxmlformats.org/drawingml/2006/table">
            <a:tbl>
              <a:tblPr firstRow="1" firstCol="1" bandRow="1"/>
              <a:tblGrid>
                <a:gridCol w="1261708">
                  <a:extLst>
                    <a:ext uri="{9D8B030D-6E8A-4147-A177-3AD203B41FA5}">
                      <a16:colId xmlns:a16="http://schemas.microsoft.com/office/drawing/2014/main" val="89404516"/>
                    </a:ext>
                  </a:extLst>
                </a:gridCol>
                <a:gridCol w="8734338">
                  <a:extLst>
                    <a:ext uri="{9D8B030D-6E8A-4147-A177-3AD203B41FA5}">
                      <a16:colId xmlns:a16="http://schemas.microsoft.com/office/drawing/2014/main" val="838932309"/>
                    </a:ext>
                  </a:extLst>
                </a:gridCol>
              </a:tblGrid>
              <a:tr h="735600">
                <a:tc gridSpan="2">
                  <a:txBody>
                    <a:bodyPr/>
                    <a:lstStyle/>
                    <a:p>
                      <a:pPr marL="0" marR="0" algn="ctr">
                        <a:lnSpc>
                          <a:spcPct val="106000"/>
                        </a:lnSpc>
                        <a:spcBef>
                          <a:spcPts val="0"/>
                        </a:spcBef>
                        <a:spcAft>
                          <a:spcPts val="0"/>
                        </a:spcAft>
                      </a:pPr>
                      <a:r>
                        <a:rPr lang="en-US" sz="24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President’s Evaluation </a:t>
                      </a:r>
                    </a:p>
                    <a:p>
                      <a:pPr marL="0" marR="0" algn="ctr">
                        <a:lnSpc>
                          <a:spcPct val="106000"/>
                        </a:lnSpc>
                        <a:spcBef>
                          <a:spcPts val="0"/>
                        </a:spcBef>
                        <a:spcAft>
                          <a:spcPts val="0"/>
                        </a:spcAft>
                      </a:pPr>
                      <a:r>
                        <a:rPr lang="en-US" sz="24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2023/2024 Review Period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14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219" marR="48219" marT="669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15732"/>
                    </a:solidFill>
                  </a:tcPr>
                </a:tc>
                <a:tc hMerge="1">
                  <a:txBody>
                    <a:bodyPr/>
                    <a:lstStyle/>
                    <a:p>
                      <a:endParaRPr lang="en-US"/>
                    </a:p>
                  </a:txBody>
                  <a:tcPr/>
                </a:tc>
                <a:extLst>
                  <a:ext uri="{0D108BD9-81ED-4DB2-BD59-A6C34878D82A}">
                    <a16:rowId xmlns:a16="http://schemas.microsoft.com/office/drawing/2014/main" val="1136651387"/>
                  </a:ext>
                </a:extLst>
              </a:tr>
              <a:tr h="243071">
                <a:tc>
                  <a:txBody>
                    <a:bodyPr/>
                    <a:lstStyle/>
                    <a:p>
                      <a:pPr marL="0" marR="0" algn="ctr">
                        <a:lnSpc>
                          <a:spcPct val="106000"/>
                        </a:lnSpc>
                        <a:spcBef>
                          <a:spcPts val="0"/>
                        </a:spcBef>
                        <a:spcAft>
                          <a:spcPts val="0"/>
                        </a:spcAft>
                      </a:pPr>
                      <a:r>
                        <a:rPr lang="en-US" sz="1400" b="1" kern="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Due Date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219" marR="48219" marT="669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6600"/>
                    </a:solidFill>
                  </a:tcPr>
                </a:tc>
                <a:tc>
                  <a:txBody>
                    <a:bodyPr/>
                    <a:lstStyle/>
                    <a:p>
                      <a:pPr marL="0" marR="0" algn="ctr">
                        <a:lnSpc>
                          <a:spcPct val="106000"/>
                        </a:lnSpc>
                        <a:spcBef>
                          <a:spcPts val="0"/>
                        </a:spcBef>
                        <a:spcAft>
                          <a:spcPts val="0"/>
                        </a:spcAft>
                      </a:pPr>
                      <a:r>
                        <a:rPr lang="en-US" sz="14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Action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6600"/>
                    </a:solidFill>
                  </a:tcPr>
                </a:tc>
                <a:extLst>
                  <a:ext uri="{0D108BD9-81ED-4DB2-BD59-A6C34878D82A}">
                    <a16:rowId xmlns:a16="http://schemas.microsoft.com/office/drawing/2014/main" val="1666376661"/>
                  </a:ext>
                </a:extLst>
              </a:tr>
              <a:tr h="735600">
                <a:tc>
                  <a:txBody>
                    <a:bodyPr/>
                    <a:lstStyle/>
                    <a:p>
                      <a:pPr marL="0" marR="0">
                        <a:lnSpc>
                          <a:spcPct val="106000"/>
                        </a:lnSpc>
                        <a:spcBef>
                          <a:spcPts val="0"/>
                        </a:spcBef>
                        <a:spcAft>
                          <a:spcPts val="0"/>
                        </a:spcAft>
                      </a:pPr>
                      <a:r>
                        <a:rPr lang="en-US" sz="14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05/02-31/2024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14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219" marR="48219" marT="669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5732"/>
                    </a:solidFill>
                  </a:tcPr>
                </a:tc>
                <a:tc>
                  <a:txBody>
                    <a:bodyPr/>
                    <a:lstStyle/>
                    <a:p>
                      <a:pPr marL="0" marR="0" algn="l">
                        <a:lnSpc>
                          <a:spcPct val="106000"/>
                        </a:lnSpc>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Governance Committee Chair will meet with President Robinson to discuss the following:   The evaluation process; and Any feedback/suggestions he would like to contribute related to the aforementioned items.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6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219" marR="48219" marT="669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727770984"/>
                  </a:ext>
                </a:extLst>
              </a:tr>
              <a:tr h="981866">
                <a:tc>
                  <a:txBody>
                    <a:bodyPr/>
                    <a:lstStyle/>
                    <a:p>
                      <a:pPr marL="0" marR="0">
                        <a:lnSpc>
                          <a:spcPct val="106000"/>
                        </a:lnSpc>
                        <a:spcBef>
                          <a:spcPts val="0"/>
                        </a:spcBef>
                        <a:spcAft>
                          <a:spcPts val="0"/>
                        </a:spcAft>
                      </a:pPr>
                      <a:r>
                        <a:rPr lang="en-US" sz="14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06/01/2024 – 07/15/2024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14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219" marR="48219" marT="669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5732"/>
                    </a:solidFill>
                  </a:tcPr>
                </a:tc>
                <a:tc>
                  <a:txBody>
                    <a:bodyPr/>
                    <a:lstStyle/>
                    <a:p>
                      <a:pPr marL="0" marR="0" algn="l">
                        <a:lnSpc>
                          <a:spcPct val="106000"/>
                        </a:lnSpc>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President Robinson will complete a self-appraisal/assessment of his performance regarding the Board approved goals and objectives for the 2023/2024 performance review period and other such criteria as deemed appropriate by the Board.  His self-appraisal is due on July 15, 2024.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6000"/>
                        </a:lnSpc>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219" marR="48219" marT="669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1842662881"/>
                  </a:ext>
                </a:extLst>
              </a:tr>
              <a:tr h="1884746">
                <a:tc>
                  <a:txBody>
                    <a:bodyPr/>
                    <a:lstStyle/>
                    <a:p>
                      <a:pPr marL="0" marR="0">
                        <a:lnSpc>
                          <a:spcPct val="106000"/>
                        </a:lnSpc>
                        <a:spcBef>
                          <a:spcPts val="0"/>
                        </a:spcBef>
                        <a:spcAft>
                          <a:spcPts val="0"/>
                        </a:spcAft>
                      </a:pPr>
                      <a:r>
                        <a:rPr lang="en-US" sz="14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07/16/2024 – 07/27/2024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14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219" marR="48219" marT="669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5732"/>
                    </a:solidFill>
                  </a:tcPr>
                </a:tc>
                <a:tc>
                  <a:txBody>
                    <a:bodyPr/>
                    <a:lstStyle/>
                    <a:p>
                      <a:pPr marL="0" marR="0" algn="l">
                        <a:lnSpc>
                          <a:spcPct val="106000"/>
                        </a:lnSpc>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Each Board member will evaluate President Robinson’s performance for 2023/2024 and will be provided the following:  President Robinson’s self-appraisal and the approved evaluation tool for the 2023/2024 performance review period.  Chair Harper will confer with SUS Chancellor Rodrigues to garner his feedback regarding President Robinson’s performance.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6000"/>
                        </a:lnSpc>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6000"/>
                        </a:lnSpc>
                        <a:spcBef>
                          <a:spcPts val="0"/>
                        </a:spcBef>
                        <a:spcAft>
                          <a:spcPts val="0"/>
                        </a:spcAft>
                      </a:pPr>
                      <a:r>
                        <a:rPr lang="en-US" sz="1400" i="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Note: The Governance Committee, in collaboration with the Office of University Assessment, will compile the feedback received from the individual board members.</a:t>
                      </a: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219" marR="48219" marT="669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2779687262"/>
                  </a:ext>
                </a:extLst>
              </a:tr>
              <a:tr h="489335">
                <a:tc>
                  <a:txBody>
                    <a:bodyPr/>
                    <a:lstStyle/>
                    <a:p>
                      <a:pPr marL="0" marR="0">
                        <a:lnSpc>
                          <a:spcPct val="106000"/>
                        </a:lnSpc>
                        <a:spcBef>
                          <a:spcPts val="0"/>
                        </a:spcBef>
                        <a:spcAft>
                          <a:spcPts val="0"/>
                        </a:spcAft>
                      </a:pPr>
                      <a:r>
                        <a:rPr lang="en-US" sz="14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08/2024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14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219" marR="48219" marT="669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5732"/>
                    </a:solidFill>
                  </a:tcPr>
                </a:tc>
                <a:tc>
                  <a:txBody>
                    <a:bodyPr/>
                    <a:lstStyle/>
                    <a:p>
                      <a:pPr marL="0" marR="0" algn="l">
                        <a:lnSpc>
                          <a:spcPct val="106000"/>
                        </a:lnSpc>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Governance Committee will provide President Robinson with a draft summary of the evaluation report.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6000"/>
                        </a:lnSpc>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219" marR="48219" marT="669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1472114666"/>
                  </a:ext>
                </a:extLst>
              </a:tr>
              <a:tr h="489335">
                <a:tc>
                  <a:txBody>
                    <a:bodyPr/>
                    <a:lstStyle/>
                    <a:p>
                      <a:pPr marL="0" marR="0">
                        <a:lnSpc>
                          <a:spcPct val="106000"/>
                        </a:lnSpc>
                        <a:spcBef>
                          <a:spcPts val="0"/>
                        </a:spcBef>
                        <a:spcAft>
                          <a:spcPts val="0"/>
                        </a:spcAft>
                      </a:pPr>
                      <a:r>
                        <a:rPr lang="en-US" sz="14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08/07/2024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14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219" marR="48219" marT="669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5732"/>
                    </a:solidFill>
                  </a:tcPr>
                </a:tc>
                <a:tc>
                  <a:txBody>
                    <a:bodyPr/>
                    <a:lstStyle/>
                    <a:p>
                      <a:pPr marL="0" marR="0" algn="l">
                        <a:lnSpc>
                          <a:spcPct val="106000"/>
                        </a:lnSpc>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Governance Committee will meet and approve its final draft of the evaluation report.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219" marR="48219" marT="669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307074872"/>
                  </a:ext>
                </a:extLst>
              </a:tr>
              <a:tr h="489335">
                <a:tc>
                  <a:txBody>
                    <a:bodyPr/>
                    <a:lstStyle/>
                    <a:p>
                      <a:pPr marL="0" marR="0">
                        <a:lnSpc>
                          <a:spcPct val="106000"/>
                        </a:lnSpc>
                        <a:spcBef>
                          <a:spcPts val="0"/>
                        </a:spcBef>
                        <a:spcAft>
                          <a:spcPts val="0"/>
                        </a:spcAft>
                      </a:pPr>
                      <a:r>
                        <a:rPr lang="en-US" sz="14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08/08/2024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1400" b="1" kern="1200" dirty="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219" marR="48219" marT="669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15732"/>
                    </a:solidFill>
                  </a:tcPr>
                </a:tc>
                <a:tc>
                  <a:txBody>
                    <a:bodyPr/>
                    <a:lstStyle/>
                    <a:p>
                      <a:pPr marL="0" marR="0" algn="l">
                        <a:lnSpc>
                          <a:spcPct val="106000"/>
                        </a:lnSpc>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Governance Committee will present the evaluation report to the Board for approval.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219" marR="48219" marT="669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819086951"/>
                  </a:ext>
                </a:extLst>
              </a:tr>
            </a:tbl>
          </a:graphicData>
        </a:graphic>
      </p:graphicFrame>
    </p:spTree>
    <p:extLst>
      <p:ext uri="{BB962C8B-B14F-4D97-AF65-F5344CB8AC3E}">
        <p14:creationId xmlns:p14="http://schemas.microsoft.com/office/powerpoint/2010/main" val="348797900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EE3DD-CB57-8EDD-97C5-7333FB2AE657}"/>
              </a:ext>
            </a:extLst>
          </p:cNvPr>
          <p:cNvSpPr>
            <a:spLocks noGrp="1"/>
          </p:cNvSpPr>
          <p:nvPr>
            <p:ph type="title"/>
          </p:nvPr>
        </p:nvSpPr>
        <p:spPr>
          <a:xfrm>
            <a:off x="838200" y="365125"/>
            <a:ext cx="10515600" cy="6312673"/>
          </a:xfrm>
        </p:spPr>
        <p:txBody>
          <a:bodyPr>
            <a:normAutofit/>
          </a:bodyPr>
          <a:lstStyle/>
          <a:p>
            <a:endParaRPr lang="en-US" dirty="0"/>
          </a:p>
        </p:txBody>
      </p:sp>
      <p:sp>
        <p:nvSpPr>
          <p:cNvPr id="3" name="Slide Number Placeholder 2">
            <a:extLst>
              <a:ext uri="{FF2B5EF4-FFF2-40B4-BE49-F238E27FC236}">
                <a16:creationId xmlns:a16="http://schemas.microsoft.com/office/drawing/2014/main" id="{22E33D7C-23ED-3DF5-0BC1-C4ABA524F5CB}"/>
              </a:ext>
            </a:extLst>
          </p:cNvPr>
          <p:cNvSpPr>
            <a:spLocks noGrp="1"/>
          </p:cNvSpPr>
          <p:nvPr>
            <p:ph type="sldNum" sz="quarter" idx="2"/>
          </p:nvPr>
        </p:nvSpPr>
        <p:spPr/>
        <p:txBody>
          <a:bodyPr/>
          <a:lstStyle/>
          <a:p>
            <a:fld id="{86CB4B4D-7CA3-9044-876B-883B54F8677D}" type="slidenum">
              <a:rPr lang="en-US" smtClean="0"/>
              <a:t>8</a:t>
            </a:fld>
            <a:endParaRPr lang="en-US" dirty="0"/>
          </a:p>
        </p:txBody>
      </p:sp>
      <p:graphicFrame>
        <p:nvGraphicFramePr>
          <p:cNvPr id="4" name="Table 3">
            <a:extLst>
              <a:ext uri="{FF2B5EF4-FFF2-40B4-BE49-F238E27FC236}">
                <a16:creationId xmlns:a16="http://schemas.microsoft.com/office/drawing/2014/main" id="{CC8A13BB-9501-24DF-CC46-93376B466E4E}"/>
              </a:ext>
            </a:extLst>
          </p:cNvPr>
          <p:cNvGraphicFramePr>
            <a:graphicFrameLocks noGrp="1"/>
          </p:cNvGraphicFramePr>
          <p:nvPr>
            <p:extLst>
              <p:ext uri="{D42A27DB-BD31-4B8C-83A1-F6EECF244321}">
                <p14:modId xmlns:p14="http://schemas.microsoft.com/office/powerpoint/2010/main" val="2342398878"/>
              </p:ext>
            </p:extLst>
          </p:nvPr>
        </p:nvGraphicFramePr>
        <p:xfrm>
          <a:off x="1383248" y="538265"/>
          <a:ext cx="9293086" cy="6139533"/>
        </p:xfrm>
        <a:graphic>
          <a:graphicData uri="http://schemas.openxmlformats.org/drawingml/2006/table">
            <a:tbl>
              <a:tblPr firstRow="1" firstCol="1" bandRow="1"/>
              <a:tblGrid>
                <a:gridCol w="1869381">
                  <a:extLst>
                    <a:ext uri="{9D8B030D-6E8A-4147-A177-3AD203B41FA5}">
                      <a16:colId xmlns:a16="http://schemas.microsoft.com/office/drawing/2014/main" val="2772006218"/>
                    </a:ext>
                  </a:extLst>
                </a:gridCol>
                <a:gridCol w="7423705">
                  <a:extLst>
                    <a:ext uri="{9D8B030D-6E8A-4147-A177-3AD203B41FA5}">
                      <a16:colId xmlns:a16="http://schemas.microsoft.com/office/drawing/2014/main" val="2907081594"/>
                    </a:ext>
                  </a:extLst>
                </a:gridCol>
              </a:tblGrid>
              <a:tr h="986501">
                <a:tc gridSpan="2">
                  <a:txBody>
                    <a:bodyPr/>
                    <a:lstStyle/>
                    <a:p>
                      <a:pPr marL="0" marR="0" algn="ctr">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Board of Trustees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2023/2024 Self-Assessment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15732"/>
                    </a:solidFill>
                  </a:tcPr>
                </a:tc>
                <a:tc hMerge="1">
                  <a:txBody>
                    <a:bodyPr/>
                    <a:lstStyle/>
                    <a:p>
                      <a:endParaRPr lang="en-US"/>
                    </a:p>
                  </a:txBody>
                  <a:tcPr/>
                </a:tc>
                <a:extLst>
                  <a:ext uri="{0D108BD9-81ED-4DB2-BD59-A6C34878D82A}">
                    <a16:rowId xmlns:a16="http://schemas.microsoft.com/office/drawing/2014/main" val="2879812813"/>
                  </a:ext>
                </a:extLst>
              </a:tr>
              <a:tr h="487715">
                <a:tc>
                  <a:txBody>
                    <a:bodyPr/>
                    <a:lstStyle/>
                    <a:p>
                      <a:pPr marL="0" marR="0" algn="ctr">
                        <a:lnSpc>
                          <a:spcPct val="107000"/>
                        </a:lnSpc>
                        <a:spcBef>
                          <a:spcPts val="0"/>
                        </a:spcBef>
                        <a:spcAft>
                          <a:spcPts val="0"/>
                        </a:spcAft>
                      </a:pPr>
                      <a:r>
                        <a:rPr lang="en-US" sz="14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Due Date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marL="0" marR="0" algn="ctr">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Action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extLst>
                  <a:ext uri="{0D108BD9-81ED-4DB2-BD59-A6C34878D82A}">
                    <a16:rowId xmlns:a16="http://schemas.microsoft.com/office/drawing/2014/main" val="4264417056"/>
                  </a:ext>
                </a:extLst>
              </a:tr>
              <a:tr h="737108">
                <a:tc>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July 1, 2024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15732"/>
                    </a:solidFill>
                  </a:tcPr>
                </a:tc>
                <a:tc>
                  <a:txBody>
                    <a:bodyPr/>
                    <a:lstStyle/>
                    <a:p>
                      <a:pPr marL="0" marR="0" algn="l">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BOT Liaison will send the self-assessment survey link to the Board of Trustees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705375513"/>
                  </a:ext>
                </a:extLst>
              </a:tr>
              <a:tr h="737108">
                <a:tc>
                  <a:txBody>
                    <a:bodyPr/>
                    <a:lstStyle/>
                    <a:p>
                      <a:pPr marL="0" marR="0">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July 15, 2024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15732"/>
                    </a:solidFill>
                  </a:tcPr>
                </a:tc>
                <a:tc>
                  <a:txBody>
                    <a:bodyPr/>
                    <a:lstStyle/>
                    <a:p>
                      <a:pPr marL="0" marR="0" algn="l">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Board members will complete the self-assessment survey.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890459737"/>
                  </a:ext>
                </a:extLst>
              </a:tr>
              <a:tr h="737108">
                <a:tc>
                  <a:txBody>
                    <a:bodyPr/>
                    <a:lstStyle/>
                    <a:p>
                      <a:pPr marL="0" marR="0">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July 15-28, 2024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15732"/>
                    </a:solidFill>
                  </a:tcPr>
                </a:tc>
                <a:tc>
                  <a:txBody>
                    <a:bodyPr/>
                    <a:lstStyle/>
                    <a:p>
                      <a:pPr marL="0" marR="0" algn="l">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University’s Office of Assessment will analyze the assessment and draft a report, which will be disseminated to the BOT.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553600594"/>
                  </a:ext>
                </a:extLst>
              </a:tr>
              <a:tr h="737108">
                <a:tc>
                  <a:txBody>
                    <a:bodyPr/>
                    <a:lstStyle/>
                    <a:p>
                      <a:pPr marL="0" marR="0">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July 29, 2024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15732"/>
                    </a:solidFill>
                  </a:tcPr>
                </a:tc>
                <a:tc>
                  <a:txBody>
                    <a:bodyPr/>
                    <a:lstStyle/>
                    <a:p>
                      <a:pPr marL="0" marR="0" algn="l">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self-assessment report will be provided to the Trustees.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172107952"/>
                  </a:ext>
                </a:extLst>
              </a:tr>
              <a:tr h="737108">
                <a:tc>
                  <a:txBody>
                    <a:bodyPr/>
                    <a:lstStyle/>
                    <a:p>
                      <a:pPr marL="0" marR="0">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August 7, 2024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15732"/>
                    </a:solidFill>
                  </a:tcPr>
                </a:tc>
                <a:tc>
                  <a:txBody>
                    <a:bodyPr/>
                    <a:lstStyle/>
                    <a:p>
                      <a:pPr marL="0" marR="0" algn="l">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Governance Committee will recommend to the Board the next steps that should be addressed as a result of the self-assessment survey.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839594153"/>
                  </a:ext>
                </a:extLst>
              </a:tr>
              <a:tr h="737108">
                <a:tc>
                  <a:txBody>
                    <a:bodyPr/>
                    <a:lstStyle/>
                    <a:p>
                      <a:pPr marL="0" marR="0">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August 8, 2024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15732"/>
                    </a:solidFill>
                  </a:tcPr>
                </a:tc>
                <a:tc>
                  <a:txBody>
                    <a:bodyPr/>
                    <a:lstStyle/>
                    <a:p>
                      <a:pPr marL="0" marR="0" algn="l">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Board of Trustees will review and accept the self-assessment.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219" marR="482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307310793"/>
                  </a:ext>
                </a:extLst>
              </a:tr>
            </a:tbl>
          </a:graphicData>
        </a:graphic>
      </p:graphicFrame>
    </p:spTree>
    <p:extLst>
      <p:ext uri="{BB962C8B-B14F-4D97-AF65-F5344CB8AC3E}">
        <p14:creationId xmlns:p14="http://schemas.microsoft.com/office/powerpoint/2010/main" val="12482661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sign&#10;&#10;Description automatically generated">
            <a:extLst>
              <a:ext uri="{FF2B5EF4-FFF2-40B4-BE49-F238E27FC236}">
                <a16:creationId xmlns:a16="http://schemas.microsoft.com/office/drawing/2014/main" id="{F4A7B09A-1594-4912-A975-452A2AD7AC2B}"/>
              </a:ext>
            </a:extLst>
          </p:cNvPr>
          <p:cNvPicPr>
            <a:picLocks noChangeAspect="1"/>
          </p:cNvPicPr>
          <p:nvPr/>
        </p:nvPicPr>
        <p:blipFill>
          <a:blip r:embed="rId2"/>
          <a:stretch>
            <a:fillRect/>
          </a:stretch>
        </p:blipFill>
        <p:spPr>
          <a:xfrm>
            <a:off x="-5751" y="-1368985"/>
            <a:ext cx="12203501" cy="9437820"/>
          </a:xfrm>
          <a:prstGeom prst="rect">
            <a:avLst/>
          </a:prstGeom>
        </p:spPr>
      </p:pic>
      <p:sp>
        <p:nvSpPr>
          <p:cNvPr id="3" name="TextBox 2">
            <a:extLst>
              <a:ext uri="{FF2B5EF4-FFF2-40B4-BE49-F238E27FC236}">
                <a16:creationId xmlns:a16="http://schemas.microsoft.com/office/drawing/2014/main" id="{3116D544-07DB-4D2A-82FD-D7044344C695}"/>
              </a:ext>
            </a:extLst>
          </p:cNvPr>
          <p:cNvSpPr txBox="1"/>
          <p:nvPr/>
        </p:nvSpPr>
        <p:spPr>
          <a:xfrm>
            <a:off x="665922" y="1278835"/>
            <a:ext cx="3604591" cy="101566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6000">
              <a:solidFill>
                <a:schemeClr val="bg1"/>
              </a:solidFill>
              <a:cs typeface="Calibri"/>
            </a:endParaRPr>
          </a:p>
        </p:txBody>
      </p:sp>
    </p:spTree>
    <p:extLst>
      <p:ext uri="{BB962C8B-B14F-4D97-AF65-F5344CB8AC3E}">
        <p14:creationId xmlns:p14="http://schemas.microsoft.com/office/powerpoint/2010/main" val="32536006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TotalTime>
  <Words>891</Words>
  <Application>Microsoft Office PowerPoint</Application>
  <PresentationFormat>Widescreen</PresentationFormat>
  <Paragraphs>110</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Helvetica Neue</vt:lpstr>
      <vt:lpstr>Helvetica Neue Medium</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Turner</dc:creator>
  <cp:lastModifiedBy>Kimberly Taylor</cp:lastModifiedBy>
  <cp:revision>8</cp:revision>
  <dcterms:created xsi:type="dcterms:W3CDTF">2020-09-21T17:59:08Z</dcterms:created>
  <dcterms:modified xsi:type="dcterms:W3CDTF">2024-03-04T20:16:33Z</dcterms:modified>
</cp:coreProperties>
</file>