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9" r:id="rId3"/>
    <p:sldId id="263" r:id="rId4"/>
    <p:sldId id="302" r:id="rId5"/>
    <p:sldId id="301" r:id="rId6"/>
    <p:sldId id="298" r:id="rId7"/>
    <p:sldId id="300" r:id="rId8"/>
    <p:sldId id="29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0" autoAdjust="0"/>
    <p:restoredTop sz="88123" autoAdjust="0"/>
  </p:normalViewPr>
  <p:slideViewPr>
    <p:cSldViewPr snapToGrid="0">
      <p:cViewPr varScale="1">
        <p:scale>
          <a:sx n="96" d="100"/>
          <a:sy n="9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02AEA6-5AB1-4D15-9788-F3DB7499D8C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D5A95-ED9A-4FF9-9409-292E85AC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D5A95-ED9A-4FF9-9409-292E85AC9C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D5A95-ED9A-4FF9-9409-292E85AC9C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D5A95-ED9A-4FF9-9409-292E85AC9C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D5A95-ED9A-4FF9-9409-292E85AC9C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D5A95-ED9A-4FF9-9409-292E85AC9C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D5A95-ED9A-4FF9-9409-292E85AC9C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D5A95-ED9A-4FF9-9409-292E85AC9C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6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5A95-ED9A-4FF9-9409-292E85AC9C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E7E4-EE03-4CE2-89BA-669B4155C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26C1F-06B3-444E-8120-F220089D6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12345-5DFD-425E-9BDD-2C39421A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50EB-FBF4-4AAC-BDAC-190D0CB6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C43D9-6231-44B2-AC28-1CA94672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DE8F-94E4-4DDB-B18B-B1247111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1355D-A1F8-4C72-80A2-CBD222192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93DF3-BACB-4943-ADA1-151ED9ED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5C03-DCDC-4F96-9586-E46F2AD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D00DD-8FCA-4908-B0EB-377AB5D3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55D27-E6D5-46BD-AEBF-C15EE81C5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0434A-2617-4A9B-ACBA-2031165E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98FF-B73D-4E5D-8BC5-79C53645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B5D13-A08B-4B11-AEF5-FF182615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5F5-6BC9-496F-9E7A-9F451B92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3715-FD64-4525-9C02-4582CD8D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2018-566C-4476-875D-510E6FA7A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ECC33-0697-4B53-8763-E1A32771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7E172-6CA4-449B-829C-89B2E7D4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E40A-E868-4716-860A-3F058DC0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6EED-3F50-4D71-9209-300E4CFA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A13F-79A3-4015-9D99-18803933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779F9-173A-4EC9-B509-BB16504B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E556-A485-4F05-BFFC-544BC8C8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EBDEB-AF6A-4319-BDA9-C744E766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6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9AA1-7FC3-44C7-901D-1D5F5E0A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92E80-DA5C-4F0A-B8ED-6C92FA240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22444-19F3-443A-9E18-83A739D21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F540A-1979-4F39-AF51-E44923ED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9B751-AAF7-49FE-BFB1-75E45B47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73D56-E493-40F1-B54B-0F7BB6B7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9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DFEA-64FE-4C07-9769-90CEB137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6AC-BEA1-41BF-BAF3-F2092423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E9133-9062-4C3E-9C2C-495163EC3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4DA08-5B73-42F3-B077-021207030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AA268-1F0E-487C-9F58-85801EF28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CDCD8-134F-4D9E-8792-981D032A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03BEC-D90F-48FC-9E89-40A94588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F0EDC-6820-4763-BFE7-F31443E2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6752-0F6F-4A67-A3AF-B37D5691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CBBC1-82ED-4311-93F4-8E4E1BFC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66F2D-60BD-4F3C-AC33-85D312B3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9064-DB15-45D4-A0E7-2386D94E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BF2C3-F6BF-4AD1-8C56-8B5C9545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82E552-D48B-4538-9807-C296819E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79587-D70E-4D1F-B427-6001C9D5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1E96-EC04-43E2-B8B6-0F09A1F7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5A27-79DB-4920-AB23-03AE7E0A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B98FB-AC6B-41CB-9610-B08E3D2D4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ACA0D-487C-4287-9057-DD5159E7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2EF90-BA7F-4421-A16E-99F2FC03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7C0B5-A66F-4FFA-BB27-54383813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69AF-CA3E-4C21-9F69-E76C570B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6C6C0-9F9F-45EC-BECB-2FB8DF382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71D57-398C-447B-A698-D8C6F92B5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598F7-B357-4FC8-9B55-D642D50C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3182B-71E4-4B3B-998C-501E91DC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5CC4F-87DC-440E-9E03-A4AE4A37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C96B8-3C45-4E5C-8800-B3CE247C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10EB4-799B-45E7-A8FB-BE027971F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9F44C-FDB4-4475-B3FB-571ED1519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49C7-FA71-4918-8B73-5DE07139969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FE60-BBFD-4164-A839-A9983F532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FE3DA-AD8A-4BE7-A78E-32773D603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0F3-6C16-4358-9AC0-3C3717F5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large building&#10;&#10;Description automatically generated">
            <a:extLst>
              <a:ext uri="{FF2B5EF4-FFF2-40B4-BE49-F238E27FC236}">
                <a16:creationId xmlns:a16="http://schemas.microsoft.com/office/drawing/2014/main" id="{962652B1-B7BD-4D87-9F02-E83CEA67B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31" b="18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BD27B8E-ABF1-4FC7-9431-795333CFD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641" y="5396478"/>
            <a:ext cx="3984395" cy="1315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4C074-6CAA-4BD7-BE4E-5929FB30CAD8}"/>
              </a:ext>
            </a:extLst>
          </p:cNvPr>
          <p:cNvSpPr txBox="1"/>
          <p:nvPr/>
        </p:nvSpPr>
        <p:spPr>
          <a:xfrm>
            <a:off x="369964" y="5512039"/>
            <a:ext cx="773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lbertus Extra Bold" panose="020E0802040304020204" pitchFamily="34" charset="0"/>
              </a:rPr>
              <a:t>Government Relations Update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lbertus Extra Bold" panose="020E0802040304020204" pitchFamily="34" charset="0"/>
              </a:rPr>
              <a:t>Board of Trustees Governance Committee Meeting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lbertus Extra Bold" panose="020E0802040304020204" pitchFamily="34" charset="0"/>
              </a:rPr>
              <a:t>December 1, 2021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E115-2B07-44BA-9576-99EC53F09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249" y="49385"/>
            <a:ext cx="9144000" cy="60552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Florida Legislative Session FY 2022-2023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F5180-4231-4B91-AAFF-C3A7CBB70611}"/>
              </a:ext>
            </a:extLst>
          </p:cNvPr>
          <p:cNvSpPr/>
          <p:nvPr/>
        </p:nvSpPr>
        <p:spPr>
          <a:xfrm>
            <a:off x="538548" y="654908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A098C-BCA3-4F3E-9F4B-FCAE14775625}"/>
              </a:ext>
            </a:extLst>
          </p:cNvPr>
          <p:cNvSpPr/>
          <p:nvPr/>
        </p:nvSpPr>
        <p:spPr>
          <a:xfrm>
            <a:off x="538548" y="6299887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1DE962C-EFDA-4421-AB7E-B2490889E8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15" y="6381825"/>
            <a:ext cx="4062992" cy="4761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AB3552-7D1C-4DEF-AAA7-6EE1DBA71C2F}"/>
              </a:ext>
            </a:extLst>
          </p:cNvPr>
          <p:cNvSpPr/>
          <p:nvPr/>
        </p:nvSpPr>
        <p:spPr>
          <a:xfrm>
            <a:off x="2651758" y="990021"/>
            <a:ext cx="6888482" cy="606991"/>
          </a:xfrm>
          <a:prstGeom prst="rect">
            <a:avLst/>
          </a:prstGeom>
          <a:solidFill>
            <a:srgbClr val="1B5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December: Last Interim Meeting Week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B2E5EE-EEA7-48E9-A295-A2B995DF6A57}"/>
              </a:ext>
            </a:extLst>
          </p:cNvPr>
          <p:cNvSpPr/>
          <p:nvPr/>
        </p:nvSpPr>
        <p:spPr>
          <a:xfrm>
            <a:off x="2963701" y="1685074"/>
            <a:ext cx="6888482" cy="606991"/>
          </a:xfrm>
          <a:prstGeom prst="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December: Governor’s Recommended Budget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DD230E-61EE-458E-94A0-062B325B8F9C}"/>
              </a:ext>
            </a:extLst>
          </p:cNvPr>
          <p:cNvSpPr/>
          <p:nvPr/>
        </p:nvSpPr>
        <p:spPr>
          <a:xfrm>
            <a:off x="3147673" y="2363885"/>
            <a:ext cx="7132809" cy="606991"/>
          </a:xfrm>
          <a:prstGeom prst="rect">
            <a:avLst/>
          </a:prstGeom>
          <a:solidFill>
            <a:srgbClr val="1B5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January 11: Regular Legislative Session Begins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8BBF9-9F03-4E73-A65B-B73E8584672E}"/>
              </a:ext>
            </a:extLst>
          </p:cNvPr>
          <p:cNvSpPr/>
          <p:nvPr/>
        </p:nvSpPr>
        <p:spPr>
          <a:xfrm>
            <a:off x="3446035" y="3057078"/>
            <a:ext cx="7132809" cy="606991"/>
          </a:xfrm>
          <a:prstGeom prst="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February 24: FAMU Day at the Capitol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062A05-6CAE-4BBC-A33D-45B2E7EB3A5F}"/>
              </a:ext>
            </a:extLst>
          </p:cNvPr>
          <p:cNvSpPr/>
          <p:nvPr/>
        </p:nvSpPr>
        <p:spPr>
          <a:xfrm>
            <a:off x="3743015" y="3770019"/>
            <a:ext cx="7147600" cy="606991"/>
          </a:xfrm>
          <a:prstGeom prst="rect">
            <a:avLst/>
          </a:prstGeom>
          <a:solidFill>
            <a:srgbClr val="1B5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February/March: House/Senate Budget Release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A4AFCF-EB6B-46E8-9169-E094326D61FF}"/>
              </a:ext>
            </a:extLst>
          </p:cNvPr>
          <p:cNvSpPr/>
          <p:nvPr/>
        </p:nvSpPr>
        <p:spPr>
          <a:xfrm>
            <a:off x="4086988" y="4461880"/>
            <a:ext cx="7147600" cy="606991"/>
          </a:xfrm>
          <a:prstGeom prst="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March 11: Legislature Adjourns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7970A-3356-465E-B24A-8E2BB3DAD4A4}"/>
              </a:ext>
            </a:extLst>
          </p:cNvPr>
          <p:cNvSpPr/>
          <p:nvPr/>
        </p:nvSpPr>
        <p:spPr>
          <a:xfrm>
            <a:off x="4529212" y="5165515"/>
            <a:ext cx="6945377" cy="606991"/>
          </a:xfrm>
          <a:prstGeom prst="rect">
            <a:avLst/>
          </a:prstGeom>
          <a:solidFill>
            <a:srgbClr val="1B5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July 1: Beginning of Fiscal Year</a:t>
            </a:r>
          </a:p>
        </p:txBody>
      </p:sp>
      <p:grpSp>
        <p:nvGrpSpPr>
          <p:cNvPr id="13" name="Graphic 25" descr="Research">
            <a:extLst>
              <a:ext uri="{FF2B5EF4-FFF2-40B4-BE49-F238E27FC236}">
                <a16:creationId xmlns:a16="http://schemas.microsoft.com/office/drawing/2014/main" id="{F8171F0B-8603-4E47-9E45-A4A332008F76}"/>
              </a:ext>
            </a:extLst>
          </p:cNvPr>
          <p:cNvGrpSpPr/>
          <p:nvPr/>
        </p:nvGrpSpPr>
        <p:grpSpPr>
          <a:xfrm>
            <a:off x="717411" y="2178581"/>
            <a:ext cx="3026985" cy="3026985"/>
            <a:chOff x="1182793" y="2676117"/>
            <a:chExt cx="3026985" cy="3026985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8BABB932-F214-4F73-9FF5-8B01EDA6A67D}"/>
                </a:ext>
              </a:extLst>
            </p:cNvPr>
            <p:cNvSpPr/>
            <p:nvPr/>
          </p:nvSpPr>
          <p:spPr>
            <a:xfrm>
              <a:off x="1182793" y="2676117"/>
              <a:ext cx="3026985" cy="3026985"/>
            </a:xfrm>
            <a:custGeom>
              <a:avLst/>
              <a:gdLst>
                <a:gd name="connsiteX0" fmla="*/ 2433713 w 3026984"/>
                <a:gd name="connsiteY0" fmla="*/ 2076962 h 3026984"/>
                <a:gd name="connsiteX1" fmla="*/ 2210293 w 3026984"/>
                <a:gd name="connsiteY1" fmla="*/ 2008494 h 3026984"/>
                <a:gd name="connsiteX2" fmla="*/ 2048133 w 3026984"/>
                <a:gd name="connsiteY2" fmla="*/ 1849938 h 3026984"/>
                <a:gd name="connsiteX3" fmla="*/ 2271554 w 3026984"/>
                <a:gd name="connsiteY3" fmla="*/ 1194091 h 3026984"/>
                <a:gd name="connsiteX4" fmla="*/ 1190488 w 3026984"/>
                <a:gd name="connsiteY4" fmla="*/ 102214 h 3026984"/>
                <a:gd name="connsiteX5" fmla="*/ 102214 w 3026984"/>
                <a:gd name="connsiteY5" fmla="*/ 1183280 h 3026984"/>
                <a:gd name="connsiteX6" fmla="*/ 1183280 w 3026984"/>
                <a:gd name="connsiteY6" fmla="*/ 2271554 h 3026984"/>
                <a:gd name="connsiteX7" fmla="*/ 1846334 w 3026984"/>
                <a:gd name="connsiteY7" fmla="*/ 2048133 h 3026984"/>
                <a:gd name="connsiteX8" fmla="*/ 2004890 w 3026984"/>
                <a:gd name="connsiteY8" fmla="*/ 2206689 h 3026984"/>
                <a:gd name="connsiteX9" fmla="*/ 2073358 w 3026984"/>
                <a:gd name="connsiteY9" fmla="*/ 2433713 h 3026984"/>
                <a:gd name="connsiteX10" fmla="*/ 2523802 w 3026984"/>
                <a:gd name="connsiteY10" fmla="*/ 2884158 h 3026984"/>
                <a:gd name="connsiteX11" fmla="*/ 2880554 w 3026984"/>
                <a:gd name="connsiteY11" fmla="*/ 2884158 h 3026984"/>
                <a:gd name="connsiteX12" fmla="*/ 2880554 w 3026984"/>
                <a:gd name="connsiteY12" fmla="*/ 2527406 h 3026984"/>
                <a:gd name="connsiteX13" fmla="*/ 2433713 w 3026984"/>
                <a:gd name="connsiteY13" fmla="*/ 2076962 h 3026984"/>
                <a:gd name="connsiteX14" fmla="*/ 1190488 w 3026984"/>
                <a:gd name="connsiteY14" fmla="*/ 2055340 h 3026984"/>
                <a:gd name="connsiteX15" fmla="*/ 325635 w 3026984"/>
                <a:gd name="connsiteY15" fmla="*/ 1190488 h 3026984"/>
                <a:gd name="connsiteX16" fmla="*/ 1190488 w 3026984"/>
                <a:gd name="connsiteY16" fmla="*/ 325635 h 3026984"/>
                <a:gd name="connsiteX17" fmla="*/ 2055340 w 3026984"/>
                <a:gd name="connsiteY17" fmla="*/ 1190488 h 3026984"/>
                <a:gd name="connsiteX18" fmla="*/ 1190488 w 3026984"/>
                <a:gd name="connsiteY18" fmla="*/ 2055340 h 302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26984" h="3026984">
                  <a:moveTo>
                    <a:pt x="2433713" y="2076962"/>
                  </a:moveTo>
                  <a:cubicBezTo>
                    <a:pt x="2376057" y="2019305"/>
                    <a:pt x="2289571" y="1990476"/>
                    <a:pt x="2210293" y="2008494"/>
                  </a:cubicBezTo>
                  <a:lnTo>
                    <a:pt x="2048133" y="1849938"/>
                  </a:lnTo>
                  <a:cubicBezTo>
                    <a:pt x="2192275" y="1662553"/>
                    <a:pt x="2271554" y="1431926"/>
                    <a:pt x="2271554" y="1194091"/>
                  </a:cubicBezTo>
                  <a:cubicBezTo>
                    <a:pt x="2275157" y="592298"/>
                    <a:pt x="1788677" y="105818"/>
                    <a:pt x="1190488" y="102214"/>
                  </a:cubicBezTo>
                  <a:cubicBezTo>
                    <a:pt x="592298" y="98611"/>
                    <a:pt x="105818" y="585091"/>
                    <a:pt x="102214" y="1183280"/>
                  </a:cubicBezTo>
                  <a:cubicBezTo>
                    <a:pt x="98611" y="1781470"/>
                    <a:pt x="585091" y="2267950"/>
                    <a:pt x="1183280" y="2271554"/>
                  </a:cubicBezTo>
                  <a:cubicBezTo>
                    <a:pt x="1421115" y="2271554"/>
                    <a:pt x="1655346" y="2192275"/>
                    <a:pt x="1846334" y="2048133"/>
                  </a:cubicBezTo>
                  <a:lnTo>
                    <a:pt x="2004890" y="2206689"/>
                  </a:lnTo>
                  <a:cubicBezTo>
                    <a:pt x="1990476" y="2289571"/>
                    <a:pt x="2015701" y="2372453"/>
                    <a:pt x="2073358" y="2433713"/>
                  </a:cubicBezTo>
                  <a:lnTo>
                    <a:pt x="2523802" y="2884158"/>
                  </a:lnTo>
                  <a:cubicBezTo>
                    <a:pt x="2621098" y="2981453"/>
                    <a:pt x="2783258" y="2981453"/>
                    <a:pt x="2880554" y="2884158"/>
                  </a:cubicBezTo>
                  <a:cubicBezTo>
                    <a:pt x="2977850" y="2786862"/>
                    <a:pt x="2977850" y="2624702"/>
                    <a:pt x="2880554" y="2527406"/>
                  </a:cubicBezTo>
                  <a:lnTo>
                    <a:pt x="2433713" y="2076962"/>
                  </a:lnTo>
                  <a:close/>
                  <a:moveTo>
                    <a:pt x="1190488" y="2055340"/>
                  </a:moveTo>
                  <a:cubicBezTo>
                    <a:pt x="711215" y="2055340"/>
                    <a:pt x="325635" y="1669760"/>
                    <a:pt x="325635" y="1190488"/>
                  </a:cubicBezTo>
                  <a:cubicBezTo>
                    <a:pt x="325635" y="711215"/>
                    <a:pt x="711215" y="325635"/>
                    <a:pt x="1190488" y="325635"/>
                  </a:cubicBezTo>
                  <a:cubicBezTo>
                    <a:pt x="1669760" y="325635"/>
                    <a:pt x="2055340" y="711215"/>
                    <a:pt x="2055340" y="1190488"/>
                  </a:cubicBezTo>
                  <a:cubicBezTo>
                    <a:pt x="2055340" y="1666157"/>
                    <a:pt x="1666157" y="2055340"/>
                    <a:pt x="1190488" y="2055340"/>
                  </a:cubicBezTo>
                  <a:close/>
                </a:path>
              </a:pathLst>
            </a:custGeom>
            <a:solidFill>
              <a:srgbClr val="EE7624"/>
            </a:solidFill>
            <a:ln w="36016" cap="flat">
              <a:solidFill>
                <a:srgbClr val="1B56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E65BB688-FA08-45E9-BD38-C7DF3A33493E}"/>
                </a:ext>
              </a:extLst>
            </p:cNvPr>
            <p:cNvSpPr/>
            <p:nvPr/>
          </p:nvSpPr>
          <p:spPr>
            <a:xfrm>
              <a:off x="1496322" y="3211685"/>
              <a:ext cx="1729706" cy="1333315"/>
            </a:xfrm>
            <a:custGeom>
              <a:avLst/>
              <a:gdLst>
                <a:gd name="connsiteX0" fmla="*/ 1651722 w 1729705"/>
                <a:gd name="connsiteY0" fmla="*/ 600866 h 1333314"/>
                <a:gd name="connsiteX1" fmla="*/ 1446320 w 1729705"/>
                <a:gd name="connsiteY1" fmla="*/ 600866 h 1333314"/>
                <a:gd name="connsiteX2" fmla="*/ 1399474 w 1729705"/>
                <a:gd name="connsiteY2" fmla="*/ 629694 h 1333314"/>
                <a:gd name="connsiteX3" fmla="*/ 1262539 w 1729705"/>
                <a:gd name="connsiteY3" fmla="*/ 777440 h 1333314"/>
                <a:gd name="connsiteX4" fmla="*/ 1147225 w 1729705"/>
                <a:gd name="connsiteY4" fmla="*/ 377445 h 1333314"/>
                <a:gd name="connsiteX5" fmla="*/ 1067947 w 1729705"/>
                <a:gd name="connsiteY5" fmla="*/ 334203 h 1333314"/>
                <a:gd name="connsiteX6" fmla="*/ 1024704 w 1729705"/>
                <a:gd name="connsiteY6" fmla="*/ 373842 h 1333314"/>
                <a:gd name="connsiteX7" fmla="*/ 808491 w 1729705"/>
                <a:gd name="connsiteY7" fmla="*/ 946807 h 1333314"/>
                <a:gd name="connsiteX8" fmla="*/ 660745 w 1729705"/>
                <a:gd name="connsiteY8" fmla="*/ 154025 h 1333314"/>
                <a:gd name="connsiteX9" fmla="*/ 588674 w 1729705"/>
                <a:gd name="connsiteY9" fmla="*/ 103575 h 1333314"/>
                <a:gd name="connsiteX10" fmla="*/ 538224 w 1729705"/>
                <a:gd name="connsiteY10" fmla="*/ 146818 h 1333314"/>
                <a:gd name="connsiteX11" fmla="*/ 383272 w 1729705"/>
                <a:gd name="connsiteY11" fmla="*/ 600866 h 1333314"/>
                <a:gd name="connsiteX12" fmla="*/ 102195 w 1729705"/>
                <a:gd name="connsiteY12" fmla="*/ 600866 h 1333314"/>
                <a:gd name="connsiteX13" fmla="*/ 102195 w 1729705"/>
                <a:gd name="connsiteY13" fmla="*/ 745008 h 1333314"/>
                <a:gd name="connsiteX14" fmla="*/ 430118 w 1729705"/>
                <a:gd name="connsiteY14" fmla="*/ 745008 h 1333314"/>
                <a:gd name="connsiteX15" fmla="*/ 491378 w 1729705"/>
                <a:gd name="connsiteY15" fmla="*/ 690955 h 1333314"/>
                <a:gd name="connsiteX16" fmla="*/ 581467 w 1729705"/>
                <a:gd name="connsiteY16" fmla="*/ 417085 h 1333314"/>
                <a:gd name="connsiteX17" fmla="*/ 725609 w 1729705"/>
                <a:gd name="connsiteY17" fmla="*/ 1191849 h 1333314"/>
                <a:gd name="connsiteX18" fmla="*/ 783266 w 1729705"/>
                <a:gd name="connsiteY18" fmla="*/ 1242298 h 1333314"/>
                <a:gd name="connsiteX19" fmla="*/ 790473 w 1729705"/>
                <a:gd name="connsiteY19" fmla="*/ 1242298 h 1333314"/>
                <a:gd name="connsiteX20" fmla="*/ 851734 w 1729705"/>
                <a:gd name="connsiteY20" fmla="*/ 1202659 h 1333314"/>
                <a:gd name="connsiteX21" fmla="*/ 1082361 w 1729705"/>
                <a:gd name="connsiteY21" fmla="*/ 597262 h 1333314"/>
                <a:gd name="connsiteX22" fmla="*/ 1176053 w 1729705"/>
                <a:gd name="connsiteY22" fmla="*/ 921582 h 1333314"/>
                <a:gd name="connsiteX23" fmla="*/ 1255332 w 1729705"/>
                <a:gd name="connsiteY23" fmla="*/ 964825 h 1333314"/>
                <a:gd name="connsiteX24" fmla="*/ 1284160 w 1729705"/>
                <a:gd name="connsiteY24" fmla="*/ 946807 h 1333314"/>
                <a:gd name="connsiteX25" fmla="*/ 1478752 w 1729705"/>
                <a:gd name="connsiteY25" fmla="*/ 745008 h 1333314"/>
                <a:gd name="connsiteX26" fmla="*/ 1655326 w 1729705"/>
                <a:gd name="connsiteY26" fmla="*/ 745008 h 1333314"/>
                <a:gd name="connsiteX27" fmla="*/ 1655326 w 1729705"/>
                <a:gd name="connsiteY27" fmla="*/ 600866 h 133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29705" h="1333314">
                  <a:moveTo>
                    <a:pt x="1651722" y="600866"/>
                  </a:moveTo>
                  <a:lnTo>
                    <a:pt x="1446320" y="600866"/>
                  </a:lnTo>
                  <a:cubicBezTo>
                    <a:pt x="1428302" y="604469"/>
                    <a:pt x="1410284" y="615280"/>
                    <a:pt x="1399474" y="629694"/>
                  </a:cubicBezTo>
                  <a:lnTo>
                    <a:pt x="1262539" y="777440"/>
                  </a:lnTo>
                  <a:lnTo>
                    <a:pt x="1147225" y="377445"/>
                  </a:lnTo>
                  <a:cubicBezTo>
                    <a:pt x="1136414" y="345013"/>
                    <a:pt x="1100379" y="323392"/>
                    <a:pt x="1067947" y="334203"/>
                  </a:cubicBezTo>
                  <a:cubicBezTo>
                    <a:pt x="1049929" y="341410"/>
                    <a:pt x="1031911" y="352221"/>
                    <a:pt x="1024704" y="373842"/>
                  </a:cubicBezTo>
                  <a:lnTo>
                    <a:pt x="808491" y="946807"/>
                  </a:lnTo>
                  <a:lnTo>
                    <a:pt x="660745" y="154025"/>
                  </a:lnTo>
                  <a:cubicBezTo>
                    <a:pt x="653538" y="117990"/>
                    <a:pt x="621106" y="96368"/>
                    <a:pt x="588674" y="103575"/>
                  </a:cubicBezTo>
                  <a:cubicBezTo>
                    <a:pt x="567053" y="107179"/>
                    <a:pt x="549035" y="125197"/>
                    <a:pt x="538224" y="146818"/>
                  </a:cubicBezTo>
                  <a:lnTo>
                    <a:pt x="383272" y="600866"/>
                  </a:lnTo>
                  <a:lnTo>
                    <a:pt x="102195" y="600866"/>
                  </a:lnTo>
                  <a:lnTo>
                    <a:pt x="102195" y="745008"/>
                  </a:lnTo>
                  <a:lnTo>
                    <a:pt x="430118" y="745008"/>
                  </a:lnTo>
                  <a:cubicBezTo>
                    <a:pt x="458946" y="741404"/>
                    <a:pt x="484171" y="719783"/>
                    <a:pt x="491378" y="690955"/>
                  </a:cubicBezTo>
                  <a:lnTo>
                    <a:pt x="581467" y="417085"/>
                  </a:lnTo>
                  <a:lnTo>
                    <a:pt x="725609" y="1191849"/>
                  </a:lnTo>
                  <a:cubicBezTo>
                    <a:pt x="729213" y="1220677"/>
                    <a:pt x="754438" y="1242298"/>
                    <a:pt x="783266" y="1242298"/>
                  </a:cubicBezTo>
                  <a:lnTo>
                    <a:pt x="790473" y="1242298"/>
                  </a:lnTo>
                  <a:cubicBezTo>
                    <a:pt x="815698" y="1242298"/>
                    <a:pt x="840923" y="1227884"/>
                    <a:pt x="851734" y="1202659"/>
                  </a:cubicBezTo>
                  <a:lnTo>
                    <a:pt x="1082361" y="597262"/>
                  </a:lnTo>
                  <a:lnTo>
                    <a:pt x="1176053" y="921582"/>
                  </a:lnTo>
                  <a:cubicBezTo>
                    <a:pt x="1186864" y="954014"/>
                    <a:pt x="1219296" y="975635"/>
                    <a:pt x="1255332" y="964825"/>
                  </a:cubicBezTo>
                  <a:cubicBezTo>
                    <a:pt x="1266142" y="961221"/>
                    <a:pt x="1276953" y="954014"/>
                    <a:pt x="1284160" y="946807"/>
                  </a:cubicBezTo>
                  <a:lnTo>
                    <a:pt x="1478752" y="745008"/>
                  </a:lnTo>
                  <a:lnTo>
                    <a:pt x="1655326" y="745008"/>
                  </a:lnTo>
                  <a:lnTo>
                    <a:pt x="1655326" y="600866"/>
                  </a:lnTo>
                  <a:close/>
                </a:path>
              </a:pathLst>
            </a:custGeom>
            <a:solidFill>
              <a:srgbClr val="EE7624"/>
            </a:solidFill>
            <a:ln w="36016" cap="flat">
              <a:solidFill>
                <a:srgbClr val="1B56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634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E115-2B07-44BA-9576-99EC53F09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249" y="49385"/>
            <a:ext cx="9144000" cy="60552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Florida Legislative Session FY 2022-2023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F5180-4231-4B91-AAFF-C3A7CBB70611}"/>
              </a:ext>
            </a:extLst>
          </p:cNvPr>
          <p:cNvSpPr/>
          <p:nvPr/>
        </p:nvSpPr>
        <p:spPr>
          <a:xfrm>
            <a:off x="538548" y="654908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A098C-BCA3-4F3E-9F4B-FCAE14775625}"/>
              </a:ext>
            </a:extLst>
          </p:cNvPr>
          <p:cNvSpPr/>
          <p:nvPr/>
        </p:nvSpPr>
        <p:spPr>
          <a:xfrm>
            <a:off x="538548" y="6299887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2815C5-6C65-47F8-816D-E70B8B315CD9}"/>
              </a:ext>
            </a:extLst>
          </p:cNvPr>
          <p:cNvGrpSpPr/>
          <p:nvPr/>
        </p:nvGrpSpPr>
        <p:grpSpPr>
          <a:xfrm>
            <a:off x="429929" y="746065"/>
            <a:ext cx="11352213" cy="1968197"/>
            <a:chOff x="5659" y="3419986"/>
            <a:chExt cx="6400800" cy="1107086"/>
          </a:xfrm>
          <a:solidFill>
            <a:schemeClr val="accent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BD680B-71D0-406D-A8B8-C3B7FBC48010}"/>
                </a:ext>
              </a:extLst>
            </p:cNvPr>
            <p:cNvSpPr/>
            <p:nvPr/>
          </p:nvSpPr>
          <p:spPr bwMode="gray">
            <a:xfrm>
              <a:off x="5659" y="3419986"/>
              <a:ext cx="6400800" cy="1107086"/>
            </a:xfrm>
            <a:prstGeom prst="rect">
              <a:avLst/>
            </a:prstGeom>
            <a:grpFill/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00"/>
                </a:spcBef>
              </a:pPr>
              <a:endParaRPr lang="en-US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B39804-3596-409D-A67E-D8ED2E010E46}"/>
                </a:ext>
              </a:extLst>
            </p:cNvPr>
            <p:cNvSpPr txBox="1"/>
            <p:nvPr/>
          </p:nvSpPr>
          <p:spPr>
            <a:xfrm>
              <a:off x="825505" y="3438217"/>
              <a:ext cx="5415379" cy="1731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Legislative Priorities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42DBE3-3E72-45FE-A94B-ED26FFCE0227}"/>
                </a:ext>
              </a:extLst>
            </p:cNvPr>
            <p:cNvSpPr txBox="1"/>
            <p:nvPr/>
          </p:nvSpPr>
          <p:spPr>
            <a:xfrm>
              <a:off x="1007869" y="3601588"/>
              <a:ext cx="4736300" cy="92330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spcBef>
                  <a:spcPts val="500"/>
                </a:spcBef>
                <a:buFont typeface="Wingdings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Elevating &amp; Sustaining Student Success</a:t>
              </a:r>
            </a:p>
            <a:p>
              <a:pPr marL="285750" indent="-285750">
                <a:spcBef>
                  <a:spcPts val="500"/>
                </a:spcBef>
                <a:buFont typeface="Wingdings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FAMU/FSU Joint College of Engineering</a:t>
              </a:r>
            </a:p>
            <a:p>
              <a:pPr marL="285750" indent="-285750">
                <a:spcBef>
                  <a:spcPts val="500"/>
                </a:spcBef>
                <a:buFont typeface="Wingdings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University of Distinction</a:t>
              </a:r>
            </a:p>
            <a:p>
              <a:pPr marL="285750" indent="-285750">
                <a:spcBef>
                  <a:spcPts val="500"/>
                </a:spcBef>
                <a:buFont typeface="Wingdings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Public Education Capital Outlay</a:t>
              </a:r>
            </a:p>
            <a:p>
              <a:pPr marL="285750" indent="-285750">
                <a:spcBef>
                  <a:spcPts val="500"/>
                </a:spcBef>
                <a:buFont typeface="Wingdings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FAMU College of Pharmacy, Peaden Education Center</a:t>
              </a:r>
            </a:p>
          </p:txBody>
        </p:sp>
        <p:pic>
          <p:nvPicPr>
            <p:cNvPr id="14" name="Picture 13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22976127-E5A1-4FD0-BE20-39DE94B5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16" y="3530296"/>
              <a:ext cx="749689" cy="914402"/>
            </a:xfrm>
            <a:prstGeom prst="rect">
              <a:avLst/>
            </a:prstGeom>
            <a:grpFill/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3C86E2-7F2E-4CB0-B71A-F05B0D4565DC}"/>
              </a:ext>
            </a:extLst>
          </p:cNvPr>
          <p:cNvGrpSpPr/>
          <p:nvPr/>
        </p:nvGrpSpPr>
        <p:grpSpPr>
          <a:xfrm>
            <a:off x="419892" y="3429000"/>
            <a:ext cx="11190241" cy="2745022"/>
            <a:chOff x="270821" y="1378618"/>
            <a:chExt cx="5886698" cy="165712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77C3F5-7B24-4413-B645-C973A3A62D73}"/>
                </a:ext>
              </a:extLst>
            </p:cNvPr>
            <p:cNvCxnSpPr/>
            <p:nvPr/>
          </p:nvCxnSpPr>
          <p:spPr bwMode="gray">
            <a:xfrm>
              <a:off x="2212590" y="1378618"/>
              <a:ext cx="0" cy="165712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B895E9-D686-4440-8553-2B4670A07174}"/>
                </a:ext>
              </a:extLst>
            </p:cNvPr>
            <p:cNvCxnSpPr/>
            <p:nvPr/>
          </p:nvCxnSpPr>
          <p:spPr bwMode="gray">
            <a:xfrm>
              <a:off x="4302038" y="1378618"/>
              <a:ext cx="0" cy="165712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7520B0-B23D-4231-BFE9-9299AB755B90}"/>
                </a:ext>
              </a:extLst>
            </p:cNvPr>
            <p:cNvGrpSpPr/>
            <p:nvPr/>
          </p:nvGrpSpPr>
          <p:grpSpPr>
            <a:xfrm>
              <a:off x="270821" y="1513631"/>
              <a:ext cx="1674575" cy="1522112"/>
              <a:chOff x="237666" y="1513631"/>
              <a:chExt cx="1674575" cy="1522112"/>
            </a:xfrm>
          </p:grpSpPr>
          <p:sp>
            <p:nvSpPr>
              <p:cNvPr id="32" name="Text Placeholder 1">
                <a:extLst>
                  <a:ext uri="{FF2B5EF4-FFF2-40B4-BE49-F238E27FC236}">
                    <a16:creationId xmlns:a16="http://schemas.microsoft.com/office/drawing/2014/main" id="{30C73C81-5D99-4AB2-8F58-24D9078EC5A7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37666" y="1865205"/>
                <a:ext cx="1674575" cy="117053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114300" indent="-114300" algn="l" defTabSz="640080" rtl="0" eaLnBrk="1" latinLnBrk="0" hangingPunct="1"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4300" algn="l" defTabSz="640080" rtl="0" eaLnBrk="1" latinLnBrk="0" hangingPunct="1">
                  <a:spcBef>
                    <a:spcPts val="500"/>
                  </a:spcBef>
                  <a:buFont typeface="Verdana" panose="020B0604030504040204" pitchFamily="34" charset="0"/>
                  <a:buChar char="–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900" indent="-114300" algn="l" defTabSz="640080" rtl="0" eaLnBrk="1" latinLnBrk="0" hangingPunct="1"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57200" indent="-114300" algn="l" defTabSz="640080" rtl="0" eaLnBrk="1" latinLnBrk="0" hangingPunct="1">
                  <a:spcBef>
                    <a:spcPts val="500"/>
                  </a:spcBef>
                  <a:buFont typeface="Verdana" panose="020B0604030504040204" pitchFamily="34" charset="0"/>
                  <a:buChar char="–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71500" indent="-114300" algn="l" defTabSz="640080" rtl="0" eaLnBrk="1" latinLnBrk="0" hangingPunct="1"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87388" indent="-117475" algn="l" defTabSz="640080" rtl="0" eaLnBrk="1" latinLnBrk="0" hangingPunct="1">
                  <a:spcBef>
                    <a:spcPts val="500"/>
                  </a:spcBef>
                  <a:buFont typeface="Verdana" panose="020B0604030504040204" pitchFamily="34" charset="0"/>
                  <a:buChar char="–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01688" indent="-112713" algn="l" defTabSz="640080" rtl="0" eaLnBrk="1" latinLnBrk="0" hangingPunct="1"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14400" indent="-112713" algn="l" defTabSz="640080" rtl="0" eaLnBrk="1" latinLnBrk="0" hangingPunct="1">
                  <a:spcBef>
                    <a:spcPts val="500"/>
                  </a:spcBef>
                  <a:buFont typeface="Verdana" panose="020B0604030504040204" pitchFamily="34" charset="0"/>
                  <a:buChar char="–"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28700" indent="-114300" algn="l" defTabSz="640080" rtl="0" eaLnBrk="1" latinLnBrk="0" hangingPunct="1">
                  <a:spcBef>
                    <a:spcPts val="50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Requested resources will accelerate the University’s progress toward achieving targeted student success outcomes including scholarships and financial support, and faculty recruitment and retention. 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96156C-C87C-4B87-93E1-13ED3674E076}"/>
                  </a:ext>
                </a:extLst>
              </p:cNvPr>
              <p:cNvSpPr txBox="1"/>
              <p:nvPr/>
            </p:nvSpPr>
            <p:spPr bwMode="gray">
              <a:xfrm>
                <a:off x="242946" y="1513631"/>
                <a:ext cx="1280160" cy="334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/>
                  <a:t>Elevating &amp; Sustaining Student Success</a:t>
                </a:r>
              </a:p>
            </p:txBody>
          </p:sp>
        </p:grp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F62589B4-018D-454B-8D4A-A0AE2C7F213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563877" y="1795581"/>
              <a:ext cx="1593642" cy="11705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14300" indent="-114300" algn="l" defTabSz="640080" rtl="0" eaLnBrk="1" latinLnBrk="0" hangingPunct="1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114300" algn="l" defTabSz="640080" rtl="0" eaLnBrk="1" latinLnBrk="0" hangingPunct="1">
                <a:spcBef>
                  <a:spcPts val="500"/>
                </a:spcBef>
                <a:buFont typeface="Verdana" panose="020B0604030504040204" pitchFamily="34" charset="0"/>
                <a:buChar char="–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" indent="-114300" algn="l" defTabSz="640080" rtl="0" eaLnBrk="1" latinLnBrk="0" hangingPunct="1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114300" algn="l" defTabSz="640080" rtl="0" eaLnBrk="1" latinLnBrk="0" hangingPunct="1">
                <a:spcBef>
                  <a:spcPts val="500"/>
                </a:spcBef>
                <a:buFont typeface="Verdana" panose="020B0604030504040204" pitchFamily="34" charset="0"/>
                <a:buChar char="–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71500" indent="-114300" algn="l" defTabSz="640080" rtl="0" eaLnBrk="1" latinLnBrk="0" hangingPunct="1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87388" indent="-117475" algn="l" defTabSz="640080" rtl="0" eaLnBrk="1" latinLnBrk="0" hangingPunct="1">
                <a:spcBef>
                  <a:spcPts val="500"/>
                </a:spcBef>
                <a:buFont typeface="Verdana" panose="020B0604030504040204" pitchFamily="34" charset="0"/>
                <a:buChar char="–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1688" indent="-112713" algn="l" defTabSz="640080" rtl="0" eaLnBrk="1" latinLnBrk="0" hangingPunct="1"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00" indent="-112713" algn="l" defTabSz="640080" rtl="0" eaLnBrk="1" latinLnBrk="0" hangingPunct="1">
                <a:spcBef>
                  <a:spcPts val="500"/>
                </a:spcBef>
                <a:buFont typeface="Verdana" panose="020B0604030504040204" pitchFamily="34" charset="0"/>
                <a:buChar char="–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28700" indent="-114300" algn="l" defTabSz="640080" rtl="0" eaLnBrk="1" latinLnBrk="0" hangingPunct="1">
                <a:spcBef>
                  <a:spcPts val="5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Universities that submitted a University of Distinction proposal in 2021-2022 are to submit a proposal for the same area of distinction:  Improving 21st Century Health and Wellness.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B5DB18-CF2C-47DB-A684-54E37D13CAE4}"/>
                </a:ext>
              </a:extLst>
            </p:cNvPr>
            <p:cNvSpPr txBox="1"/>
            <p:nvPr/>
          </p:nvSpPr>
          <p:spPr bwMode="gray">
            <a:xfrm>
              <a:off x="4563877" y="1513632"/>
              <a:ext cx="1280160" cy="167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>
                  <a:ea typeface="Verdana" panose="020B0604030504040204" pitchFamily="34" charset="0"/>
                  <a:cs typeface="Verdana" panose="020B0604030504040204" pitchFamily="34" charset="0"/>
                </a:rPr>
                <a:t>University of Distinction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9789DBF-BF87-4729-A5D0-44D200125CB6}"/>
                </a:ext>
              </a:extLst>
            </p:cNvPr>
            <p:cNvGrpSpPr/>
            <p:nvPr/>
          </p:nvGrpSpPr>
          <p:grpSpPr>
            <a:xfrm>
              <a:off x="2442238" y="1505932"/>
              <a:ext cx="1674574" cy="1359623"/>
              <a:chOff x="2375928" y="1505932"/>
              <a:chExt cx="1674574" cy="1359623"/>
            </a:xfrm>
          </p:grpSpPr>
          <p:sp>
            <p:nvSpPr>
              <p:cNvPr id="29" name="Text Placeholder 1">
                <a:extLst>
                  <a:ext uri="{FF2B5EF4-FFF2-40B4-BE49-F238E27FC236}">
                    <a16:creationId xmlns:a16="http://schemas.microsoft.com/office/drawing/2014/main" id="{2DECAC3A-162C-4AE2-9E99-98A6FC24A96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375928" y="1862237"/>
                <a:ext cx="1674574" cy="100331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114300" indent="-114300" algn="l" defTabSz="640080" rtl="0" eaLnBrk="1" latinLnBrk="0" hangingPunct="1"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4300" algn="l" defTabSz="640080" rtl="0" eaLnBrk="1" latinLnBrk="0" hangingPunct="1">
                  <a:spcBef>
                    <a:spcPts val="500"/>
                  </a:spcBef>
                  <a:buFont typeface="Verdana" panose="020B0604030504040204" pitchFamily="34" charset="0"/>
                  <a:buChar char="–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900" indent="-114300" algn="l" defTabSz="640080" rtl="0" eaLnBrk="1" latinLnBrk="0" hangingPunct="1"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57200" indent="-114300" algn="l" defTabSz="640080" rtl="0" eaLnBrk="1" latinLnBrk="0" hangingPunct="1">
                  <a:spcBef>
                    <a:spcPts val="500"/>
                  </a:spcBef>
                  <a:buFont typeface="Verdana" panose="020B0604030504040204" pitchFamily="34" charset="0"/>
                  <a:buChar char="–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71500" indent="-114300" algn="l" defTabSz="640080" rtl="0" eaLnBrk="1" latinLnBrk="0" hangingPunct="1"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87388" indent="-117475" algn="l" defTabSz="640080" rtl="0" eaLnBrk="1" latinLnBrk="0" hangingPunct="1">
                  <a:spcBef>
                    <a:spcPts val="500"/>
                  </a:spcBef>
                  <a:buFont typeface="Verdana" panose="020B0604030504040204" pitchFamily="34" charset="0"/>
                  <a:buChar char="–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01688" indent="-112713" algn="l" defTabSz="640080" rtl="0" eaLnBrk="1" latinLnBrk="0" hangingPunct="1"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14400" indent="-112713" algn="l" defTabSz="640080" rtl="0" eaLnBrk="1" latinLnBrk="0" hangingPunct="1">
                  <a:spcBef>
                    <a:spcPts val="500"/>
                  </a:spcBef>
                  <a:buFont typeface="Verdana" panose="020B0604030504040204" pitchFamily="34" charset="0"/>
                  <a:buChar char="–"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28700" indent="-114300" algn="l" defTabSz="640080" rtl="0" eaLnBrk="1" latinLnBrk="0" hangingPunct="1">
                  <a:spcBef>
                    <a:spcPts val="50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To sustain the positive momentum of this grand experiment, robust support is needed to support undergraduate student success and recruit new faculty researchers.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C50D6E-5E42-402D-BEE4-9A0D750D05AC}"/>
                  </a:ext>
                </a:extLst>
              </p:cNvPr>
              <p:cNvSpPr txBox="1"/>
              <p:nvPr/>
            </p:nvSpPr>
            <p:spPr bwMode="gray">
              <a:xfrm>
                <a:off x="2381262" y="1505932"/>
                <a:ext cx="1280160" cy="334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/>
                  <a:t>FAMU/FSU Joint College of Engineering</a:t>
                </a:r>
              </a:p>
            </p:txBody>
          </p:sp>
        </p:grpSp>
      </p:grpSp>
      <p:pic>
        <p:nvPicPr>
          <p:cNvPr id="40" name="Graphic 39" descr="Classroom">
            <a:extLst>
              <a:ext uri="{FF2B5EF4-FFF2-40B4-BE49-F238E27FC236}">
                <a16:creationId xmlns:a16="http://schemas.microsoft.com/office/drawing/2014/main" id="{43D4A9EB-16AC-4198-895B-FF24F79089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892" y="2767357"/>
            <a:ext cx="914400" cy="914400"/>
          </a:xfrm>
          <a:prstGeom prst="rect">
            <a:avLst/>
          </a:prstGeom>
        </p:spPr>
      </p:pic>
      <p:pic>
        <p:nvPicPr>
          <p:cNvPr id="23" name="Graphic 22" descr="Head with gears">
            <a:extLst>
              <a:ext uri="{FF2B5EF4-FFF2-40B4-BE49-F238E27FC236}">
                <a16:creationId xmlns:a16="http://schemas.microsoft.com/office/drawing/2014/main" id="{4F7ACE4E-0460-1B4D-8AC0-1B3918D4D3F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4902" y="2742645"/>
            <a:ext cx="914400" cy="914400"/>
          </a:xfrm>
          <a:prstGeom prst="rect">
            <a:avLst/>
          </a:prstGeom>
        </p:spPr>
      </p:pic>
      <p:pic>
        <p:nvPicPr>
          <p:cNvPr id="37" name="Graphic 36" descr="Open book">
            <a:extLst>
              <a:ext uri="{FF2B5EF4-FFF2-40B4-BE49-F238E27FC236}">
                <a16:creationId xmlns:a16="http://schemas.microsoft.com/office/drawing/2014/main" id="{0C69FA7E-F4F4-5E48-87FF-2DFC8604AE7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24032" y="2778761"/>
            <a:ext cx="914400" cy="914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DE962C-EFDA-4421-AB7E-B2490889E8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15" y="6381825"/>
            <a:ext cx="4062992" cy="4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E115-2B07-44BA-9576-99EC53F09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8" y="49385"/>
            <a:ext cx="10993271" cy="63388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117th Congress| 1st Session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F5180-4231-4B91-AAFF-C3A7CBB70611}"/>
              </a:ext>
            </a:extLst>
          </p:cNvPr>
          <p:cNvSpPr/>
          <p:nvPr/>
        </p:nvSpPr>
        <p:spPr>
          <a:xfrm>
            <a:off x="538548" y="654908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A098C-BCA3-4F3E-9F4B-FCAE14775625}"/>
              </a:ext>
            </a:extLst>
          </p:cNvPr>
          <p:cNvSpPr/>
          <p:nvPr/>
        </p:nvSpPr>
        <p:spPr>
          <a:xfrm>
            <a:off x="538548" y="6299887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3C068B-6055-4A6E-A155-394A6427A7D5}"/>
              </a:ext>
            </a:extLst>
          </p:cNvPr>
          <p:cNvSpPr>
            <a:spLocks noGrp="1"/>
          </p:cNvSpPr>
          <p:nvPr/>
        </p:nvSpPr>
        <p:spPr bwMode="gray">
          <a:xfrm>
            <a:off x="538548" y="831197"/>
            <a:ext cx="5724580" cy="5338119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</a:ln>
        </p:spPr>
        <p:txBody>
          <a:bodyPr vert="horz" wrap="square" lIns="182880" tIns="91440" rIns="182880" bIns="182880" rtlCol="0">
            <a:noAutofit/>
          </a:bodyPr>
          <a:lstStyle>
            <a:lvl1pPr marL="0" indent="0" algn="l" defTabSz="64008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4008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4008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4008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4008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022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026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34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/>
            <a:r>
              <a:rPr lang="en-US" sz="2400" dirty="0">
                <a:solidFill>
                  <a:prstClr val="white"/>
                </a:solidFill>
              </a:rPr>
              <a:t>Infrastructure Investment &amp; Jobs Act</a:t>
            </a:r>
          </a:p>
          <a:p>
            <a:pPr marL="347472" lvl="0" indent="-347472" defTabSz="9144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$1 trillion traditional infrastructure package approved by Congress in November.</a:t>
            </a:r>
          </a:p>
          <a:p>
            <a:pPr marL="347472" lvl="0" indent="-347472" defTabSz="9144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$42.5 billion for Broadband Equity, Access,   and Deployment Program.</a:t>
            </a:r>
          </a:p>
          <a:p>
            <a:pPr marL="347472" lvl="0" indent="-347472" defTabSz="9144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$8 billion for Department of Energy-led regional hydrogen hubs.</a:t>
            </a:r>
          </a:p>
          <a:p>
            <a:pPr marL="347472" lvl="0" indent="-347472" defTabSz="9144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$500 million for Transportation Resilience &amp; Adaptation Centers of Excellence.</a:t>
            </a:r>
          </a:p>
          <a:p>
            <a:pPr marL="347472" indent="-347472" defTabSz="9144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$492 million for the NOAA National Coastal Resilience Fund.</a:t>
            </a:r>
          </a:p>
          <a:p>
            <a:pPr marL="347472" lvl="0" indent="-347472" defTabSz="9144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$250 million to create Digital Equity Competitive Grant Program.</a:t>
            </a:r>
          </a:p>
          <a:p>
            <a:pPr marL="347472" lvl="0" indent="-347472" defTabSz="9144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$95 million for University Transportation Centers.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1D60C5B-1481-4C19-B905-12EEB1CD3F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67" y="6370361"/>
            <a:ext cx="4062992" cy="4761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84FF50-7C44-4FA3-AB77-474BDA7CBB04}"/>
              </a:ext>
            </a:extLst>
          </p:cNvPr>
          <p:cNvSpPr/>
          <p:nvPr/>
        </p:nvSpPr>
        <p:spPr>
          <a:xfrm>
            <a:off x="269631" y="44076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26BE8-1246-4D7C-830C-FB9F5A723AB7}"/>
              </a:ext>
            </a:extLst>
          </p:cNvPr>
          <p:cNvSpPr txBox="1"/>
          <p:nvPr/>
        </p:nvSpPr>
        <p:spPr bwMode="gray">
          <a:xfrm>
            <a:off x="6374883" y="3429000"/>
            <a:ext cx="5178669" cy="925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800" b="1" dirty="0">
                <a:solidFill>
                  <a:schemeClr val="bg1"/>
                </a:solidFill>
              </a:rPr>
              <a:t>Not Enacted</a:t>
            </a:r>
          </a:p>
          <a:p>
            <a:pPr>
              <a:spcBef>
                <a:spcPts val="5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E8B25-6213-4B09-9562-555C085E21BA}"/>
              </a:ext>
            </a:extLst>
          </p:cNvPr>
          <p:cNvSpPr txBox="1"/>
          <p:nvPr/>
        </p:nvSpPr>
        <p:spPr>
          <a:xfrm>
            <a:off x="6374883" y="934955"/>
            <a:ext cx="53980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1890s Scholarship Legislation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House Agriculture Committee approved H.R. 4252 in October.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H.R. 4252 would provide permanent support to students in agriculture and related majors attending the nation's 1890 land-grant institutions, including Florida A&amp;M University.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Scholarships seek to encourage students to pursue food and agricultural science degrees at 1890 institutions to foster well-trained agricultural and food sciences workforce.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Further consideration pending by U.S. House of Representatives and U.S. Senate.</a:t>
            </a:r>
          </a:p>
        </p:txBody>
      </p:sp>
    </p:spTree>
    <p:extLst>
      <p:ext uri="{BB962C8B-B14F-4D97-AF65-F5344CB8AC3E}">
        <p14:creationId xmlns:p14="http://schemas.microsoft.com/office/powerpoint/2010/main" val="323698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E115-2B07-44BA-9576-99EC53F09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8" y="49385"/>
            <a:ext cx="10993271" cy="63388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117th Congress| 1st Session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F5180-4231-4B91-AAFF-C3A7CBB70611}"/>
              </a:ext>
            </a:extLst>
          </p:cNvPr>
          <p:cNvSpPr/>
          <p:nvPr/>
        </p:nvSpPr>
        <p:spPr>
          <a:xfrm>
            <a:off x="538548" y="654908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A098C-BCA3-4F3E-9F4B-FCAE14775625}"/>
              </a:ext>
            </a:extLst>
          </p:cNvPr>
          <p:cNvSpPr/>
          <p:nvPr/>
        </p:nvSpPr>
        <p:spPr>
          <a:xfrm>
            <a:off x="538548" y="6299887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3C068B-6055-4A6E-A155-394A6427A7D5}"/>
              </a:ext>
            </a:extLst>
          </p:cNvPr>
          <p:cNvSpPr>
            <a:spLocks noGrp="1"/>
          </p:cNvSpPr>
          <p:nvPr/>
        </p:nvSpPr>
        <p:spPr bwMode="gray">
          <a:xfrm>
            <a:off x="538548" y="831197"/>
            <a:ext cx="5724580" cy="5338119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</a:ln>
        </p:spPr>
        <p:txBody>
          <a:bodyPr vert="horz" wrap="square" lIns="182880" tIns="91440" rIns="182880" bIns="182880" rtlCol="0">
            <a:noAutofit/>
          </a:bodyPr>
          <a:lstStyle>
            <a:lvl1pPr marL="0" indent="0" algn="l" defTabSz="64008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4008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4008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4008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40080" rtl="0" eaLnBrk="1" latinLnBrk="0" hangingPunct="1">
              <a:spcBef>
                <a:spcPts val="3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022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026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34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 i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FY 2022 Programmatic Requests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Strengthening HBCUs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NOAA National Sea Grant College Program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NOAA Educational Partnership Program/Minority Serving Institutions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Federal Supplemental Educational Opportunity Grants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Education Grants for 1890 Institutions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1890s Extension Program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Scholarships at 1890 Institutions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1D60C5B-1481-4C19-B905-12EEB1CD3F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67" y="6370361"/>
            <a:ext cx="4062992" cy="4761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84FF50-7C44-4FA3-AB77-474BDA7CBB04}"/>
              </a:ext>
            </a:extLst>
          </p:cNvPr>
          <p:cNvSpPr/>
          <p:nvPr/>
        </p:nvSpPr>
        <p:spPr>
          <a:xfrm>
            <a:off x="269631" y="44076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26BE8-1246-4D7C-830C-FB9F5A723AB7}"/>
              </a:ext>
            </a:extLst>
          </p:cNvPr>
          <p:cNvSpPr txBox="1"/>
          <p:nvPr/>
        </p:nvSpPr>
        <p:spPr bwMode="gray">
          <a:xfrm>
            <a:off x="6374883" y="3429000"/>
            <a:ext cx="5178669" cy="925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800" b="1" dirty="0">
                <a:solidFill>
                  <a:schemeClr val="bg1"/>
                </a:solidFill>
              </a:rPr>
              <a:t>Not Enacted</a:t>
            </a:r>
          </a:p>
          <a:p>
            <a:pPr>
              <a:spcBef>
                <a:spcPts val="5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E8B25-6213-4B09-9562-555C085E21BA}"/>
              </a:ext>
            </a:extLst>
          </p:cNvPr>
          <p:cNvSpPr txBox="1"/>
          <p:nvPr/>
        </p:nvSpPr>
        <p:spPr>
          <a:xfrm>
            <a:off x="6374883" y="934955"/>
            <a:ext cx="53980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S. 300 | Justice for Black Farmers Act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Empower HBCUs and advocates for Black farmers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End discrimination within USDA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Enact system reforms to assist all farmers and ranchers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Create Farm Conservation Corps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Restore land base lost by Black farmers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Assist all socially disadvantaged farmers and ranchers</a:t>
            </a:r>
          </a:p>
        </p:txBody>
      </p:sp>
    </p:spTree>
    <p:extLst>
      <p:ext uri="{BB962C8B-B14F-4D97-AF65-F5344CB8AC3E}">
        <p14:creationId xmlns:p14="http://schemas.microsoft.com/office/powerpoint/2010/main" val="141073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E115-2B07-44BA-9576-99EC53F09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249" y="49385"/>
            <a:ext cx="9144000" cy="60552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Civic 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F5180-4231-4B91-AAFF-C3A7CBB70611}"/>
              </a:ext>
            </a:extLst>
          </p:cNvPr>
          <p:cNvSpPr/>
          <p:nvPr/>
        </p:nvSpPr>
        <p:spPr>
          <a:xfrm>
            <a:off x="538548" y="654908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A098C-BCA3-4F3E-9F4B-FCAE14775625}"/>
              </a:ext>
            </a:extLst>
          </p:cNvPr>
          <p:cNvSpPr/>
          <p:nvPr/>
        </p:nvSpPr>
        <p:spPr>
          <a:xfrm>
            <a:off x="538548" y="6299887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1DE962C-EFDA-4421-AB7E-B2490889E8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15" y="6381825"/>
            <a:ext cx="4062992" cy="4761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56" y="755968"/>
            <a:ext cx="5201495" cy="243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451956" y="3225705"/>
            <a:ext cx="520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FAMU Engineering Students Presentation to NASA Administrator Bill Nelson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548" y="3202010"/>
            <a:ext cx="4877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NASA Visits College of Education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8548" y="5915820"/>
            <a:ext cx="4877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Chairman Rene </a:t>
            </a:r>
            <a:r>
              <a:rPr lang="en-US" sz="1100" dirty="0" err="1"/>
              <a:t>Plasencia</a:t>
            </a:r>
            <a:r>
              <a:rPr lang="en-US" sz="1100" dirty="0"/>
              <a:t> Visits FAMU Track &amp; Field Team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51956" y="5948098"/>
            <a:ext cx="520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State Legislators Visit Brooksville Campus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8" y="3500256"/>
            <a:ext cx="4877514" cy="244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8" y="759672"/>
            <a:ext cx="4877514" cy="242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56" y="3471926"/>
            <a:ext cx="5201495" cy="24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E115-2B07-44BA-9576-99EC53F09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249" y="49385"/>
            <a:ext cx="9144000" cy="60552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Civic 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F5180-4231-4B91-AAFF-C3A7CBB70611}"/>
              </a:ext>
            </a:extLst>
          </p:cNvPr>
          <p:cNvSpPr/>
          <p:nvPr/>
        </p:nvSpPr>
        <p:spPr>
          <a:xfrm>
            <a:off x="538548" y="654908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A098C-BCA3-4F3E-9F4B-FCAE14775625}"/>
              </a:ext>
            </a:extLst>
          </p:cNvPr>
          <p:cNvSpPr/>
          <p:nvPr/>
        </p:nvSpPr>
        <p:spPr>
          <a:xfrm>
            <a:off x="538548" y="6299887"/>
            <a:ext cx="11114903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1DE962C-EFDA-4421-AB7E-B2490889E8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15" y="6381825"/>
            <a:ext cx="4062992" cy="4761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9" y="782815"/>
            <a:ext cx="4909486" cy="252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9" y="3596932"/>
            <a:ext cx="4909486" cy="228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3593588"/>
            <a:ext cx="5169523" cy="225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538548" y="3315998"/>
            <a:ext cx="490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College of Agriculture and Food Sciences Innovation &amp; Impact Presentation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8549" y="5930555"/>
            <a:ext cx="490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Textbook Affordability at FAMU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83926" y="5886416"/>
            <a:ext cx="5169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Florida Gubernatorial Fellowship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855323"/>
            <a:ext cx="5169523" cy="241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83928" y="3316589"/>
            <a:ext cx="5169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Leon County Legislative Delegation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541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4A7B09A-1594-4912-A975-452A2AD7A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1368985"/>
            <a:ext cx="12203501" cy="9437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16D544-07DB-4D2A-82FD-D7044344C695}"/>
              </a:ext>
            </a:extLst>
          </p:cNvPr>
          <p:cNvSpPr txBox="1"/>
          <p:nvPr/>
        </p:nvSpPr>
        <p:spPr>
          <a:xfrm>
            <a:off x="665922" y="1278835"/>
            <a:ext cx="3604591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60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{73E0AB5D-24DF-5B46-A018-22465E85400E}tf16401378</Template>
  <TotalTime>3972</TotalTime>
  <Words>525</Words>
  <Application>Microsoft Office PowerPoint</Application>
  <PresentationFormat>Widescreen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Albertus Extra Bold</vt:lpstr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Florida Legislative Session FY 2022-2023</vt:lpstr>
      <vt:lpstr>Florida Legislative Session FY 2022-2023</vt:lpstr>
      <vt:lpstr>117th Congress| 1st Session</vt:lpstr>
      <vt:lpstr>117th Congress| 1st Session</vt:lpstr>
      <vt:lpstr>Civic Engagement</vt:lpstr>
      <vt:lpstr>Civic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Deidre Melton</dc:creator>
  <cp:lastModifiedBy>Linda Barge-Miles</cp:lastModifiedBy>
  <cp:revision>192</cp:revision>
  <cp:lastPrinted>2021-07-23T20:49:44Z</cp:lastPrinted>
  <dcterms:created xsi:type="dcterms:W3CDTF">2020-04-11T23:02:23Z</dcterms:created>
  <dcterms:modified xsi:type="dcterms:W3CDTF">2021-11-12T18:42:52Z</dcterms:modified>
</cp:coreProperties>
</file>