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2" r:id="rId2"/>
    <p:sldId id="306" r:id="rId3"/>
    <p:sldId id="303" r:id="rId4"/>
    <p:sldId id="260" r:id="rId5"/>
    <p:sldId id="375" r:id="rId6"/>
    <p:sldId id="335" r:id="rId7"/>
    <p:sldId id="376" r:id="rId8"/>
    <p:sldId id="377" r:id="rId9"/>
    <p:sldId id="378" r:id="rId10"/>
    <p:sldId id="379" r:id="rId11"/>
    <p:sldId id="365" r:id="rId12"/>
    <p:sldId id="283" r:id="rId13"/>
    <p:sldId id="372" r:id="rId14"/>
    <p:sldId id="295" r:id="rId15"/>
    <p:sldId id="380" r:id="rId16"/>
    <p:sldId id="261" r:id="rId17"/>
    <p:sldId id="371" r:id="rId18"/>
    <p:sldId id="357" r:id="rId19"/>
    <p:sldId id="370" r:id="rId20"/>
    <p:sldId id="374" r:id="rId21"/>
    <p:sldId id="299" r:id="rId22"/>
    <p:sldId id="360" r:id="rId23"/>
    <p:sldId id="381" r:id="rId24"/>
    <p:sldId id="279" r:id="rId25"/>
    <p:sldId id="26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5633"/>
    <a:srgbClr val="CC9900"/>
    <a:srgbClr val="EE7624"/>
    <a:srgbClr val="006600"/>
    <a:srgbClr val="CC99FF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92047" autoAdjust="0"/>
  </p:normalViewPr>
  <p:slideViewPr>
    <p:cSldViewPr snapToGrid="0">
      <p:cViewPr varScale="1">
        <p:scale>
          <a:sx n="105" d="100"/>
          <a:sy n="105" d="100"/>
        </p:scale>
        <p:origin x="66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C0F7D-4C81-46F4-9523-435797B0D539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E70580-8470-4238-9C2E-8250B5C98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483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335BE-84F7-4A59-A0B8-755A04FCF7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49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70580-8470-4238-9C2E-8250B5C98A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86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401C3-50FE-4542-96B8-9F72BDC6FD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77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E667A-608C-45B1-B50A-05D611D3E64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662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401C3-50FE-4542-96B8-9F72BDC6FD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29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401C3-50FE-4542-96B8-9F72BDC6FDD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3791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401C3-50FE-4542-96B8-9F72BDC6FDD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784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Report:</a:t>
            </a:r>
          </a:p>
          <a:p>
            <a:r>
              <a:rPr lang="en-US" dirty="0"/>
              <a:t>Investigation was within the College of Agriculture and Food Sciences</a:t>
            </a:r>
          </a:p>
          <a:p>
            <a:r>
              <a:rPr lang="en-US" dirty="0"/>
              <a:t>Related to Grant Funds &amp; Telecommuting</a:t>
            </a:r>
          </a:p>
          <a:p>
            <a:r>
              <a:rPr lang="en-US" dirty="0"/>
              <a:t>Working with the Provost to Provide an Action Plan</a:t>
            </a:r>
          </a:p>
          <a:p>
            <a:endParaRPr lang="en-US" dirty="0"/>
          </a:p>
          <a:p>
            <a:r>
              <a:rPr lang="en-US" dirty="0"/>
              <a:t>Investigation was in the College of Social Sciences, Arts, &amp; Humanities</a:t>
            </a:r>
          </a:p>
          <a:p>
            <a:r>
              <a:rPr lang="en-US" dirty="0"/>
              <a:t>Related to Outside Employment and Disclosure Requirements</a:t>
            </a:r>
          </a:p>
          <a:p>
            <a:r>
              <a:rPr lang="en-US" dirty="0"/>
              <a:t>We have had a several instances recently where people failed to disclose outside employment or conflict of interests. Currently management is working to automate the process in efforts to increase compliance.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7D0B3-485A-4190-8BFD-54949635E4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739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401C3-50FE-4542-96B8-9F72BDC6FDD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95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401C3-50FE-4542-96B8-9F72BDC6FDD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08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401C3-50FE-4542-96B8-9F72BDC6FDD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01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with OCE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E667A-608C-45B1-B50A-05D611D3E64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8139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401C3-50FE-4542-96B8-9F72BDC6FDD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919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401C3-50FE-4542-96B8-9F72BDC6FDD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582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401C3-50FE-4542-96B8-9F72BDC6FDD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788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B8D04-C088-46ED-BDFE-3A19DF5972C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519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401C3-50FE-4542-96B8-9F72BDC6FDD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44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with OCE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401C3-50FE-4542-96B8-9F72BDC6FD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32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AE796-97CE-4335-9D88-5F0EBDF334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01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AE796-97CE-4335-9D88-5F0EBDF334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62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with OCE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E667A-608C-45B1-B50A-05D611D3E64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91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70580-8470-4238-9C2E-8250B5C98A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82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70580-8470-4238-9C2E-8250B5C98A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6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70580-8470-4238-9C2E-8250B5C98AF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37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40DE6-0C41-4CC6-92FD-8E3EA8A20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A68C8F-AA89-4A92-B007-7E7D9C1E3E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043EA-99DB-40B3-83F5-8E5C8C9F2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8765-0AB5-4701-8450-8C351D54D18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A8EBA-560D-4229-87B9-00EB660C1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1E807-1646-4B59-BC3C-8FF4A888D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EC199-98F6-47ED-B6D0-635A128B0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65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7DFAF-ABEF-4049-80DD-F4228765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B302A0-288F-483D-8339-9714618C9F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5DD7A2-E1F4-4F72-BECD-D435986C1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8765-0AB5-4701-8450-8C351D54D18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FDB01-FBDE-4F28-BF70-39DFC00B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3BAA7-E51D-4C7B-9099-229F38E29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EC199-98F6-47ED-B6D0-635A128B0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0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1A16ED-8A90-4463-90AE-C7BB5D1569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519C5C-AA4A-424E-A837-AF59B61CA0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45390-DACC-41B9-A2A0-52EC17FB7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8765-0AB5-4701-8450-8C351D54D18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7518D-CDA5-41B5-BA4A-02755E236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3A234-8DAA-48A1-BC25-444886089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EC199-98F6-47ED-B6D0-635A128B0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33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9483069" cy="6858000"/>
          </a:xfrm>
          <a:custGeom>
            <a:avLst/>
            <a:gdLst>
              <a:gd name="connsiteX0" fmla="*/ 0 w 9251575"/>
              <a:gd name="connsiteY0" fmla="*/ 0 h 6858000"/>
              <a:gd name="connsiteX1" fmla="*/ 9251575 w 9251575"/>
              <a:gd name="connsiteY1" fmla="*/ 0 h 6858000"/>
              <a:gd name="connsiteX2" fmla="*/ 9251575 w 9251575"/>
              <a:gd name="connsiteY2" fmla="*/ 6858000 h 6858000"/>
              <a:gd name="connsiteX3" fmla="*/ 0 w 9251575"/>
              <a:gd name="connsiteY3" fmla="*/ 6858000 h 6858000"/>
              <a:gd name="connsiteX4" fmla="*/ 0 w 9251575"/>
              <a:gd name="connsiteY4" fmla="*/ 0 h 6858000"/>
              <a:gd name="connsiteX0" fmla="*/ 0 w 9251575"/>
              <a:gd name="connsiteY0" fmla="*/ 0 h 6858000"/>
              <a:gd name="connsiteX1" fmla="*/ 9251575 w 9251575"/>
              <a:gd name="connsiteY1" fmla="*/ 0 h 6858000"/>
              <a:gd name="connsiteX2" fmla="*/ 7765675 w 9251575"/>
              <a:gd name="connsiteY2" fmla="*/ 6843712 h 6858000"/>
              <a:gd name="connsiteX3" fmla="*/ 0 w 9251575"/>
              <a:gd name="connsiteY3" fmla="*/ 6858000 h 6858000"/>
              <a:gd name="connsiteX4" fmla="*/ 0 w 9251575"/>
              <a:gd name="connsiteY4" fmla="*/ 0 h 6858000"/>
              <a:gd name="connsiteX0" fmla="*/ 0 w 9483069"/>
              <a:gd name="connsiteY0" fmla="*/ 0 h 6858000"/>
              <a:gd name="connsiteX1" fmla="*/ 9483069 w 9483069"/>
              <a:gd name="connsiteY1" fmla="*/ 11575 h 6858000"/>
              <a:gd name="connsiteX2" fmla="*/ 7765675 w 9483069"/>
              <a:gd name="connsiteY2" fmla="*/ 6843712 h 6858000"/>
              <a:gd name="connsiteX3" fmla="*/ 0 w 9483069"/>
              <a:gd name="connsiteY3" fmla="*/ 6858000 h 6858000"/>
              <a:gd name="connsiteX4" fmla="*/ 0 w 948306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83069" h="6858000">
                <a:moveTo>
                  <a:pt x="0" y="0"/>
                </a:moveTo>
                <a:lnTo>
                  <a:pt x="9483069" y="11575"/>
                </a:lnTo>
                <a:lnTo>
                  <a:pt x="7765675" y="684371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597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7D1B75A8-9F54-428E-8FC8-1BC010A802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1683" y="0"/>
            <a:ext cx="6099048" cy="6858000"/>
          </a:xfrm>
          <a:custGeom>
            <a:avLst/>
            <a:gdLst>
              <a:gd name="connsiteX0" fmla="*/ 0 w 4470400"/>
              <a:gd name="connsiteY0" fmla="*/ 0 h 4470400"/>
              <a:gd name="connsiteX1" fmla="*/ 4470400 w 4470400"/>
              <a:gd name="connsiteY1" fmla="*/ 0 h 4470400"/>
              <a:gd name="connsiteX2" fmla="*/ 4470400 w 4470400"/>
              <a:gd name="connsiteY2" fmla="*/ 4470400 h 4470400"/>
              <a:gd name="connsiteX3" fmla="*/ 0 w 4470400"/>
              <a:gd name="connsiteY3" fmla="*/ 4470400 h 447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0400" h="4470400">
                <a:moveTo>
                  <a:pt x="0" y="0"/>
                </a:moveTo>
                <a:lnTo>
                  <a:pt x="4470400" y="0"/>
                </a:lnTo>
                <a:lnTo>
                  <a:pt x="4470400" y="4470400"/>
                </a:lnTo>
                <a:lnTo>
                  <a:pt x="0" y="44704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091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EB5EC-6EEC-440D-8CD4-AE0101C05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27729-CE09-4BEB-A0E4-7BEBBDF6D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7796D-864D-49BB-BF32-53F1D87B1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8765-0AB5-4701-8450-8C351D54D18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B9DC6-AFEA-41D8-ABA8-A0271B3ED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AAFEE-C871-431B-88D9-E655AADD7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EC199-98F6-47ED-B6D0-635A128B0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89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3CCA9-1EF1-4AB1-B5D4-6AA7A1CE7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85B3B-6DDB-4D72-9182-8AC69E14E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E7F07-BAD8-4841-A1D9-BEBA9D6F1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8765-0AB5-4701-8450-8C351D54D18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C05F9-ED98-450E-99ED-FE676BE4B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C2914-8523-4CF1-B425-BE906D03E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EC199-98F6-47ED-B6D0-635A128B0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14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F1531-F78B-491A-8B10-7904CF01F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86032-6723-4644-90F0-A01257D33F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56F0F7-833F-4F24-A8C0-B4C2C3C072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2AB27B-5539-484D-B28A-946F827D8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8765-0AB5-4701-8450-8C351D54D18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84BDD-7442-45A4-9647-25122CABA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AAB4AC-BA4A-4A52-A2ED-126C46462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EC199-98F6-47ED-B6D0-635A128B0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20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0FBF1-A50C-473B-A39B-014B7E59D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D8E8D3-D5AB-441E-A3B0-C24ED57B1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5C709B-4AEE-4998-8302-2ECF94D8A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031FC6-2AFC-42C1-9E17-9F57F8B42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B7CA7C-E5BE-4449-A286-22239BEDD8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6F41F9-7685-44C7-897B-CD3ACFD93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8765-0AB5-4701-8450-8C351D54D18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CB09DE-BD69-4E5E-BFAF-9148316DA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5F4E0E-6FE4-4BD4-907A-F0AF259FA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EC199-98F6-47ED-B6D0-635A128B0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33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9A2FD-901B-4996-8859-51A4A4FF9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64E4C9-8BCF-4861-ADC2-D0C43AD40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8765-0AB5-4701-8450-8C351D54D18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9FFD62-F217-4821-B193-A3D0DD55B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39551-CDB1-47C4-A695-B60A34637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EC199-98F6-47ED-B6D0-635A128B0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19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AEB106-FFBC-43AF-9DC6-E5F272DBD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8765-0AB5-4701-8450-8C351D54D18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E97FE7-6B65-4AF0-B4DA-9071DD698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14F087-7D82-4D24-B9DB-C02615D47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EC199-98F6-47ED-B6D0-635A128B0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97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163A4-D7DE-4A80-976A-08E0AF3EE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B9DCE-723B-4403-AE8B-F4ABDCE25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9A6C87-F718-417E-8DDA-A6FAB6388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A485FB-9A63-4D50-9E1F-0BABBAB4E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8765-0AB5-4701-8450-8C351D54D18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28FB17-CCC7-44DC-9EB2-E7524CEE2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F8C85-5C4D-4A17-80A0-7DDB64C62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EC199-98F6-47ED-B6D0-635A128B0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36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C47F5-1B35-434B-AA47-A6B39F2F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91836D-C46E-4413-89CB-423CF961D4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440BE7-72EF-4A0F-A75A-0D22117087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A582D-6C9A-4A20-A407-CEF7EBC8C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8765-0AB5-4701-8450-8C351D54D18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DFA4C-F294-472B-90ED-352C6AE8C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F88169-2165-48BB-B55A-7C1F3BD1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EC199-98F6-47ED-B6D0-635A128B0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92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6999D3-A480-4DC0-AC9D-8BA1F570C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FD347-1932-480D-BF6C-D0337BCC7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5DC2A-C364-496E-945B-E44DC0D157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28765-0AB5-4701-8450-8C351D54D18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EF2F1-0B08-4D13-A971-7B4319D3A0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A2E9C-57E8-4E89-8302-C0CCD4420B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EC199-98F6-47ED-B6D0-635A128B0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9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tmp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5.svg"/><Relationship Id="rId3" Type="http://schemas.openxmlformats.org/officeDocument/2006/relationships/image" Target="../media/image49.jpg"/><Relationship Id="rId7" Type="http://schemas.openxmlformats.org/officeDocument/2006/relationships/image" Target="../media/image51.sv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image" Target="../media/image3.png"/><Relationship Id="rId15" Type="http://schemas.openxmlformats.org/officeDocument/2006/relationships/image" Target="../media/image57.svg"/><Relationship Id="rId10" Type="http://schemas.openxmlformats.org/officeDocument/2006/relationships/image" Target="../media/image52.png"/><Relationship Id="rId4" Type="http://schemas.openxmlformats.org/officeDocument/2006/relationships/hyperlink" Target="https://israelpalestinenews.org/florida-am-campus-newspaper-the-relationship-between-african-american-students-and-israel/" TargetMode="External"/><Relationship Id="rId9" Type="http://schemas.openxmlformats.org/officeDocument/2006/relationships/image" Target="../media/image5.svg"/><Relationship Id="rId1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svg"/><Relationship Id="rId9" Type="http://schemas.openxmlformats.org/officeDocument/2006/relationships/image" Target="../media/image7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jp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ity street&#10;&#10;Description automatically generated">
            <a:extLst>
              <a:ext uri="{FF2B5EF4-FFF2-40B4-BE49-F238E27FC236}">
                <a16:creationId xmlns:a16="http://schemas.microsoft.com/office/drawing/2014/main" id="{2882F72D-8796-4F5A-A5D4-D20BF75E4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128" y="-2539182"/>
            <a:ext cx="12232256" cy="94809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AFC69C-AEF7-4EE3-B0F1-3F03A5E66DA5}"/>
              </a:ext>
            </a:extLst>
          </p:cNvPr>
          <p:cNvSpPr txBox="1"/>
          <p:nvPr/>
        </p:nvSpPr>
        <p:spPr>
          <a:xfrm>
            <a:off x="251926" y="5310554"/>
            <a:ext cx="7361854" cy="1692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Audit and Compliance   Committee Meeting</a:t>
            </a:r>
            <a:endParaRPr lang="en-US" sz="3600" b="1" dirty="0">
              <a:solidFill>
                <a:schemeClr val="bg1"/>
              </a:solidFill>
              <a:cs typeface="Calibri"/>
            </a:endParaRPr>
          </a:p>
          <a:p>
            <a:pPr algn="r"/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rgbClr val="215732"/>
                </a:solidFill>
                <a:cs typeface="Calibri"/>
              </a:rPr>
              <a:t>December 1, 2021</a:t>
            </a:r>
          </a:p>
        </p:txBody>
      </p:sp>
    </p:spTree>
    <p:extLst>
      <p:ext uri="{BB962C8B-B14F-4D97-AF65-F5344CB8AC3E}">
        <p14:creationId xmlns:p14="http://schemas.microsoft.com/office/powerpoint/2010/main" val="1807344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FDA596-B027-4442-9CFD-79B25D259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18887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9BEEF3D-7240-47DC-92B0-4A3AB036360B}"/>
              </a:ext>
            </a:extLst>
          </p:cNvPr>
          <p:cNvGrpSpPr/>
          <p:nvPr/>
        </p:nvGrpSpPr>
        <p:grpSpPr>
          <a:xfrm>
            <a:off x="6444782" y="234272"/>
            <a:ext cx="5476774" cy="1583579"/>
            <a:chOff x="6569026" y="1575635"/>
            <a:chExt cx="5112320" cy="122227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8726D9-D38C-4B2A-9788-FF46F9C9C2D8}"/>
                </a:ext>
              </a:extLst>
            </p:cNvPr>
            <p:cNvSpPr txBox="1"/>
            <p:nvPr/>
          </p:nvSpPr>
          <p:spPr>
            <a:xfrm>
              <a:off x="7579383" y="1942711"/>
              <a:ext cx="3757993" cy="855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2200" b="1" i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Calibri" panose="020F0502020204030204" pitchFamily="34" charset="0"/>
                  <a:cs typeface="Mongolian Baiti" panose="03000500000000000000" pitchFamily="66" charset="0"/>
                </a:rPr>
                <a:t>University Policy 03-01 Implementation Guidelines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2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Mongolian Baiti" panose="03000500000000000000" pitchFamily="66" charset="0"/>
                </a:rPr>
                <a:t>Relaunch: October 19, 2021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A15A59-D2EF-4D51-9D23-04F2C25DF519}"/>
                </a:ext>
              </a:extLst>
            </p:cNvPr>
            <p:cNvSpPr txBox="1"/>
            <p:nvPr/>
          </p:nvSpPr>
          <p:spPr>
            <a:xfrm>
              <a:off x="7580567" y="1575635"/>
              <a:ext cx="4100779" cy="34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36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Telecommuting</a:t>
              </a:r>
            </a:p>
          </p:txBody>
        </p:sp>
        <p:pic>
          <p:nvPicPr>
            <p:cNvPr id="9" name="Graphic 8" descr="Programmer">
              <a:extLst>
                <a:ext uri="{FF2B5EF4-FFF2-40B4-BE49-F238E27FC236}">
                  <a16:creationId xmlns:a16="http://schemas.microsoft.com/office/drawing/2014/main" id="{756977B4-5B6C-4484-AA9D-99FB50AEC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569026" y="1919150"/>
              <a:ext cx="1010357" cy="835432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AEC4DD-7A88-4E35-9DFF-A6CF120D0A8D}"/>
              </a:ext>
            </a:extLst>
          </p:cNvPr>
          <p:cNvGrpSpPr/>
          <p:nvPr/>
        </p:nvGrpSpPr>
        <p:grpSpPr>
          <a:xfrm>
            <a:off x="6444782" y="2348346"/>
            <a:ext cx="5476774" cy="2494871"/>
            <a:chOff x="6569026" y="1575635"/>
            <a:chExt cx="5112320" cy="192565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9311B64-38D5-4576-9C40-E5BAB553744F}"/>
                </a:ext>
              </a:extLst>
            </p:cNvPr>
            <p:cNvSpPr txBox="1"/>
            <p:nvPr/>
          </p:nvSpPr>
          <p:spPr>
            <a:xfrm>
              <a:off x="7579383" y="1862153"/>
              <a:ext cx="3757993" cy="1639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2200" b="1" i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Calibri" panose="020F0502020204030204" pitchFamily="34" charset="0"/>
                  <a:cs typeface="Mongolian Baiti" panose="03000500000000000000" pitchFamily="66" charset="0"/>
                </a:rPr>
                <a:t>HB 7017 Compliance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2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Mongolian Baiti" panose="03000500000000000000" pitchFamily="66" charset="0"/>
                </a:rPr>
                <a:t>Foreign Influence Survey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2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Mongolian Baiti" panose="03000500000000000000" pitchFamily="66" charset="0"/>
                </a:rPr>
                <a:t>Demo of Due Diligence Products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2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Mongolian Baiti" panose="03000500000000000000" pitchFamily="66" charset="0"/>
                </a:rPr>
                <a:t>Implementation Meeting with Regional FBI Agents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EC3694-D2D8-43A8-AF80-4E6024640734}"/>
                </a:ext>
              </a:extLst>
            </p:cNvPr>
            <p:cNvSpPr txBox="1"/>
            <p:nvPr/>
          </p:nvSpPr>
          <p:spPr>
            <a:xfrm>
              <a:off x="7580567" y="1575635"/>
              <a:ext cx="4100779" cy="34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36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Foreign Influence</a:t>
              </a:r>
            </a:p>
          </p:txBody>
        </p:sp>
        <p:pic>
          <p:nvPicPr>
            <p:cNvPr id="18" name="Graphic 17" descr="Boardroom">
              <a:extLst>
                <a:ext uri="{FF2B5EF4-FFF2-40B4-BE49-F238E27FC236}">
                  <a16:creationId xmlns:a16="http://schemas.microsoft.com/office/drawing/2014/main" id="{0E6F00B0-C202-4594-A24E-2CC5185B0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69026" y="1919150"/>
              <a:ext cx="1010357" cy="835432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4620194-FD62-417E-99FC-E5FD7A190078}"/>
              </a:ext>
            </a:extLst>
          </p:cNvPr>
          <p:cNvGrpSpPr/>
          <p:nvPr/>
        </p:nvGrpSpPr>
        <p:grpSpPr>
          <a:xfrm>
            <a:off x="6444781" y="5276187"/>
            <a:ext cx="5476775" cy="1245024"/>
            <a:chOff x="6569025" y="1575635"/>
            <a:chExt cx="5112321" cy="96096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6EBF721-8059-4F89-8F6F-62803FF3CA90}"/>
                </a:ext>
              </a:extLst>
            </p:cNvPr>
            <p:cNvSpPr txBox="1"/>
            <p:nvPr/>
          </p:nvSpPr>
          <p:spPr>
            <a:xfrm>
              <a:off x="7579383" y="1942711"/>
              <a:ext cx="3757993" cy="59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2200" b="1" i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Calibri" panose="020F0502020204030204" pitchFamily="34" charset="0"/>
                  <a:cs typeface="Mongolian Baiti" panose="03000500000000000000" pitchFamily="66" charset="0"/>
                </a:rPr>
                <a:t>Form  Updates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2200" b="1" i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Calibri" panose="020F0502020204030204" pitchFamily="34" charset="0"/>
                  <a:cs typeface="Mongolian Baiti" panose="03000500000000000000" pitchFamily="66" charset="0"/>
                </a:rPr>
                <a:t>Process Automation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D1F39B4-668D-44F2-98BD-56461B1FC175}"/>
                </a:ext>
              </a:extLst>
            </p:cNvPr>
            <p:cNvSpPr txBox="1"/>
            <p:nvPr/>
          </p:nvSpPr>
          <p:spPr>
            <a:xfrm>
              <a:off x="7580567" y="1575635"/>
              <a:ext cx="4100779" cy="34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36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Conflict of Interest</a:t>
              </a:r>
            </a:p>
          </p:txBody>
        </p:sp>
        <p:pic>
          <p:nvPicPr>
            <p:cNvPr id="22" name="Graphic 21" descr="Handshake">
              <a:extLst>
                <a:ext uri="{FF2B5EF4-FFF2-40B4-BE49-F238E27FC236}">
                  <a16:creationId xmlns:a16="http://schemas.microsoft.com/office/drawing/2014/main" id="{EC01CE75-AE7D-4E61-A223-17DB53FFB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569025" y="1694645"/>
              <a:ext cx="1010357" cy="835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610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>
            <a:extLst>
              <a:ext uri="{FF2B5EF4-FFF2-40B4-BE49-F238E27FC236}">
                <a16:creationId xmlns:a16="http://schemas.microsoft.com/office/drawing/2014/main" id="{6D5E16C2-98FA-418E-96B9-5A8D639D0CFC}"/>
              </a:ext>
            </a:extLst>
          </p:cNvPr>
          <p:cNvSpPr/>
          <p:nvPr/>
        </p:nvSpPr>
        <p:spPr bwMode="auto">
          <a:xfrm>
            <a:off x="6371428" y="4428593"/>
            <a:ext cx="1085377" cy="1074989"/>
          </a:xfrm>
          <a:prstGeom prst="ellipse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2C6DD6-54E5-4B90-8169-EDD4BCC39247}"/>
              </a:ext>
            </a:extLst>
          </p:cNvPr>
          <p:cNvSpPr/>
          <p:nvPr/>
        </p:nvSpPr>
        <p:spPr>
          <a:xfrm>
            <a:off x="0" y="0"/>
            <a:ext cx="638355" cy="6858000"/>
          </a:xfrm>
          <a:prstGeom prst="rect">
            <a:avLst/>
          </a:prstGeom>
          <a:solidFill>
            <a:srgbClr val="1B5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/>
              <a:t>OFFICE OF COMPLIANCE AND ETHICS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1B8C9A-1C14-4BF2-AD9E-E3EE10A302C8}"/>
              </a:ext>
            </a:extLst>
          </p:cNvPr>
          <p:cNvSpPr/>
          <p:nvPr/>
        </p:nvSpPr>
        <p:spPr>
          <a:xfrm>
            <a:off x="638355" y="0"/>
            <a:ext cx="172528" cy="6858000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Placeholder 31">
            <a:extLst>
              <a:ext uri="{FF2B5EF4-FFF2-40B4-BE49-F238E27FC236}">
                <a16:creationId xmlns:a16="http://schemas.microsoft.com/office/drawing/2014/main" id="{CC3EC9AD-7433-409D-AA96-632BBBE8F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31" y="1083506"/>
            <a:ext cx="4970360" cy="46909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8DCCB45A-24C2-4451-8B43-A7FCC516190D}"/>
              </a:ext>
            </a:extLst>
          </p:cNvPr>
          <p:cNvSpPr/>
          <p:nvPr/>
        </p:nvSpPr>
        <p:spPr bwMode="auto">
          <a:xfrm>
            <a:off x="6371428" y="1199358"/>
            <a:ext cx="1085377" cy="1077461"/>
          </a:xfrm>
          <a:prstGeom prst="ellipse">
            <a:avLst/>
          </a:prstGeom>
          <a:solidFill>
            <a:srgbClr val="1B5633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2043923-9302-4A36-9817-4AD77C9860F4}"/>
              </a:ext>
            </a:extLst>
          </p:cNvPr>
          <p:cNvGrpSpPr/>
          <p:nvPr/>
        </p:nvGrpSpPr>
        <p:grpSpPr>
          <a:xfrm>
            <a:off x="7654728" y="998613"/>
            <a:ext cx="4669887" cy="1365417"/>
            <a:chOff x="7307825" y="1554381"/>
            <a:chExt cx="4132337" cy="141262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C009D51-98C4-4556-82CD-CFCFC6CAA8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07825" y="1554381"/>
              <a:ext cx="4057514" cy="796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9pPr>
            </a:lstStyle>
            <a:p>
              <a:pPr eaLnBrk="1" hangingPunct="1"/>
              <a:r>
                <a:rPr lang="en-US" altLang="en-US" sz="2200" b="1" dirty="0">
                  <a:solidFill>
                    <a:srgbClr val="1B56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Implementation of External Review Recommendations</a:t>
              </a:r>
            </a:p>
          </p:txBody>
        </p:sp>
        <p:sp>
          <p:nvSpPr>
            <p:cNvPr id="30" name="Shape 1155">
              <a:extLst>
                <a:ext uri="{FF2B5EF4-FFF2-40B4-BE49-F238E27FC236}">
                  <a16:creationId xmlns:a16="http://schemas.microsoft.com/office/drawing/2014/main" id="{96620AC8-F22A-4B41-A63E-59FA1A2243CD}"/>
                </a:ext>
              </a:extLst>
            </p:cNvPr>
            <p:cNvSpPr/>
            <p:nvPr/>
          </p:nvSpPr>
          <p:spPr>
            <a:xfrm>
              <a:off x="7382648" y="2354849"/>
              <a:ext cx="4057514" cy="6121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lnSpc>
                  <a:spcPct val="120000"/>
                </a:lnSpc>
                <a:defRPr sz="3000" b="0">
                  <a:solidFill>
                    <a:srgbClr val="CDCFD2"/>
                  </a:solidFill>
                </a:defRPr>
              </a:lvl1pPr>
            </a:lstStyle>
            <a:p>
              <a:pPr marL="285750" indent="-285750">
                <a:lnSpc>
                  <a:spcPts val="22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Increased Resources</a:t>
              </a:r>
            </a:p>
            <a:p>
              <a:pPr marL="285750" indent="-285750">
                <a:lnSpc>
                  <a:spcPts val="22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Enhanced Monitoring</a:t>
              </a: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7A8555E2-B586-465F-B53B-76500F7A1F6C}"/>
              </a:ext>
            </a:extLst>
          </p:cNvPr>
          <p:cNvSpPr/>
          <p:nvPr/>
        </p:nvSpPr>
        <p:spPr bwMode="auto">
          <a:xfrm>
            <a:off x="6371729" y="2803609"/>
            <a:ext cx="1085377" cy="10749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18F12F3-F5FD-4CD1-ADA4-FA58BDC1A5B9}"/>
              </a:ext>
            </a:extLst>
          </p:cNvPr>
          <p:cNvGrpSpPr/>
          <p:nvPr/>
        </p:nvGrpSpPr>
        <p:grpSpPr>
          <a:xfrm>
            <a:off x="7696325" y="2844649"/>
            <a:ext cx="4615464" cy="1087480"/>
            <a:chOff x="7318335" y="1554381"/>
            <a:chExt cx="4082980" cy="112508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97E2941-2FCF-4F43-B85B-924D369C34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18335" y="1554381"/>
              <a:ext cx="4057514" cy="796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9pPr>
            </a:lstStyle>
            <a:p>
              <a:pPr eaLnBrk="1" hangingPunct="1"/>
              <a:r>
                <a:rPr lang="en-US" altLang="en-US" sz="2200" b="1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COMPLIANCE AND ETHICS CULTURE SURVEY</a:t>
              </a:r>
            </a:p>
          </p:txBody>
        </p:sp>
        <p:sp>
          <p:nvSpPr>
            <p:cNvPr id="35" name="Shape 1155">
              <a:extLst>
                <a:ext uri="{FF2B5EF4-FFF2-40B4-BE49-F238E27FC236}">
                  <a16:creationId xmlns:a16="http://schemas.microsoft.com/office/drawing/2014/main" id="{5784EDE4-32C2-49FB-96A5-3EDC5375A2AE}"/>
                </a:ext>
              </a:extLst>
            </p:cNvPr>
            <p:cNvSpPr/>
            <p:nvPr/>
          </p:nvSpPr>
          <p:spPr>
            <a:xfrm>
              <a:off x="7343801" y="2359186"/>
              <a:ext cx="4057514" cy="3202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lnSpc>
                  <a:spcPct val="120000"/>
                </a:lnSpc>
                <a:defRPr sz="3000" b="0">
                  <a:solidFill>
                    <a:srgbClr val="CDCFD2"/>
                  </a:solidFill>
                </a:defRPr>
              </a:lvl1pPr>
            </a:lstStyle>
            <a:p>
              <a:pPr>
                <a:lnSpc>
                  <a:spcPts val="2200"/>
                </a:lnSpc>
                <a:spcBef>
                  <a:spcPts val="0"/>
                </a:spcBef>
              </a:pPr>
              <a:r>
                <a:rPr lang="en-US" sz="1600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Analyze Survey Results from September 2021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65367A55-B1E9-4990-9C4B-694EE63211AE}"/>
              </a:ext>
            </a:extLst>
          </p:cNvPr>
          <p:cNvSpPr/>
          <p:nvPr/>
        </p:nvSpPr>
        <p:spPr>
          <a:xfrm>
            <a:off x="1401068" y="1551308"/>
            <a:ext cx="3997649" cy="3847410"/>
          </a:xfrm>
          <a:prstGeom prst="ellipse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B9EA823-F9A9-4939-8581-96E2CEE4E9D3}"/>
              </a:ext>
            </a:extLst>
          </p:cNvPr>
          <p:cNvSpPr/>
          <p:nvPr/>
        </p:nvSpPr>
        <p:spPr>
          <a:xfrm>
            <a:off x="1764334" y="3720709"/>
            <a:ext cx="31064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pc="-200" dirty="0">
                <a:solidFill>
                  <a:srgbClr val="1B5633"/>
                </a:solidFill>
              </a:rPr>
              <a:t>What’s Next?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C110F46-9B3B-4FDA-8B65-E618AADD8C52}"/>
              </a:ext>
            </a:extLst>
          </p:cNvPr>
          <p:cNvCxnSpPr>
            <a:cxnSpLocks/>
          </p:cNvCxnSpPr>
          <p:nvPr/>
        </p:nvCxnSpPr>
        <p:spPr>
          <a:xfrm>
            <a:off x="7798780" y="2562776"/>
            <a:ext cx="535991" cy="0"/>
          </a:xfrm>
          <a:prstGeom prst="line">
            <a:avLst/>
          </a:prstGeom>
          <a:ln w="25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Text&#10;&#10;Description automatically generated">
            <a:extLst>
              <a:ext uri="{FF2B5EF4-FFF2-40B4-BE49-F238E27FC236}">
                <a16:creationId xmlns:a16="http://schemas.microsoft.com/office/drawing/2014/main" id="{EBE84D92-176F-469E-B4DF-FC1737D0C6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994" y="2488453"/>
            <a:ext cx="3770926" cy="1229524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27237019-2EA1-411E-BC26-4A67A745C548}"/>
              </a:ext>
            </a:extLst>
          </p:cNvPr>
          <p:cNvGrpSpPr/>
          <p:nvPr/>
        </p:nvGrpSpPr>
        <p:grpSpPr>
          <a:xfrm>
            <a:off x="7713195" y="4428595"/>
            <a:ext cx="4599381" cy="1102116"/>
            <a:chOff x="7318336" y="1554381"/>
            <a:chExt cx="4134446" cy="1140221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21CAA58-4CE5-4075-A055-569C285133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18336" y="1554381"/>
              <a:ext cx="4057514" cy="4457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9pPr>
            </a:lstStyle>
            <a:p>
              <a:pPr eaLnBrk="1" hangingPunct="1"/>
              <a:r>
                <a:rPr lang="en-US" altLang="en-US" sz="2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COI Disclosure Automation</a:t>
              </a:r>
            </a:p>
          </p:txBody>
        </p:sp>
        <p:sp>
          <p:nvSpPr>
            <p:cNvPr id="49" name="Shape 1155">
              <a:extLst>
                <a:ext uri="{FF2B5EF4-FFF2-40B4-BE49-F238E27FC236}">
                  <a16:creationId xmlns:a16="http://schemas.microsoft.com/office/drawing/2014/main" id="{44905783-D843-41DE-B45A-A3B1CC60E278}"/>
                </a:ext>
              </a:extLst>
            </p:cNvPr>
            <p:cNvSpPr/>
            <p:nvPr/>
          </p:nvSpPr>
          <p:spPr>
            <a:xfrm>
              <a:off x="7395268" y="2082444"/>
              <a:ext cx="4057514" cy="6121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lnSpc>
                  <a:spcPct val="120000"/>
                </a:lnSpc>
                <a:defRPr sz="3000" b="0">
                  <a:solidFill>
                    <a:srgbClr val="CDCFD2"/>
                  </a:solidFill>
                </a:defRPr>
              </a:lvl1pPr>
            </a:lstStyle>
            <a:p>
              <a:pPr marL="285750" indent="-285750">
                <a:lnSpc>
                  <a:spcPts val="22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Continued Education Efforts</a:t>
              </a:r>
            </a:p>
            <a:p>
              <a:pPr marL="285750" indent="-285750">
                <a:lnSpc>
                  <a:spcPts val="22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Rollout of Streamlined COI Process</a:t>
              </a:r>
            </a:p>
          </p:txBody>
        </p: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620820C-E43B-45B8-A009-009D4A02C1D5}"/>
              </a:ext>
            </a:extLst>
          </p:cNvPr>
          <p:cNvCxnSpPr>
            <a:cxnSpLocks/>
          </p:cNvCxnSpPr>
          <p:nvPr/>
        </p:nvCxnSpPr>
        <p:spPr>
          <a:xfrm>
            <a:off x="7845381" y="4255981"/>
            <a:ext cx="535991" cy="0"/>
          </a:xfrm>
          <a:prstGeom prst="line">
            <a:avLst/>
          </a:prstGeom>
          <a:ln w="25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 descr="Internet">
            <a:extLst>
              <a:ext uri="{FF2B5EF4-FFF2-40B4-BE49-F238E27FC236}">
                <a16:creationId xmlns:a16="http://schemas.microsoft.com/office/drawing/2014/main" id="{93993A04-D47F-416B-9469-9C86337153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23254" y="4517173"/>
            <a:ext cx="843675" cy="843675"/>
          </a:xfrm>
          <a:prstGeom prst="rect">
            <a:avLst/>
          </a:prstGeom>
        </p:spPr>
      </p:pic>
      <p:pic>
        <p:nvPicPr>
          <p:cNvPr id="53" name="Graphic 52" descr="List">
            <a:extLst>
              <a:ext uri="{FF2B5EF4-FFF2-40B4-BE49-F238E27FC236}">
                <a16:creationId xmlns:a16="http://schemas.microsoft.com/office/drawing/2014/main" id="{431721F0-A9E0-4537-A40D-32C8729966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52529" y="2862943"/>
            <a:ext cx="914400" cy="914400"/>
          </a:xfrm>
          <a:prstGeom prst="rect">
            <a:avLst/>
          </a:prstGeom>
        </p:spPr>
      </p:pic>
      <p:pic>
        <p:nvPicPr>
          <p:cNvPr id="55" name="Graphic 54" descr="Group brainstorm">
            <a:extLst>
              <a:ext uri="{FF2B5EF4-FFF2-40B4-BE49-F238E27FC236}">
                <a16:creationId xmlns:a16="http://schemas.microsoft.com/office/drawing/2014/main" id="{766D0388-0D5A-491E-88AE-6A882335D5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55535" y="1270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7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"/>
                            </p:stCondLst>
                            <p:childTnLst>
                              <p:par>
                                <p:cTn id="16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0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1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100"/>
                            </p:stCondLst>
                            <p:childTnLst>
                              <p:par>
                                <p:cTn id="5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100"/>
                            </p:stCondLst>
                            <p:childTnLst>
                              <p:par>
                                <p:cTn id="56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7" grpId="0" animBg="1"/>
      <p:bldP spid="32" grpId="0" animBg="1"/>
      <p:bldP spid="42" grpId="0" animBg="1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8ACE668-4432-4004-A05A-F33CD29E3735}"/>
              </a:ext>
            </a:extLst>
          </p:cNvPr>
          <p:cNvSpPr/>
          <p:nvPr/>
        </p:nvSpPr>
        <p:spPr>
          <a:xfrm>
            <a:off x="31964" y="5165"/>
            <a:ext cx="12192000" cy="685283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Parallelogram 18">
            <a:extLst>
              <a:ext uri="{FF2B5EF4-FFF2-40B4-BE49-F238E27FC236}">
                <a16:creationId xmlns:a16="http://schemas.microsoft.com/office/drawing/2014/main" id="{DDF81FD5-0EBF-443D-A343-4C0D13A335FF}"/>
              </a:ext>
            </a:extLst>
          </p:cNvPr>
          <p:cNvSpPr/>
          <p:nvPr/>
        </p:nvSpPr>
        <p:spPr>
          <a:xfrm rot="202900">
            <a:off x="7317056" y="912412"/>
            <a:ext cx="2032474" cy="5157546"/>
          </a:xfrm>
          <a:custGeom>
            <a:avLst/>
            <a:gdLst>
              <a:gd name="connsiteX0" fmla="*/ 0 w 2696547"/>
              <a:gd name="connsiteY0" fmla="*/ 2392347 h 2392347"/>
              <a:gd name="connsiteX1" fmla="*/ 598087 w 2696547"/>
              <a:gd name="connsiteY1" fmla="*/ 0 h 2392347"/>
              <a:gd name="connsiteX2" fmla="*/ 2696547 w 2696547"/>
              <a:gd name="connsiteY2" fmla="*/ 0 h 2392347"/>
              <a:gd name="connsiteX3" fmla="*/ 2098460 w 2696547"/>
              <a:gd name="connsiteY3" fmla="*/ 2392347 h 2392347"/>
              <a:gd name="connsiteX4" fmla="*/ 0 w 2696547"/>
              <a:gd name="connsiteY4" fmla="*/ 2392347 h 2392347"/>
              <a:gd name="connsiteX0" fmla="*/ 0 w 2696547"/>
              <a:gd name="connsiteY0" fmla="*/ 2392347 h 2392347"/>
              <a:gd name="connsiteX1" fmla="*/ 1671107 w 2696547"/>
              <a:gd name="connsiteY1" fmla="*/ 9330 h 2392347"/>
              <a:gd name="connsiteX2" fmla="*/ 2696547 w 2696547"/>
              <a:gd name="connsiteY2" fmla="*/ 0 h 2392347"/>
              <a:gd name="connsiteX3" fmla="*/ 2098460 w 2696547"/>
              <a:gd name="connsiteY3" fmla="*/ 2392347 h 2392347"/>
              <a:gd name="connsiteX4" fmla="*/ 0 w 2696547"/>
              <a:gd name="connsiteY4" fmla="*/ 2392347 h 2392347"/>
              <a:gd name="connsiteX0" fmla="*/ 0 w 1726163"/>
              <a:gd name="connsiteY0" fmla="*/ 2373686 h 2392347"/>
              <a:gd name="connsiteX1" fmla="*/ 700723 w 1726163"/>
              <a:gd name="connsiteY1" fmla="*/ 9330 h 2392347"/>
              <a:gd name="connsiteX2" fmla="*/ 1726163 w 1726163"/>
              <a:gd name="connsiteY2" fmla="*/ 0 h 2392347"/>
              <a:gd name="connsiteX3" fmla="*/ 1128076 w 1726163"/>
              <a:gd name="connsiteY3" fmla="*/ 2392347 h 2392347"/>
              <a:gd name="connsiteX4" fmla="*/ 0 w 1726163"/>
              <a:gd name="connsiteY4" fmla="*/ 2373686 h 2392347"/>
              <a:gd name="connsiteX0" fmla="*/ 0 w 1726163"/>
              <a:gd name="connsiteY0" fmla="*/ 2383017 h 2401678"/>
              <a:gd name="connsiteX1" fmla="*/ 943319 w 1726163"/>
              <a:gd name="connsiteY1" fmla="*/ 0 h 2401678"/>
              <a:gd name="connsiteX2" fmla="*/ 1726163 w 1726163"/>
              <a:gd name="connsiteY2" fmla="*/ 9331 h 2401678"/>
              <a:gd name="connsiteX3" fmla="*/ 1128076 w 1726163"/>
              <a:gd name="connsiteY3" fmla="*/ 2401678 h 2401678"/>
              <a:gd name="connsiteX4" fmla="*/ 0 w 1726163"/>
              <a:gd name="connsiteY4" fmla="*/ 2383017 h 2401678"/>
              <a:gd name="connsiteX0" fmla="*/ 0 w 1436914"/>
              <a:gd name="connsiteY0" fmla="*/ 2383017 h 2401678"/>
              <a:gd name="connsiteX1" fmla="*/ 654070 w 1436914"/>
              <a:gd name="connsiteY1" fmla="*/ 0 h 2401678"/>
              <a:gd name="connsiteX2" fmla="*/ 1436914 w 1436914"/>
              <a:gd name="connsiteY2" fmla="*/ 9331 h 2401678"/>
              <a:gd name="connsiteX3" fmla="*/ 838827 w 1436914"/>
              <a:gd name="connsiteY3" fmla="*/ 2401678 h 2401678"/>
              <a:gd name="connsiteX4" fmla="*/ 0 w 1436914"/>
              <a:gd name="connsiteY4" fmla="*/ 2383017 h 2401678"/>
              <a:gd name="connsiteX0" fmla="*/ 0 w 1436914"/>
              <a:gd name="connsiteY0" fmla="*/ 2373686 h 2392347"/>
              <a:gd name="connsiteX1" fmla="*/ 654070 w 1436914"/>
              <a:gd name="connsiteY1" fmla="*/ 0 h 2392347"/>
              <a:gd name="connsiteX2" fmla="*/ 1436914 w 1436914"/>
              <a:gd name="connsiteY2" fmla="*/ 0 h 2392347"/>
              <a:gd name="connsiteX3" fmla="*/ 838827 w 1436914"/>
              <a:gd name="connsiteY3" fmla="*/ 2392347 h 2392347"/>
              <a:gd name="connsiteX4" fmla="*/ 0 w 1436914"/>
              <a:gd name="connsiteY4" fmla="*/ 2373686 h 2392347"/>
              <a:gd name="connsiteX0" fmla="*/ 0 w 1399591"/>
              <a:gd name="connsiteY0" fmla="*/ 2392347 h 2392347"/>
              <a:gd name="connsiteX1" fmla="*/ 616747 w 1399591"/>
              <a:gd name="connsiteY1" fmla="*/ 0 h 2392347"/>
              <a:gd name="connsiteX2" fmla="*/ 1399591 w 1399591"/>
              <a:gd name="connsiteY2" fmla="*/ 0 h 2392347"/>
              <a:gd name="connsiteX3" fmla="*/ 801504 w 1399591"/>
              <a:gd name="connsiteY3" fmla="*/ 2392347 h 2392347"/>
              <a:gd name="connsiteX4" fmla="*/ 0 w 1399591"/>
              <a:gd name="connsiteY4" fmla="*/ 2392347 h 2392347"/>
              <a:gd name="connsiteX0" fmla="*/ 0 w 1380929"/>
              <a:gd name="connsiteY0" fmla="*/ 2392347 h 2392347"/>
              <a:gd name="connsiteX1" fmla="*/ 616747 w 1380929"/>
              <a:gd name="connsiteY1" fmla="*/ 0 h 2392347"/>
              <a:gd name="connsiteX2" fmla="*/ 1380929 w 1380929"/>
              <a:gd name="connsiteY2" fmla="*/ 9331 h 2392347"/>
              <a:gd name="connsiteX3" fmla="*/ 801504 w 1380929"/>
              <a:gd name="connsiteY3" fmla="*/ 2392347 h 2392347"/>
              <a:gd name="connsiteX4" fmla="*/ 0 w 1380929"/>
              <a:gd name="connsiteY4" fmla="*/ 2392347 h 2392347"/>
              <a:gd name="connsiteX0" fmla="*/ 0 w 1380929"/>
              <a:gd name="connsiteY0" fmla="*/ 2392347 h 2392347"/>
              <a:gd name="connsiteX1" fmla="*/ 626078 w 1380929"/>
              <a:gd name="connsiteY1" fmla="*/ 0 h 2392347"/>
              <a:gd name="connsiteX2" fmla="*/ 1380929 w 1380929"/>
              <a:gd name="connsiteY2" fmla="*/ 9331 h 2392347"/>
              <a:gd name="connsiteX3" fmla="*/ 801504 w 1380929"/>
              <a:gd name="connsiteY3" fmla="*/ 2392347 h 2392347"/>
              <a:gd name="connsiteX4" fmla="*/ 0 w 1380929"/>
              <a:gd name="connsiteY4" fmla="*/ 2392347 h 2392347"/>
              <a:gd name="connsiteX0" fmla="*/ 0 w 1380929"/>
              <a:gd name="connsiteY0" fmla="*/ 2392347 h 2392347"/>
              <a:gd name="connsiteX1" fmla="*/ 626078 w 1380929"/>
              <a:gd name="connsiteY1" fmla="*/ 0 h 2392347"/>
              <a:gd name="connsiteX2" fmla="*/ 1380929 w 1380929"/>
              <a:gd name="connsiteY2" fmla="*/ 9331 h 2392347"/>
              <a:gd name="connsiteX3" fmla="*/ 717529 w 1380929"/>
              <a:gd name="connsiteY3" fmla="*/ 2383016 h 2392347"/>
              <a:gd name="connsiteX4" fmla="*/ 0 w 1380929"/>
              <a:gd name="connsiteY4" fmla="*/ 2392347 h 2392347"/>
              <a:gd name="connsiteX0" fmla="*/ 0 w 1380929"/>
              <a:gd name="connsiteY0" fmla="*/ 2383016 h 2383016"/>
              <a:gd name="connsiteX1" fmla="*/ 654070 w 1380929"/>
              <a:gd name="connsiteY1" fmla="*/ 9331 h 2383016"/>
              <a:gd name="connsiteX2" fmla="*/ 1380929 w 1380929"/>
              <a:gd name="connsiteY2" fmla="*/ 0 h 2383016"/>
              <a:gd name="connsiteX3" fmla="*/ 717529 w 1380929"/>
              <a:gd name="connsiteY3" fmla="*/ 2373685 h 2383016"/>
              <a:gd name="connsiteX4" fmla="*/ 0 w 1380929"/>
              <a:gd name="connsiteY4" fmla="*/ 2383016 h 2383016"/>
              <a:gd name="connsiteX0" fmla="*/ 0 w 1425283"/>
              <a:gd name="connsiteY0" fmla="*/ 2383016 h 2383016"/>
              <a:gd name="connsiteX1" fmla="*/ 654070 w 1425283"/>
              <a:gd name="connsiteY1" fmla="*/ 9331 h 2383016"/>
              <a:gd name="connsiteX2" fmla="*/ 1425283 w 1425283"/>
              <a:gd name="connsiteY2" fmla="*/ 0 h 2383016"/>
              <a:gd name="connsiteX3" fmla="*/ 717529 w 1425283"/>
              <a:gd name="connsiteY3" fmla="*/ 2373685 h 2383016"/>
              <a:gd name="connsiteX4" fmla="*/ 0 w 1425283"/>
              <a:gd name="connsiteY4" fmla="*/ 2383016 h 2383016"/>
              <a:gd name="connsiteX0" fmla="*/ 0 w 1425283"/>
              <a:gd name="connsiteY0" fmla="*/ 2383016 h 2392346"/>
              <a:gd name="connsiteX1" fmla="*/ 654070 w 1425283"/>
              <a:gd name="connsiteY1" fmla="*/ 9331 h 2392346"/>
              <a:gd name="connsiteX2" fmla="*/ 1425283 w 1425283"/>
              <a:gd name="connsiteY2" fmla="*/ 0 h 2392346"/>
              <a:gd name="connsiteX3" fmla="*/ 728618 w 1425283"/>
              <a:gd name="connsiteY3" fmla="*/ 2392346 h 2392346"/>
              <a:gd name="connsiteX4" fmla="*/ 0 w 1425283"/>
              <a:gd name="connsiteY4" fmla="*/ 2383016 h 2392346"/>
              <a:gd name="connsiteX0" fmla="*/ 0 w 1425283"/>
              <a:gd name="connsiteY0" fmla="*/ 2392819 h 2392819"/>
              <a:gd name="connsiteX1" fmla="*/ 654070 w 1425283"/>
              <a:gd name="connsiteY1" fmla="*/ 9331 h 2392819"/>
              <a:gd name="connsiteX2" fmla="*/ 1425283 w 1425283"/>
              <a:gd name="connsiteY2" fmla="*/ 0 h 2392819"/>
              <a:gd name="connsiteX3" fmla="*/ 728618 w 1425283"/>
              <a:gd name="connsiteY3" fmla="*/ 2392346 h 2392819"/>
              <a:gd name="connsiteX4" fmla="*/ 0 w 1425283"/>
              <a:gd name="connsiteY4" fmla="*/ 2392819 h 2392819"/>
              <a:gd name="connsiteX0" fmla="*/ 0 w 1425283"/>
              <a:gd name="connsiteY0" fmla="*/ 2394061 h 2394061"/>
              <a:gd name="connsiteX1" fmla="*/ 654070 w 1425283"/>
              <a:gd name="connsiteY1" fmla="*/ 0 h 2394061"/>
              <a:gd name="connsiteX2" fmla="*/ 1425283 w 1425283"/>
              <a:gd name="connsiteY2" fmla="*/ 1242 h 2394061"/>
              <a:gd name="connsiteX3" fmla="*/ 728618 w 1425283"/>
              <a:gd name="connsiteY3" fmla="*/ 2393588 h 2394061"/>
              <a:gd name="connsiteX4" fmla="*/ 0 w 1425283"/>
              <a:gd name="connsiteY4" fmla="*/ 2394061 h 2394061"/>
              <a:gd name="connsiteX0" fmla="*/ 0 w 1425283"/>
              <a:gd name="connsiteY0" fmla="*/ 2403392 h 2403392"/>
              <a:gd name="connsiteX1" fmla="*/ 654070 w 1425283"/>
              <a:gd name="connsiteY1" fmla="*/ 9331 h 2403392"/>
              <a:gd name="connsiteX2" fmla="*/ 1425283 w 1425283"/>
              <a:gd name="connsiteY2" fmla="*/ 0 h 2403392"/>
              <a:gd name="connsiteX3" fmla="*/ 728618 w 1425283"/>
              <a:gd name="connsiteY3" fmla="*/ 2402919 h 2403392"/>
              <a:gd name="connsiteX4" fmla="*/ 0 w 1425283"/>
              <a:gd name="connsiteY4" fmla="*/ 2403392 h 2403392"/>
              <a:gd name="connsiteX0" fmla="*/ 0 w 1425283"/>
              <a:gd name="connsiteY0" fmla="*/ 2415206 h 2415206"/>
              <a:gd name="connsiteX1" fmla="*/ 666671 w 1425283"/>
              <a:gd name="connsiteY1" fmla="*/ 0 h 2415206"/>
              <a:gd name="connsiteX2" fmla="*/ 1425283 w 1425283"/>
              <a:gd name="connsiteY2" fmla="*/ 11814 h 2415206"/>
              <a:gd name="connsiteX3" fmla="*/ 728618 w 1425283"/>
              <a:gd name="connsiteY3" fmla="*/ 2414733 h 2415206"/>
              <a:gd name="connsiteX4" fmla="*/ 0 w 1425283"/>
              <a:gd name="connsiteY4" fmla="*/ 2415206 h 2415206"/>
              <a:gd name="connsiteX0" fmla="*/ 0 w 1425283"/>
              <a:gd name="connsiteY0" fmla="*/ 2415206 h 2415206"/>
              <a:gd name="connsiteX1" fmla="*/ 666671 w 1425283"/>
              <a:gd name="connsiteY1" fmla="*/ 0 h 2415206"/>
              <a:gd name="connsiteX2" fmla="*/ 1425283 w 1425283"/>
              <a:gd name="connsiteY2" fmla="*/ 1241 h 2415206"/>
              <a:gd name="connsiteX3" fmla="*/ 728618 w 1425283"/>
              <a:gd name="connsiteY3" fmla="*/ 2414733 h 2415206"/>
              <a:gd name="connsiteX4" fmla="*/ 0 w 1425283"/>
              <a:gd name="connsiteY4" fmla="*/ 2415206 h 2415206"/>
              <a:gd name="connsiteX0" fmla="*/ 0 w 1413346"/>
              <a:gd name="connsiteY0" fmla="*/ 2415206 h 2415206"/>
              <a:gd name="connsiteX1" fmla="*/ 666671 w 1413346"/>
              <a:gd name="connsiteY1" fmla="*/ 0 h 2415206"/>
              <a:gd name="connsiteX2" fmla="*/ 1413346 w 1413346"/>
              <a:gd name="connsiteY2" fmla="*/ 1241 h 2415206"/>
              <a:gd name="connsiteX3" fmla="*/ 728618 w 1413346"/>
              <a:gd name="connsiteY3" fmla="*/ 2414733 h 2415206"/>
              <a:gd name="connsiteX4" fmla="*/ 0 w 1413346"/>
              <a:gd name="connsiteY4" fmla="*/ 2415206 h 2415206"/>
              <a:gd name="connsiteX0" fmla="*/ 0 w 1413346"/>
              <a:gd name="connsiteY0" fmla="*/ 2415206 h 2422810"/>
              <a:gd name="connsiteX1" fmla="*/ 666671 w 1413346"/>
              <a:gd name="connsiteY1" fmla="*/ 0 h 2422810"/>
              <a:gd name="connsiteX2" fmla="*/ 1413346 w 1413346"/>
              <a:gd name="connsiteY2" fmla="*/ 1241 h 2422810"/>
              <a:gd name="connsiteX3" fmla="*/ 754766 w 1413346"/>
              <a:gd name="connsiteY3" fmla="*/ 2422810 h 2422810"/>
              <a:gd name="connsiteX4" fmla="*/ 0 w 1413346"/>
              <a:gd name="connsiteY4" fmla="*/ 2415206 h 242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3346" h="2422810">
                <a:moveTo>
                  <a:pt x="0" y="2415206"/>
                </a:moveTo>
                <a:lnTo>
                  <a:pt x="666671" y="0"/>
                </a:lnTo>
                <a:lnTo>
                  <a:pt x="1413346" y="1241"/>
                </a:lnTo>
                <a:lnTo>
                  <a:pt x="754766" y="2422810"/>
                </a:lnTo>
                <a:lnTo>
                  <a:pt x="0" y="2415206"/>
                </a:lnTo>
                <a:close/>
              </a:path>
            </a:pathLst>
          </a:cu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19575" y="0"/>
            <a:ext cx="9483069" cy="6881316"/>
          </a:xfrm>
          <a:noFill/>
        </p:spPr>
      </p:pic>
      <p:sp>
        <p:nvSpPr>
          <p:cNvPr id="32" name="Parallelogram 18">
            <a:extLst>
              <a:ext uri="{FF2B5EF4-FFF2-40B4-BE49-F238E27FC236}">
                <a16:creationId xmlns:a16="http://schemas.microsoft.com/office/drawing/2014/main" id="{DDF81FD5-0EBF-443D-A343-4C0D13A335FF}"/>
              </a:ext>
            </a:extLst>
          </p:cNvPr>
          <p:cNvSpPr/>
          <p:nvPr/>
        </p:nvSpPr>
        <p:spPr>
          <a:xfrm>
            <a:off x="11040271" y="1736103"/>
            <a:ext cx="2688577" cy="5365305"/>
          </a:xfrm>
          <a:custGeom>
            <a:avLst/>
            <a:gdLst>
              <a:gd name="connsiteX0" fmla="*/ 0 w 2696547"/>
              <a:gd name="connsiteY0" fmla="*/ 2392347 h 2392347"/>
              <a:gd name="connsiteX1" fmla="*/ 598087 w 2696547"/>
              <a:gd name="connsiteY1" fmla="*/ 0 h 2392347"/>
              <a:gd name="connsiteX2" fmla="*/ 2696547 w 2696547"/>
              <a:gd name="connsiteY2" fmla="*/ 0 h 2392347"/>
              <a:gd name="connsiteX3" fmla="*/ 2098460 w 2696547"/>
              <a:gd name="connsiteY3" fmla="*/ 2392347 h 2392347"/>
              <a:gd name="connsiteX4" fmla="*/ 0 w 2696547"/>
              <a:gd name="connsiteY4" fmla="*/ 2392347 h 2392347"/>
              <a:gd name="connsiteX0" fmla="*/ 0 w 2696547"/>
              <a:gd name="connsiteY0" fmla="*/ 2392347 h 2392347"/>
              <a:gd name="connsiteX1" fmla="*/ 1671107 w 2696547"/>
              <a:gd name="connsiteY1" fmla="*/ 9330 h 2392347"/>
              <a:gd name="connsiteX2" fmla="*/ 2696547 w 2696547"/>
              <a:gd name="connsiteY2" fmla="*/ 0 h 2392347"/>
              <a:gd name="connsiteX3" fmla="*/ 2098460 w 2696547"/>
              <a:gd name="connsiteY3" fmla="*/ 2392347 h 2392347"/>
              <a:gd name="connsiteX4" fmla="*/ 0 w 2696547"/>
              <a:gd name="connsiteY4" fmla="*/ 2392347 h 2392347"/>
              <a:gd name="connsiteX0" fmla="*/ 0 w 1726163"/>
              <a:gd name="connsiteY0" fmla="*/ 2373686 h 2392347"/>
              <a:gd name="connsiteX1" fmla="*/ 700723 w 1726163"/>
              <a:gd name="connsiteY1" fmla="*/ 9330 h 2392347"/>
              <a:gd name="connsiteX2" fmla="*/ 1726163 w 1726163"/>
              <a:gd name="connsiteY2" fmla="*/ 0 h 2392347"/>
              <a:gd name="connsiteX3" fmla="*/ 1128076 w 1726163"/>
              <a:gd name="connsiteY3" fmla="*/ 2392347 h 2392347"/>
              <a:gd name="connsiteX4" fmla="*/ 0 w 1726163"/>
              <a:gd name="connsiteY4" fmla="*/ 2373686 h 2392347"/>
              <a:gd name="connsiteX0" fmla="*/ 0 w 1726163"/>
              <a:gd name="connsiteY0" fmla="*/ 2383017 h 2401678"/>
              <a:gd name="connsiteX1" fmla="*/ 943319 w 1726163"/>
              <a:gd name="connsiteY1" fmla="*/ 0 h 2401678"/>
              <a:gd name="connsiteX2" fmla="*/ 1726163 w 1726163"/>
              <a:gd name="connsiteY2" fmla="*/ 9331 h 2401678"/>
              <a:gd name="connsiteX3" fmla="*/ 1128076 w 1726163"/>
              <a:gd name="connsiteY3" fmla="*/ 2401678 h 2401678"/>
              <a:gd name="connsiteX4" fmla="*/ 0 w 1726163"/>
              <a:gd name="connsiteY4" fmla="*/ 2383017 h 2401678"/>
              <a:gd name="connsiteX0" fmla="*/ 0 w 1436914"/>
              <a:gd name="connsiteY0" fmla="*/ 2383017 h 2401678"/>
              <a:gd name="connsiteX1" fmla="*/ 654070 w 1436914"/>
              <a:gd name="connsiteY1" fmla="*/ 0 h 2401678"/>
              <a:gd name="connsiteX2" fmla="*/ 1436914 w 1436914"/>
              <a:gd name="connsiteY2" fmla="*/ 9331 h 2401678"/>
              <a:gd name="connsiteX3" fmla="*/ 838827 w 1436914"/>
              <a:gd name="connsiteY3" fmla="*/ 2401678 h 2401678"/>
              <a:gd name="connsiteX4" fmla="*/ 0 w 1436914"/>
              <a:gd name="connsiteY4" fmla="*/ 2383017 h 2401678"/>
              <a:gd name="connsiteX0" fmla="*/ 0 w 1436914"/>
              <a:gd name="connsiteY0" fmla="*/ 2373686 h 2392347"/>
              <a:gd name="connsiteX1" fmla="*/ 654070 w 1436914"/>
              <a:gd name="connsiteY1" fmla="*/ 0 h 2392347"/>
              <a:gd name="connsiteX2" fmla="*/ 1436914 w 1436914"/>
              <a:gd name="connsiteY2" fmla="*/ 0 h 2392347"/>
              <a:gd name="connsiteX3" fmla="*/ 838827 w 1436914"/>
              <a:gd name="connsiteY3" fmla="*/ 2392347 h 2392347"/>
              <a:gd name="connsiteX4" fmla="*/ 0 w 1436914"/>
              <a:gd name="connsiteY4" fmla="*/ 2373686 h 2392347"/>
              <a:gd name="connsiteX0" fmla="*/ 0 w 1399591"/>
              <a:gd name="connsiteY0" fmla="*/ 2392347 h 2392347"/>
              <a:gd name="connsiteX1" fmla="*/ 616747 w 1399591"/>
              <a:gd name="connsiteY1" fmla="*/ 0 h 2392347"/>
              <a:gd name="connsiteX2" fmla="*/ 1399591 w 1399591"/>
              <a:gd name="connsiteY2" fmla="*/ 0 h 2392347"/>
              <a:gd name="connsiteX3" fmla="*/ 801504 w 1399591"/>
              <a:gd name="connsiteY3" fmla="*/ 2392347 h 2392347"/>
              <a:gd name="connsiteX4" fmla="*/ 0 w 1399591"/>
              <a:gd name="connsiteY4" fmla="*/ 2392347 h 2392347"/>
              <a:gd name="connsiteX0" fmla="*/ 0 w 1380929"/>
              <a:gd name="connsiteY0" fmla="*/ 2392347 h 2392347"/>
              <a:gd name="connsiteX1" fmla="*/ 616747 w 1380929"/>
              <a:gd name="connsiteY1" fmla="*/ 0 h 2392347"/>
              <a:gd name="connsiteX2" fmla="*/ 1380929 w 1380929"/>
              <a:gd name="connsiteY2" fmla="*/ 9331 h 2392347"/>
              <a:gd name="connsiteX3" fmla="*/ 801504 w 1380929"/>
              <a:gd name="connsiteY3" fmla="*/ 2392347 h 2392347"/>
              <a:gd name="connsiteX4" fmla="*/ 0 w 1380929"/>
              <a:gd name="connsiteY4" fmla="*/ 2392347 h 2392347"/>
              <a:gd name="connsiteX0" fmla="*/ 0 w 1380929"/>
              <a:gd name="connsiteY0" fmla="*/ 2392347 h 2392347"/>
              <a:gd name="connsiteX1" fmla="*/ 626078 w 1380929"/>
              <a:gd name="connsiteY1" fmla="*/ 0 h 2392347"/>
              <a:gd name="connsiteX2" fmla="*/ 1380929 w 1380929"/>
              <a:gd name="connsiteY2" fmla="*/ 9331 h 2392347"/>
              <a:gd name="connsiteX3" fmla="*/ 801504 w 1380929"/>
              <a:gd name="connsiteY3" fmla="*/ 2392347 h 2392347"/>
              <a:gd name="connsiteX4" fmla="*/ 0 w 1380929"/>
              <a:gd name="connsiteY4" fmla="*/ 2392347 h 2392347"/>
              <a:gd name="connsiteX0" fmla="*/ 0 w 1380929"/>
              <a:gd name="connsiteY0" fmla="*/ 2392347 h 2392347"/>
              <a:gd name="connsiteX1" fmla="*/ 626078 w 1380929"/>
              <a:gd name="connsiteY1" fmla="*/ 0 h 2392347"/>
              <a:gd name="connsiteX2" fmla="*/ 1380929 w 1380929"/>
              <a:gd name="connsiteY2" fmla="*/ 9331 h 2392347"/>
              <a:gd name="connsiteX3" fmla="*/ 717529 w 1380929"/>
              <a:gd name="connsiteY3" fmla="*/ 2383016 h 2392347"/>
              <a:gd name="connsiteX4" fmla="*/ 0 w 1380929"/>
              <a:gd name="connsiteY4" fmla="*/ 2392347 h 2392347"/>
              <a:gd name="connsiteX0" fmla="*/ 0 w 1380929"/>
              <a:gd name="connsiteY0" fmla="*/ 2383016 h 2383016"/>
              <a:gd name="connsiteX1" fmla="*/ 654070 w 1380929"/>
              <a:gd name="connsiteY1" fmla="*/ 9331 h 2383016"/>
              <a:gd name="connsiteX2" fmla="*/ 1380929 w 1380929"/>
              <a:gd name="connsiteY2" fmla="*/ 0 h 2383016"/>
              <a:gd name="connsiteX3" fmla="*/ 717529 w 1380929"/>
              <a:gd name="connsiteY3" fmla="*/ 2373685 h 2383016"/>
              <a:gd name="connsiteX4" fmla="*/ 0 w 1380929"/>
              <a:gd name="connsiteY4" fmla="*/ 2383016 h 2383016"/>
              <a:gd name="connsiteX0" fmla="*/ 0 w 1425283"/>
              <a:gd name="connsiteY0" fmla="*/ 2383016 h 2383016"/>
              <a:gd name="connsiteX1" fmla="*/ 654070 w 1425283"/>
              <a:gd name="connsiteY1" fmla="*/ 9331 h 2383016"/>
              <a:gd name="connsiteX2" fmla="*/ 1425283 w 1425283"/>
              <a:gd name="connsiteY2" fmla="*/ 0 h 2383016"/>
              <a:gd name="connsiteX3" fmla="*/ 717529 w 1425283"/>
              <a:gd name="connsiteY3" fmla="*/ 2373685 h 2383016"/>
              <a:gd name="connsiteX4" fmla="*/ 0 w 1425283"/>
              <a:gd name="connsiteY4" fmla="*/ 2383016 h 2383016"/>
              <a:gd name="connsiteX0" fmla="*/ 0 w 1425283"/>
              <a:gd name="connsiteY0" fmla="*/ 2383016 h 2392346"/>
              <a:gd name="connsiteX1" fmla="*/ 654070 w 1425283"/>
              <a:gd name="connsiteY1" fmla="*/ 9331 h 2392346"/>
              <a:gd name="connsiteX2" fmla="*/ 1425283 w 1425283"/>
              <a:gd name="connsiteY2" fmla="*/ 0 h 2392346"/>
              <a:gd name="connsiteX3" fmla="*/ 728618 w 1425283"/>
              <a:gd name="connsiteY3" fmla="*/ 2392346 h 2392346"/>
              <a:gd name="connsiteX4" fmla="*/ 0 w 1425283"/>
              <a:gd name="connsiteY4" fmla="*/ 2383016 h 2392346"/>
              <a:gd name="connsiteX0" fmla="*/ 0 w 1425283"/>
              <a:gd name="connsiteY0" fmla="*/ 2392819 h 2392819"/>
              <a:gd name="connsiteX1" fmla="*/ 654070 w 1425283"/>
              <a:gd name="connsiteY1" fmla="*/ 9331 h 2392819"/>
              <a:gd name="connsiteX2" fmla="*/ 1425283 w 1425283"/>
              <a:gd name="connsiteY2" fmla="*/ 0 h 2392819"/>
              <a:gd name="connsiteX3" fmla="*/ 728618 w 1425283"/>
              <a:gd name="connsiteY3" fmla="*/ 2392346 h 2392819"/>
              <a:gd name="connsiteX4" fmla="*/ 0 w 1425283"/>
              <a:gd name="connsiteY4" fmla="*/ 2392819 h 2392819"/>
              <a:gd name="connsiteX0" fmla="*/ 0 w 1425283"/>
              <a:gd name="connsiteY0" fmla="*/ 2394061 h 2394061"/>
              <a:gd name="connsiteX1" fmla="*/ 654070 w 1425283"/>
              <a:gd name="connsiteY1" fmla="*/ 0 h 2394061"/>
              <a:gd name="connsiteX2" fmla="*/ 1425283 w 1425283"/>
              <a:gd name="connsiteY2" fmla="*/ 1242 h 2394061"/>
              <a:gd name="connsiteX3" fmla="*/ 728618 w 1425283"/>
              <a:gd name="connsiteY3" fmla="*/ 2393588 h 2394061"/>
              <a:gd name="connsiteX4" fmla="*/ 0 w 1425283"/>
              <a:gd name="connsiteY4" fmla="*/ 2394061 h 2394061"/>
              <a:gd name="connsiteX0" fmla="*/ 0 w 1425283"/>
              <a:gd name="connsiteY0" fmla="*/ 2403392 h 2403392"/>
              <a:gd name="connsiteX1" fmla="*/ 654070 w 1425283"/>
              <a:gd name="connsiteY1" fmla="*/ 9331 h 2403392"/>
              <a:gd name="connsiteX2" fmla="*/ 1425283 w 1425283"/>
              <a:gd name="connsiteY2" fmla="*/ 0 h 2403392"/>
              <a:gd name="connsiteX3" fmla="*/ 728618 w 1425283"/>
              <a:gd name="connsiteY3" fmla="*/ 2402919 h 2403392"/>
              <a:gd name="connsiteX4" fmla="*/ 0 w 1425283"/>
              <a:gd name="connsiteY4" fmla="*/ 2403392 h 2403392"/>
              <a:gd name="connsiteX0" fmla="*/ 0 w 1425283"/>
              <a:gd name="connsiteY0" fmla="*/ 2415206 h 2415206"/>
              <a:gd name="connsiteX1" fmla="*/ 666671 w 1425283"/>
              <a:gd name="connsiteY1" fmla="*/ 0 h 2415206"/>
              <a:gd name="connsiteX2" fmla="*/ 1425283 w 1425283"/>
              <a:gd name="connsiteY2" fmla="*/ 11814 h 2415206"/>
              <a:gd name="connsiteX3" fmla="*/ 728618 w 1425283"/>
              <a:gd name="connsiteY3" fmla="*/ 2414733 h 2415206"/>
              <a:gd name="connsiteX4" fmla="*/ 0 w 1425283"/>
              <a:gd name="connsiteY4" fmla="*/ 2415206 h 2415206"/>
              <a:gd name="connsiteX0" fmla="*/ 0 w 1425283"/>
              <a:gd name="connsiteY0" fmla="*/ 2415206 h 2415206"/>
              <a:gd name="connsiteX1" fmla="*/ 666671 w 1425283"/>
              <a:gd name="connsiteY1" fmla="*/ 0 h 2415206"/>
              <a:gd name="connsiteX2" fmla="*/ 1425283 w 1425283"/>
              <a:gd name="connsiteY2" fmla="*/ 1241 h 2415206"/>
              <a:gd name="connsiteX3" fmla="*/ 728618 w 1425283"/>
              <a:gd name="connsiteY3" fmla="*/ 2414733 h 2415206"/>
              <a:gd name="connsiteX4" fmla="*/ 0 w 1425283"/>
              <a:gd name="connsiteY4" fmla="*/ 2415206 h 2415206"/>
              <a:gd name="connsiteX0" fmla="*/ 0 w 1413346"/>
              <a:gd name="connsiteY0" fmla="*/ 2415206 h 2415206"/>
              <a:gd name="connsiteX1" fmla="*/ 666671 w 1413346"/>
              <a:gd name="connsiteY1" fmla="*/ 0 h 2415206"/>
              <a:gd name="connsiteX2" fmla="*/ 1413346 w 1413346"/>
              <a:gd name="connsiteY2" fmla="*/ 1241 h 2415206"/>
              <a:gd name="connsiteX3" fmla="*/ 728618 w 1413346"/>
              <a:gd name="connsiteY3" fmla="*/ 2414733 h 2415206"/>
              <a:gd name="connsiteX4" fmla="*/ 0 w 1413346"/>
              <a:gd name="connsiteY4" fmla="*/ 2415206 h 241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3346" h="2415206">
                <a:moveTo>
                  <a:pt x="0" y="2415206"/>
                </a:moveTo>
                <a:lnTo>
                  <a:pt x="666671" y="0"/>
                </a:lnTo>
                <a:lnTo>
                  <a:pt x="1413346" y="1241"/>
                </a:lnTo>
                <a:lnTo>
                  <a:pt x="728618" y="2414733"/>
                </a:lnTo>
                <a:lnTo>
                  <a:pt x="0" y="2415206"/>
                </a:lnTo>
                <a:close/>
              </a:path>
            </a:pathLst>
          </a:custGeom>
          <a:noFill/>
          <a:ln>
            <a:solidFill>
              <a:srgbClr val="1B5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8BDDA5-9C44-4177-8E88-FCFA2FF8B387}"/>
              </a:ext>
            </a:extLst>
          </p:cNvPr>
          <p:cNvSpPr txBox="1"/>
          <p:nvPr/>
        </p:nvSpPr>
        <p:spPr>
          <a:xfrm>
            <a:off x="8689365" y="4875128"/>
            <a:ext cx="2620149" cy="90553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Enterprise Risk Management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29A72C-84A3-4099-9E6F-E90357427AB3}"/>
              </a:ext>
            </a:extLst>
          </p:cNvPr>
          <p:cNvSpPr txBox="1"/>
          <p:nvPr/>
        </p:nvSpPr>
        <p:spPr>
          <a:xfrm>
            <a:off x="9295577" y="2612085"/>
            <a:ext cx="2466261" cy="78815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Investigative </a:t>
            </a:r>
          </a:p>
          <a:p>
            <a:r>
              <a:rPr lang="en-GB" b="1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Follow-Up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444454-38EE-4D72-A72A-7846A84AB10B}"/>
              </a:ext>
            </a:extLst>
          </p:cNvPr>
          <p:cNvSpPr txBox="1"/>
          <p:nvPr/>
        </p:nvSpPr>
        <p:spPr>
          <a:xfrm>
            <a:off x="8927305" y="3974664"/>
            <a:ext cx="2776889" cy="97515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External Audits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EE5DDC-B01C-46EB-A846-82FCA4362BFA}"/>
              </a:ext>
            </a:extLst>
          </p:cNvPr>
          <p:cNvSpPr txBox="1"/>
          <p:nvPr/>
        </p:nvSpPr>
        <p:spPr>
          <a:xfrm>
            <a:off x="9720329" y="1627301"/>
            <a:ext cx="2333164" cy="83435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Audit Follow-Up</a:t>
            </a:r>
          </a:p>
        </p:txBody>
      </p:sp>
      <p:sp>
        <p:nvSpPr>
          <p:cNvPr id="22" name="Right Triangle 21"/>
          <p:cNvSpPr/>
          <p:nvPr/>
        </p:nvSpPr>
        <p:spPr>
          <a:xfrm flipV="1">
            <a:off x="-1123091" y="-36583"/>
            <a:ext cx="2731184" cy="6749185"/>
          </a:xfrm>
          <a:custGeom>
            <a:avLst/>
            <a:gdLst/>
            <a:ahLst/>
            <a:cxnLst/>
            <a:rect l="l" t="t" r="r" b="b"/>
            <a:pathLst>
              <a:path w="2731184" h="6749185">
                <a:moveTo>
                  <a:pt x="0" y="4012881"/>
                </a:moveTo>
                <a:lnTo>
                  <a:pt x="504056" y="4012881"/>
                </a:lnTo>
                <a:lnTo>
                  <a:pt x="504056" y="3508825"/>
                </a:lnTo>
                <a:lnTo>
                  <a:pt x="0" y="3508825"/>
                </a:lnTo>
                <a:close/>
                <a:moveTo>
                  <a:pt x="1096831" y="6749185"/>
                </a:moveTo>
                <a:lnTo>
                  <a:pt x="2731184" y="6737610"/>
                </a:lnTo>
                <a:lnTo>
                  <a:pt x="1096831" y="0"/>
                </a:lnTo>
                <a:close/>
              </a:path>
            </a:pathLst>
          </a:custGeom>
          <a:solidFill>
            <a:srgbClr val="EE7624"/>
          </a:solidFill>
          <a:ln>
            <a:solidFill>
              <a:srgbClr val="EE76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 dirty="0"/>
          </a:p>
        </p:txBody>
      </p:sp>
      <p:sp>
        <p:nvSpPr>
          <p:cNvPr id="25" name="Parallelogram 18">
            <a:extLst>
              <a:ext uri="{FF2B5EF4-FFF2-40B4-BE49-F238E27FC236}">
                <a16:creationId xmlns:a16="http://schemas.microsoft.com/office/drawing/2014/main" id="{DDF81FD5-0EBF-443D-A343-4C0D13A335FF}"/>
              </a:ext>
            </a:extLst>
          </p:cNvPr>
          <p:cNvSpPr/>
          <p:nvPr/>
        </p:nvSpPr>
        <p:spPr>
          <a:xfrm>
            <a:off x="11696419" y="4853007"/>
            <a:ext cx="1024317" cy="2047835"/>
          </a:xfrm>
          <a:custGeom>
            <a:avLst/>
            <a:gdLst>
              <a:gd name="connsiteX0" fmla="*/ 0 w 2696547"/>
              <a:gd name="connsiteY0" fmla="*/ 2392347 h 2392347"/>
              <a:gd name="connsiteX1" fmla="*/ 598087 w 2696547"/>
              <a:gd name="connsiteY1" fmla="*/ 0 h 2392347"/>
              <a:gd name="connsiteX2" fmla="*/ 2696547 w 2696547"/>
              <a:gd name="connsiteY2" fmla="*/ 0 h 2392347"/>
              <a:gd name="connsiteX3" fmla="*/ 2098460 w 2696547"/>
              <a:gd name="connsiteY3" fmla="*/ 2392347 h 2392347"/>
              <a:gd name="connsiteX4" fmla="*/ 0 w 2696547"/>
              <a:gd name="connsiteY4" fmla="*/ 2392347 h 2392347"/>
              <a:gd name="connsiteX0" fmla="*/ 0 w 2696547"/>
              <a:gd name="connsiteY0" fmla="*/ 2392347 h 2392347"/>
              <a:gd name="connsiteX1" fmla="*/ 1671107 w 2696547"/>
              <a:gd name="connsiteY1" fmla="*/ 9330 h 2392347"/>
              <a:gd name="connsiteX2" fmla="*/ 2696547 w 2696547"/>
              <a:gd name="connsiteY2" fmla="*/ 0 h 2392347"/>
              <a:gd name="connsiteX3" fmla="*/ 2098460 w 2696547"/>
              <a:gd name="connsiteY3" fmla="*/ 2392347 h 2392347"/>
              <a:gd name="connsiteX4" fmla="*/ 0 w 2696547"/>
              <a:gd name="connsiteY4" fmla="*/ 2392347 h 2392347"/>
              <a:gd name="connsiteX0" fmla="*/ 0 w 1726163"/>
              <a:gd name="connsiteY0" fmla="*/ 2373686 h 2392347"/>
              <a:gd name="connsiteX1" fmla="*/ 700723 w 1726163"/>
              <a:gd name="connsiteY1" fmla="*/ 9330 h 2392347"/>
              <a:gd name="connsiteX2" fmla="*/ 1726163 w 1726163"/>
              <a:gd name="connsiteY2" fmla="*/ 0 h 2392347"/>
              <a:gd name="connsiteX3" fmla="*/ 1128076 w 1726163"/>
              <a:gd name="connsiteY3" fmla="*/ 2392347 h 2392347"/>
              <a:gd name="connsiteX4" fmla="*/ 0 w 1726163"/>
              <a:gd name="connsiteY4" fmla="*/ 2373686 h 2392347"/>
              <a:gd name="connsiteX0" fmla="*/ 0 w 1726163"/>
              <a:gd name="connsiteY0" fmla="*/ 2383017 h 2401678"/>
              <a:gd name="connsiteX1" fmla="*/ 943319 w 1726163"/>
              <a:gd name="connsiteY1" fmla="*/ 0 h 2401678"/>
              <a:gd name="connsiteX2" fmla="*/ 1726163 w 1726163"/>
              <a:gd name="connsiteY2" fmla="*/ 9331 h 2401678"/>
              <a:gd name="connsiteX3" fmla="*/ 1128076 w 1726163"/>
              <a:gd name="connsiteY3" fmla="*/ 2401678 h 2401678"/>
              <a:gd name="connsiteX4" fmla="*/ 0 w 1726163"/>
              <a:gd name="connsiteY4" fmla="*/ 2383017 h 2401678"/>
              <a:gd name="connsiteX0" fmla="*/ 0 w 1436914"/>
              <a:gd name="connsiteY0" fmla="*/ 2383017 h 2401678"/>
              <a:gd name="connsiteX1" fmla="*/ 654070 w 1436914"/>
              <a:gd name="connsiteY1" fmla="*/ 0 h 2401678"/>
              <a:gd name="connsiteX2" fmla="*/ 1436914 w 1436914"/>
              <a:gd name="connsiteY2" fmla="*/ 9331 h 2401678"/>
              <a:gd name="connsiteX3" fmla="*/ 838827 w 1436914"/>
              <a:gd name="connsiteY3" fmla="*/ 2401678 h 2401678"/>
              <a:gd name="connsiteX4" fmla="*/ 0 w 1436914"/>
              <a:gd name="connsiteY4" fmla="*/ 2383017 h 2401678"/>
              <a:gd name="connsiteX0" fmla="*/ 0 w 1436914"/>
              <a:gd name="connsiteY0" fmla="*/ 2373686 h 2392347"/>
              <a:gd name="connsiteX1" fmla="*/ 654070 w 1436914"/>
              <a:gd name="connsiteY1" fmla="*/ 0 h 2392347"/>
              <a:gd name="connsiteX2" fmla="*/ 1436914 w 1436914"/>
              <a:gd name="connsiteY2" fmla="*/ 0 h 2392347"/>
              <a:gd name="connsiteX3" fmla="*/ 838827 w 1436914"/>
              <a:gd name="connsiteY3" fmla="*/ 2392347 h 2392347"/>
              <a:gd name="connsiteX4" fmla="*/ 0 w 1436914"/>
              <a:gd name="connsiteY4" fmla="*/ 2373686 h 2392347"/>
              <a:gd name="connsiteX0" fmla="*/ 0 w 1399591"/>
              <a:gd name="connsiteY0" fmla="*/ 2392347 h 2392347"/>
              <a:gd name="connsiteX1" fmla="*/ 616747 w 1399591"/>
              <a:gd name="connsiteY1" fmla="*/ 0 h 2392347"/>
              <a:gd name="connsiteX2" fmla="*/ 1399591 w 1399591"/>
              <a:gd name="connsiteY2" fmla="*/ 0 h 2392347"/>
              <a:gd name="connsiteX3" fmla="*/ 801504 w 1399591"/>
              <a:gd name="connsiteY3" fmla="*/ 2392347 h 2392347"/>
              <a:gd name="connsiteX4" fmla="*/ 0 w 1399591"/>
              <a:gd name="connsiteY4" fmla="*/ 2392347 h 2392347"/>
              <a:gd name="connsiteX0" fmla="*/ 0 w 1380929"/>
              <a:gd name="connsiteY0" fmla="*/ 2392347 h 2392347"/>
              <a:gd name="connsiteX1" fmla="*/ 616747 w 1380929"/>
              <a:gd name="connsiteY1" fmla="*/ 0 h 2392347"/>
              <a:gd name="connsiteX2" fmla="*/ 1380929 w 1380929"/>
              <a:gd name="connsiteY2" fmla="*/ 9331 h 2392347"/>
              <a:gd name="connsiteX3" fmla="*/ 801504 w 1380929"/>
              <a:gd name="connsiteY3" fmla="*/ 2392347 h 2392347"/>
              <a:gd name="connsiteX4" fmla="*/ 0 w 1380929"/>
              <a:gd name="connsiteY4" fmla="*/ 2392347 h 2392347"/>
              <a:gd name="connsiteX0" fmla="*/ 0 w 1380929"/>
              <a:gd name="connsiteY0" fmla="*/ 2392347 h 2392347"/>
              <a:gd name="connsiteX1" fmla="*/ 626078 w 1380929"/>
              <a:gd name="connsiteY1" fmla="*/ 0 h 2392347"/>
              <a:gd name="connsiteX2" fmla="*/ 1380929 w 1380929"/>
              <a:gd name="connsiteY2" fmla="*/ 9331 h 2392347"/>
              <a:gd name="connsiteX3" fmla="*/ 801504 w 1380929"/>
              <a:gd name="connsiteY3" fmla="*/ 2392347 h 2392347"/>
              <a:gd name="connsiteX4" fmla="*/ 0 w 1380929"/>
              <a:gd name="connsiteY4" fmla="*/ 2392347 h 2392347"/>
              <a:gd name="connsiteX0" fmla="*/ 0 w 1380929"/>
              <a:gd name="connsiteY0" fmla="*/ 2392347 h 2392347"/>
              <a:gd name="connsiteX1" fmla="*/ 626078 w 1380929"/>
              <a:gd name="connsiteY1" fmla="*/ 0 h 2392347"/>
              <a:gd name="connsiteX2" fmla="*/ 1380929 w 1380929"/>
              <a:gd name="connsiteY2" fmla="*/ 9331 h 2392347"/>
              <a:gd name="connsiteX3" fmla="*/ 717529 w 1380929"/>
              <a:gd name="connsiteY3" fmla="*/ 2383016 h 2392347"/>
              <a:gd name="connsiteX4" fmla="*/ 0 w 1380929"/>
              <a:gd name="connsiteY4" fmla="*/ 2392347 h 2392347"/>
              <a:gd name="connsiteX0" fmla="*/ 0 w 1380929"/>
              <a:gd name="connsiteY0" fmla="*/ 2383016 h 2383016"/>
              <a:gd name="connsiteX1" fmla="*/ 654070 w 1380929"/>
              <a:gd name="connsiteY1" fmla="*/ 9331 h 2383016"/>
              <a:gd name="connsiteX2" fmla="*/ 1380929 w 1380929"/>
              <a:gd name="connsiteY2" fmla="*/ 0 h 2383016"/>
              <a:gd name="connsiteX3" fmla="*/ 717529 w 1380929"/>
              <a:gd name="connsiteY3" fmla="*/ 2373685 h 2383016"/>
              <a:gd name="connsiteX4" fmla="*/ 0 w 1380929"/>
              <a:gd name="connsiteY4" fmla="*/ 2383016 h 2383016"/>
              <a:gd name="connsiteX0" fmla="*/ 0 w 1425283"/>
              <a:gd name="connsiteY0" fmla="*/ 2383016 h 2383016"/>
              <a:gd name="connsiteX1" fmla="*/ 654070 w 1425283"/>
              <a:gd name="connsiteY1" fmla="*/ 9331 h 2383016"/>
              <a:gd name="connsiteX2" fmla="*/ 1425283 w 1425283"/>
              <a:gd name="connsiteY2" fmla="*/ 0 h 2383016"/>
              <a:gd name="connsiteX3" fmla="*/ 717529 w 1425283"/>
              <a:gd name="connsiteY3" fmla="*/ 2373685 h 2383016"/>
              <a:gd name="connsiteX4" fmla="*/ 0 w 1425283"/>
              <a:gd name="connsiteY4" fmla="*/ 2383016 h 2383016"/>
              <a:gd name="connsiteX0" fmla="*/ 0 w 1425283"/>
              <a:gd name="connsiteY0" fmla="*/ 2383016 h 2392346"/>
              <a:gd name="connsiteX1" fmla="*/ 654070 w 1425283"/>
              <a:gd name="connsiteY1" fmla="*/ 9331 h 2392346"/>
              <a:gd name="connsiteX2" fmla="*/ 1425283 w 1425283"/>
              <a:gd name="connsiteY2" fmla="*/ 0 h 2392346"/>
              <a:gd name="connsiteX3" fmla="*/ 728618 w 1425283"/>
              <a:gd name="connsiteY3" fmla="*/ 2392346 h 2392346"/>
              <a:gd name="connsiteX4" fmla="*/ 0 w 1425283"/>
              <a:gd name="connsiteY4" fmla="*/ 2383016 h 2392346"/>
              <a:gd name="connsiteX0" fmla="*/ 0 w 1425283"/>
              <a:gd name="connsiteY0" fmla="*/ 2392819 h 2392819"/>
              <a:gd name="connsiteX1" fmla="*/ 654070 w 1425283"/>
              <a:gd name="connsiteY1" fmla="*/ 9331 h 2392819"/>
              <a:gd name="connsiteX2" fmla="*/ 1425283 w 1425283"/>
              <a:gd name="connsiteY2" fmla="*/ 0 h 2392819"/>
              <a:gd name="connsiteX3" fmla="*/ 728618 w 1425283"/>
              <a:gd name="connsiteY3" fmla="*/ 2392346 h 2392819"/>
              <a:gd name="connsiteX4" fmla="*/ 0 w 1425283"/>
              <a:gd name="connsiteY4" fmla="*/ 2392819 h 2392819"/>
              <a:gd name="connsiteX0" fmla="*/ 0 w 1425283"/>
              <a:gd name="connsiteY0" fmla="*/ 2394061 h 2394061"/>
              <a:gd name="connsiteX1" fmla="*/ 654070 w 1425283"/>
              <a:gd name="connsiteY1" fmla="*/ 0 h 2394061"/>
              <a:gd name="connsiteX2" fmla="*/ 1425283 w 1425283"/>
              <a:gd name="connsiteY2" fmla="*/ 1242 h 2394061"/>
              <a:gd name="connsiteX3" fmla="*/ 728618 w 1425283"/>
              <a:gd name="connsiteY3" fmla="*/ 2393588 h 2394061"/>
              <a:gd name="connsiteX4" fmla="*/ 0 w 1425283"/>
              <a:gd name="connsiteY4" fmla="*/ 2394061 h 2394061"/>
              <a:gd name="connsiteX0" fmla="*/ 0 w 1425283"/>
              <a:gd name="connsiteY0" fmla="*/ 2403392 h 2403392"/>
              <a:gd name="connsiteX1" fmla="*/ 654070 w 1425283"/>
              <a:gd name="connsiteY1" fmla="*/ 9331 h 2403392"/>
              <a:gd name="connsiteX2" fmla="*/ 1425283 w 1425283"/>
              <a:gd name="connsiteY2" fmla="*/ 0 h 2403392"/>
              <a:gd name="connsiteX3" fmla="*/ 728618 w 1425283"/>
              <a:gd name="connsiteY3" fmla="*/ 2402919 h 2403392"/>
              <a:gd name="connsiteX4" fmla="*/ 0 w 1425283"/>
              <a:gd name="connsiteY4" fmla="*/ 2403392 h 2403392"/>
              <a:gd name="connsiteX0" fmla="*/ 0 w 1425283"/>
              <a:gd name="connsiteY0" fmla="*/ 2415206 h 2415206"/>
              <a:gd name="connsiteX1" fmla="*/ 666671 w 1425283"/>
              <a:gd name="connsiteY1" fmla="*/ 0 h 2415206"/>
              <a:gd name="connsiteX2" fmla="*/ 1425283 w 1425283"/>
              <a:gd name="connsiteY2" fmla="*/ 11814 h 2415206"/>
              <a:gd name="connsiteX3" fmla="*/ 728618 w 1425283"/>
              <a:gd name="connsiteY3" fmla="*/ 2414733 h 2415206"/>
              <a:gd name="connsiteX4" fmla="*/ 0 w 1425283"/>
              <a:gd name="connsiteY4" fmla="*/ 2415206 h 2415206"/>
              <a:gd name="connsiteX0" fmla="*/ 0 w 1425283"/>
              <a:gd name="connsiteY0" fmla="*/ 2415206 h 2415206"/>
              <a:gd name="connsiteX1" fmla="*/ 666671 w 1425283"/>
              <a:gd name="connsiteY1" fmla="*/ 0 h 2415206"/>
              <a:gd name="connsiteX2" fmla="*/ 1425283 w 1425283"/>
              <a:gd name="connsiteY2" fmla="*/ 1241 h 2415206"/>
              <a:gd name="connsiteX3" fmla="*/ 728618 w 1425283"/>
              <a:gd name="connsiteY3" fmla="*/ 2414733 h 2415206"/>
              <a:gd name="connsiteX4" fmla="*/ 0 w 1425283"/>
              <a:gd name="connsiteY4" fmla="*/ 2415206 h 2415206"/>
              <a:gd name="connsiteX0" fmla="*/ 0 w 1413346"/>
              <a:gd name="connsiteY0" fmla="*/ 2415206 h 2415206"/>
              <a:gd name="connsiteX1" fmla="*/ 666671 w 1413346"/>
              <a:gd name="connsiteY1" fmla="*/ 0 h 2415206"/>
              <a:gd name="connsiteX2" fmla="*/ 1413346 w 1413346"/>
              <a:gd name="connsiteY2" fmla="*/ 1241 h 2415206"/>
              <a:gd name="connsiteX3" fmla="*/ 728618 w 1413346"/>
              <a:gd name="connsiteY3" fmla="*/ 2414733 h 2415206"/>
              <a:gd name="connsiteX4" fmla="*/ 0 w 1413346"/>
              <a:gd name="connsiteY4" fmla="*/ 2415206 h 241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3346" h="2415206">
                <a:moveTo>
                  <a:pt x="0" y="2415206"/>
                </a:moveTo>
                <a:lnTo>
                  <a:pt x="666671" y="0"/>
                </a:lnTo>
                <a:lnTo>
                  <a:pt x="1413346" y="1241"/>
                </a:lnTo>
                <a:lnTo>
                  <a:pt x="728618" y="2414733"/>
                </a:lnTo>
                <a:lnTo>
                  <a:pt x="0" y="2415206"/>
                </a:lnTo>
                <a:close/>
              </a:path>
            </a:pathLst>
          </a:custGeom>
          <a:solidFill>
            <a:srgbClr val="1B5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/>
          </a:p>
        </p:txBody>
      </p:sp>
      <p:sp>
        <p:nvSpPr>
          <p:cNvPr id="33" name="Parallelogram 18">
            <a:extLst>
              <a:ext uri="{FF2B5EF4-FFF2-40B4-BE49-F238E27FC236}">
                <a16:creationId xmlns:a16="http://schemas.microsoft.com/office/drawing/2014/main" id="{DDF81FD5-0EBF-443D-A343-4C0D13A335FF}"/>
              </a:ext>
            </a:extLst>
          </p:cNvPr>
          <p:cNvSpPr/>
          <p:nvPr/>
        </p:nvSpPr>
        <p:spPr>
          <a:xfrm>
            <a:off x="-1104800" y="1988840"/>
            <a:ext cx="2557805" cy="3185679"/>
          </a:xfrm>
          <a:custGeom>
            <a:avLst/>
            <a:gdLst/>
            <a:ahLst/>
            <a:cxnLst/>
            <a:rect l="l" t="t" r="r" b="b"/>
            <a:pathLst>
              <a:path w="2557805" h="3185679">
                <a:moveTo>
                  <a:pt x="0" y="2160240"/>
                </a:moveTo>
                <a:lnTo>
                  <a:pt x="504056" y="2160240"/>
                </a:lnTo>
                <a:lnTo>
                  <a:pt x="504056" y="2664296"/>
                </a:lnTo>
                <a:lnTo>
                  <a:pt x="0" y="2664296"/>
                </a:lnTo>
                <a:close/>
                <a:moveTo>
                  <a:pt x="1701055" y="0"/>
                </a:moveTo>
                <a:lnTo>
                  <a:pt x="2557805" y="1637"/>
                </a:lnTo>
                <a:lnTo>
                  <a:pt x="1772135" y="3185055"/>
                </a:lnTo>
                <a:lnTo>
                  <a:pt x="936104" y="3185679"/>
                </a:lnTo>
                <a:close/>
              </a:path>
            </a:pathLst>
          </a:custGeom>
          <a:noFill/>
          <a:ln>
            <a:solidFill>
              <a:srgbClr val="1B5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 dirty="0"/>
          </a:p>
        </p:txBody>
      </p:sp>
      <p:sp>
        <p:nvSpPr>
          <p:cNvPr id="34" name="Parallelogram 18">
            <a:extLst>
              <a:ext uri="{FF2B5EF4-FFF2-40B4-BE49-F238E27FC236}">
                <a16:creationId xmlns:a16="http://schemas.microsoft.com/office/drawing/2014/main" id="{DDF81FD5-0EBF-443D-A343-4C0D13A335FF}"/>
              </a:ext>
            </a:extLst>
          </p:cNvPr>
          <p:cNvSpPr/>
          <p:nvPr/>
        </p:nvSpPr>
        <p:spPr>
          <a:xfrm>
            <a:off x="-1104800" y="2818584"/>
            <a:ext cx="2633011" cy="1582210"/>
          </a:xfrm>
          <a:custGeom>
            <a:avLst/>
            <a:gdLst/>
            <a:ahLst/>
            <a:cxnLst/>
            <a:rect l="l" t="t" r="r" b="b"/>
            <a:pathLst>
              <a:path w="2633011" h="1582210">
                <a:moveTo>
                  <a:pt x="0" y="610416"/>
                </a:moveTo>
                <a:lnTo>
                  <a:pt x="504056" y="610416"/>
                </a:lnTo>
                <a:lnTo>
                  <a:pt x="504056" y="1114472"/>
                </a:lnTo>
                <a:lnTo>
                  <a:pt x="0" y="1114472"/>
                </a:lnTo>
                <a:close/>
                <a:moveTo>
                  <a:pt x="2185623" y="0"/>
                </a:moveTo>
                <a:lnTo>
                  <a:pt x="2633011" y="813"/>
                </a:lnTo>
                <a:lnTo>
                  <a:pt x="2222740" y="1581900"/>
                </a:lnTo>
                <a:lnTo>
                  <a:pt x="1786171" y="1582210"/>
                </a:lnTo>
                <a:close/>
              </a:path>
            </a:pathLst>
          </a:custGeom>
          <a:solidFill>
            <a:srgbClr val="1B5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/>
          </a:p>
        </p:txBody>
      </p:sp>
      <p:sp>
        <p:nvSpPr>
          <p:cNvPr id="36" name="Rectangle: Rounded Corners 16"/>
          <p:cNvSpPr/>
          <p:nvPr/>
        </p:nvSpPr>
        <p:spPr>
          <a:xfrm>
            <a:off x="1770800" y="1714448"/>
            <a:ext cx="991541" cy="40680"/>
          </a:xfrm>
          <a:prstGeom prst="roundRect">
            <a:avLst>
              <a:gd name="adj" fmla="val 24145"/>
            </a:avLst>
          </a:prstGeom>
          <a:gradFill>
            <a:gsLst>
              <a:gs pos="0">
                <a:srgbClr val="3EB8C9"/>
              </a:gs>
              <a:gs pos="100000">
                <a:srgbClr val="97BE58"/>
              </a:gs>
            </a:gsLst>
          </a:gradFill>
          <a:ln w="12700">
            <a:miter lim="400000"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  <a:softEdge rad="0"/>
          </a:effectLst>
        </p:spPr>
        <p:txBody>
          <a:bodyPr lIns="45719" rIns="45719" anchor="ctr">
            <a:normAutofit fontScale="25000" lnSpcReduction="20000"/>
          </a:bodyPr>
          <a:lstStyle/>
          <a:p>
            <a:pPr defTabSz="457315">
              <a:defRPr sz="1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300"/>
          </a:p>
        </p:txBody>
      </p:sp>
      <p:grpSp>
        <p:nvGrpSpPr>
          <p:cNvPr id="13" name="Group 12"/>
          <p:cNvGrpSpPr/>
          <p:nvPr/>
        </p:nvGrpSpPr>
        <p:grpSpPr>
          <a:xfrm>
            <a:off x="8155098" y="3782782"/>
            <a:ext cx="706779" cy="679459"/>
            <a:chOff x="8125525" y="3791749"/>
            <a:chExt cx="706779" cy="679459"/>
          </a:xfrm>
          <a:solidFill>
            <a:srgbClr val="1B5633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B4844FD-2028-492F-BA8E-EFE0D6D6C58A}"/>
                </a:ext>
              </a:extLst>
            </p:cNvPr>
            <p:cNvSpPr/>
            <p:nvPr/>
          </p:nvSpPr>
          <p:spPr>
            <a:xfrm>
              <a:off x="8125525" y="3791749"/>
              <a:ext cx="706779" cy="6794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/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296" y="3930587"/>
              <a:ext cx="401782" cy="401782"/>
            </a:xfrm>
            <a:prstGeom prst="rect">
              <a:avLst/>
            </a:prstGeom>
            <a:grpFill/>
          </p:spPr>
        </p:pic>
      </p:grpSp>
      <p:grpSp>
        <p:nvGrpSpPr>
          <p:cNvPr id="2" name="Group 1"/>
          <p:cNvGrpSpPr/>
          <p:nvPr/>
        </p:nvGrpSpPr>
        <p:grpSpPr>
          <a:xfrm>
            <a:off x="8802019" y="1372978"/>
            <a:ext cx="706779" cy="679459"/>
            <a:chOff x="8773597" y="911129"/>
            <a:chExt cx="706779" cy="67945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E3BBEB7-11AF-4532-B093-A4A759F5FD6D}"/>
                </a:ext>
              </a:extLst>
            </p:cNvPr>
            <p:cNvSpPr/>
            <p:nvPr/>
          </p:nvSpPr>
          <p:spPr>
            <a:xfrm>
              <a:off x="8773597" y="911129"/>
              <a:ext cx="706779" cy="679459"/>
            </a:xfrm>
            <a:prstGeom prst="ellipse">
              <a:avLst/>
            </a:prstGeom>
            <a:solidFill>
              <a:srgbClr val="1B5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 dirty="0"/>
            </a:p>
          </p:txBody>
        </p:sp>
        <p:pic>
          <p:nvPicPr>
            <p:cNvPr id="38" name="Picture 37" descr="Checklis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881821" y="1003313"/>
              <a:ext cx="487373" cy="48737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155098" y="2472918"/>
            <a:ext cx="1079308" cy="2827652"/>
            <a:chOff x="8099735" y="2351439"/>
            <a:chExt cx="1079308" cy="282765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C0A4C86-4387-49FC-AB3C-468A0E6DDB87}"/>
                </a:ext>
              </a:extLst>
            </p:cNvPr>
            <p:cNvSpPr/>
            <p:nvPr/>
          </p:nvSpPr>
          <p:spPr>
            <a:xfrm>
              <a:off x="8472264" y="2351439"/>
              <a:ext cx="706779" cy="679459"/>
            </a:xfrm>
            <a:prstGeom prst="ellipse">
              <a:avLst/>
            </a:prstGeom>
            <a:solidFill>
              <a:srgbClr val="1B5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 dirty="0"/>
            </a:p>
          </p:txBody>
        </p:sp>
        <p:pic>
          <p:nvPicPr>
            <p:cNvPr id="39" name="Picture 38" descr="Customer review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099735" y="4808277"/>
              <a:ext cx="370814" cy="370814"/>
            </a:xfrm>
            <a:prstGeom prst="rect">
              <a:avLst/>
            </a:prstGeom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F04BEBB2-1D88-40F9-A189-190C063B9751}"/>
              </a:ext>
            </a:extLst>
          </p:cNvPr>
          <p:cNvSpPr/>
          <p:nvPr/>
        </p:nvSpPr>
        <p:spPr>
          <a:xfrm>
            <a:off x="7982586" y="4829944"/>
            <a:ext cx="706779" cy="679459"/>
          </a:xfrm>
          <a:prstGeom prst="ellipse">
            <a:avLst/>
          </a:prstGeom>
          <a:solidFill>
            <a:srgbClr val="1B5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/>
          </a:p>
        </p:txBody>
      </p:sp>
      <p:sp>
        <p:nvSpPr>
          <p:cNvPr id="43" name="Rectangle 3"/>
          <p:cNvSpPr/>
          <p:nvPr/>
        </p:nvSpPr>
        <p:spPr>
          <a:xfrm>
            <a:off x="11496600" y="4415362"/>
            <a:ext cx="364150" cy="93758"/>
          </a:xfrm>
          <a:custGeom>
            <a:avLst/>
            <a:gdLst/>
            <a:ahLst/>
            <a:cxnLst/>
            <a:rect l="l" t="t" r="r" b="b"/>
            <a:pathLst>
              <a:path w="364150" h="93758">
                <a:moveTo>
                  <a:pt x="364150" y="0"/>
                </a:moveTo>
                <a:lnTo>
                  <a:pt x="341882" y="92374"/>
                </a:lnTo>
                <a:lnTo>
                  <a:pt x="0" y="93758"/>
                </a:lnTo>
                <a:lnTo>
                  <a:pt x="21428" y="359"/>
                </a:lnTo>
                <a:close/>
              </a:path>
            </a:pathLst>
          </a:custGeom>
          <a:solidFill>
            <a:srgbClr val="EE7624"/>
          </a:solidFill>
          <a:ln>
            <a:solidFill>
              <a:srgbClr val="EE76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en-US"/>
          </a:p>
        </p:txBody>
      </p:sp>
      <p:sp>
        <p:nvSpPr>
          <p:cNvPr id="48" name="Line Callout 1 47"/>
          <p:cNvSpPr/>
          <p:nvPr/>
        </p:nvSpPr>
        <p:spPr>
          <a:xfrm>
            <a:off x="-1968896" y="836712"/>
            <a:ext cx="1764196" cy="1440160"/>
          </a:xfrm>
          <a:prstGeom prst="borderCallout1">
            <a:avLst>
              <a:gd name="adj1" fmla="val 105785"/>
              <a:gd name="adj2" fmla="val 10008"/>
              <a:gd name="adj3" fmla="val 144603"/>
              <a:gd name="adj4" fmla="val 63081"/>
            </a:avLst>
          </a:prstGeom>
          <a:solidFill>
            <a:srgbClr val="FFC0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If replacing the image use these to bring shapes to the front.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AA63E13-E16C-4A82-840C-30B00919A6B0}"/>
              </a:ext>
            </a:extLst>
          </p:cNvPr>
          <p:cNvSpPr txBox="1"/>
          <p:nvPr/>
        </p:nvSpPr>
        <p:spPr>
          <a:xfrm>
            <a:off x="8557962" y="5990295"/>
            <a:ext cx="2938637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Division of Audit: </a:t>
            </a:r>
          </a:p>
          <a:p>
            <a:r>
              <a:rPr lang="en-GB" b="1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Updates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BE9B4F7-02BC-4243-B20D-020B01C92E85}"/>
              </a:ext>
            </a:extLst>
          </p:cNvPr>
          <p:cNvGrpSpPr/>
          <p:nvPr/>
        </p:nvGrpSpPr>
        <p:grpSpPr>
          <a:xfrm>
            <a:off x="7693867" y="5988482"/>
            <a:ext cx="706779" cy="679459"/>
            <a:chOff x="7752184" y="5258085"/>
            <a:chExt cx="706779" cy="679459"/>
          </a:xfrm>
          <a:solidFill>
            <a:srgbClr val="1B5633"/>
          </a:solidFill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49FF879-DE3F-4196-8C28-80D7C8D6F3AD}"/>
                </a:ext>
              </a:extLst>
            </p:cNvPr>
            <p:cNvSpPr/>
            <p:nvPr/>
          </p:nvSpPr>
          <p:spPr>
            <a:xfrm>
              <a:off x="7752184" y="5258085"/>
              <a:ext cx="706779" cy="6794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69611A3-4787-48BB-B5FF-1A5DC8333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1819" y="5397756"/>
              <a:ext cx="407508" cy="407508"/>
            </a:xfrm>
            <a:prstGeom prst="rect">
              <a:avLst/>
            </a:prstGeom>
            <a:grpFill/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AA92134-7671-46A7-830E-B05884BA3E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258" y="-67386"/>
            <a:ext cx="5471147" cy="1186168"/>
          </a:xfrm>
          <a:prstGeom prst="rect">
            <a:avLst/>
          </a:prstGeom>
        </p:spPr>
      </p:pic>
      <p:pic>
        <p:nvPicPr>
          <p:cNvPr id="9" name="Graphic 8" descr="Subtitles">
            <a:extLst>
              <a:ext uri="{FF2B5EF4-FFF2-40B4-BE49-F238E27FC236}">
                <a16:creationId xmlns:a16="http://schemas.microsoft.com/office/drawing/2014/main" id="{BF0BC6E6-878E-456A-8277-531FC554B3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63618" y="4924563"/>
            <a:ext cx="553773" cy="553773"/>
          </a:xfrm>
          <a:prstGeom prst="rect">
            <a:avLst/>
          </a:prstGeom>
        </p:spPr>
      </p:pic>
      <p:pic>
        <p:nvPicPr>
          <p:cNvPr id="20" name="Graphic 19" descr="Detective">
            <a:extLst>
              <a:ext uri="{FF2B5EF4-FFF2-40B4-BE49-F238E27FC236}">
                <a16:creationId xmlns:a16="http://schemas.microsoft.com/office/drawing/2014/main" id="{997F4F0D-52C7-4DD9-B824-1E2A9F3AE8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609419" y="2509895"/>
            <a:ext cx="605504" cy="60550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075E755-6EF2-4DFE-879C-4527DC7F347A}"/>
              </a:ext>
            </a:extLst>
          </p:cNvPr>
          <p:cNvSpPr txBox="1"/>
          <p:nvPr/>
        </p:nvSpPr>
        <p:spPr>
          <a:xfrm>
            <a:off x="9966837" y="406993"/>
            <a:ext cx="2073465" cy="6592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Risk Assessment Follow-Up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91B61C8-1EC7-43E9-9055-659C2E3E0B67}"/>
              </a:ext>
            </a:extLst>
          </p:cNvPr>
          <p:cNvGrpSpPr/>
          <p:nvPr/>
        </p:nvGrpSpPr>
        <p:grpSpPr>
          <a:xfrm>
            <a:off x="9102742" y="405180"/>
            <a:ext cx="706779" cy="679459"/>
            <a:chOff x="7752184" y="5258085"/>
            <a:chExt cx="706779" cy="679459"/>
          </a:xfrm>
          <a:solidFill>
            <a:srgbClr val="1B5633"/>
          </a:solidFill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ADBC588-C4BB-459F-B3E7-680DE2858232}"/>
                </a:ext>
              </a:extLst>
            </p:cNvPr>
            <p:cNvSpPr/>
            <p:nvPr/>
          </p:nvSpPr>
          <p:spPr>
            <a:xfrm>
              <a:off x="7752184" y="5258085"/>
              <a:ext cx="706779" cy="6794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3113B6C-28FA-4F7A-8EE7-8BAF56FB3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1819" y="5397756"/>
              <a:ext cx="407508" cy="407508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5809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41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9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9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41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41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41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41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8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8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41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9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9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accel="43000" decel="41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41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9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9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7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2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7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2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7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2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7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2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2" grpId="0" animBg="1"/>
      <p:bldP spid="3" grpId="0"/>
      <p:bldP spid="4" grpId="0"/>
      <p:bldP spid="5" grpId="0"/>
      <p:bldP spid="10" grpId="0"/>
      <p:bldP spid="22" grpId="0" animBg="1"/>
      <p:bldP spid="25" grpId="0" animBg="1"/>
      <p:bldP spid="33" grpId="0" animBg="1"/>
      <p:bldP spid="34" grpId="0" animBg="1"/>
      <p:bldP spid="36" grpId="0" animBg="1"/>
      <p:bldP spid="43" grpId="0" animBg="1"/>
      <p:bldP spid="46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060D4-A181-46B2-838A-7BD4D0749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1208" y="0"/>
            <a:ext cx="7051431" cy="793133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1B5633"/>
                </a:solidFill>
              </a:rPr>
              <a:t>Risk Assessment Follow-Up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B8A60B-B70C-4368-9307-B1E6D3F11EDF}"/>
              </a:ext>
            </a:extLst>
          </p:cNvPr>
          <p:cNvSpPr/>
          <p:nvPr/>
        </p:nvSpPr>
        <p:spPr>
          <a:xfrm>
            <a:off x="810883" y="803680"/>
            <a:ext cx="11381117" cy="60385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3C2A682-8AAE-48BE-AA42-7E67F587B2A7}"/>
              </a:ext>
            </a:extLst>
          </p:cNvPr>
          <p:cNvSpPr/>
          <p:nvPr/>
        </p:nvSpPr>
        <p:spPr>
          <a:xfrm>
            <a:off x="0" y="0"/>
            <a:ext cx="638355" cy="6858000"/>
          </a:xfrm>
          <a:prstGeom prst="rect">
            <a:avLst/>
          </a:prstGeom>
          <a:solidFill>
            <a:srgbClr val="1B5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/>
              <a:t>DIVISION OF AUDIT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D46BB36-027B-47C2-B135-79E15C51C174}"/>
              </a:ext>
            </a:extLst>
          </p:cNvPr>
          <p:cNvSpPr/>
          <p:nvPr/>
        </p:nvSpPr>
        <p:spPr>
          <a:xfrm>
            <a:off x="638355" y="0"/>
            <a:ext cx="172528" cy="6858000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967BEDE-8E16-4996-97F5-240ED15FFA8B}"/>
              </a:ext>
            </a:extLst>
          </p:cNvPr>
          <p:cNvGrpSpPr/>
          <p:nvPr/>
        </p:nvGrpSpPr>
        <p:grpSpPr>
          <a:xfrm>
            <a:off x="1541109" y="3354564"/>
            <a:ext cx="3348393" cy="1664220"/>
            <a:chOff x="1260475" y="1614488"/>
            <a:chExt cx="3197225" cy="1589087"/>
          </a:xfrm>
          <a:effectLst>
            <a:outerShdw blurRad="38100" dist="635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D63025DE-80C7-4B62-8C4A-FFA866110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3650" y="2120900"/>
              <a:ext cx="3168650" cy="1082675"/>
            </a:xfrm>
            <a:custGeom>
              <a:avLst/>
              <a:gdLst>
                <a:gd name="T0" fmla="*/ 1016 w 1016"/>
                <a:gd name="T1" fmla="*/ 2 h 346"/>
                <a:gd name="T2" fmla="*/ 1015 w 1016"/>
                <a:gd name="T3" fmla="*/ 4 h 346"/>
                <a:gd name="T4" fmla="*/ 1012 w 1016"/>
                <a:gd name="T5" fmla="*/ 7 h 346"/>
                <a:gd name="T6" fmla="*/ 1010 w 1016"/>
                <a:gd name="T7" fmla="*/ 8 h 346"/>
                <a:gd name="T8" fmla="*/ 1005 w 1016"/>
                <a:gd name="T9" fmla="*/ 10 h 346"/>
                <a:gd name="T10" fmla="*/ 628 w 1016"/>
                <a:gd name="T11" fmla="*/ 165 h 346"/>
                <a:gd name="T12" fmla="*/ 621 w 1016"/>
                <a:gd name="T13" fmla="*/ 167 h 346"/>
                <a:gd name="T14" fmla="*/ 614 w 1016"/>
                <a:gd name="T15" fmla="*/ 168 h 346"/>
                <a:gd name="T16" fmla="*/ 605 w 1016"/>
                <a:gd name="T17" fmla="*/ 169 h 346"/>
                <a:gd name="T18" fmla="*/ 592 w 1016"/>
                <a:gd name="T19" fmla="*/ 170 h 346"/>
                <a:gd name="T20" fmla="*/ 583 w 1016"/>
                <a:gd name="T21" fmla="*/ 170 h 346"/>
                <a:gd name="T22" fmla="*/ 576 w 1016"/>
                <a:gd name="T23" fmla="*/ 169 h 346"/>
                <a:gd name="T24" fmla="*/ 566 w 1016"/>
                <a:gd name="T25" fmla="*/ 168 h 346"/>
                <a:gd name="T26" fmla="*/ 560 w 1016"/>
                <a:gd name="T27" fmla="*/ 167 h 346"/>
                <a:gd name="T28" fmla="*/ 550 w 1016"/>
                <a:gd name="T29" fmla="*/ 165 h 346"/>
                <a:gd name="T30" fmla="*/ 24 w 1016"/>
                <a:gd name="T31" fmla="*/ 24 h 346"/>
                <a:gd name="T32" fmla="*/ 17 w 1016"/>
                <a:gd name="T33" fmla="*/ 21 h 346"/>
                <a:gd name="T34" fmla="*/ 13 w 1016"/>
                <a:gd name="T35" fmla="*/ 19 h 346"/>
                <a:gd name="T36" fmla="*/ 9 w 1016"/>
                <a:gd name="T37" fmla="*/ 15 h 346"/>
                <a:gd name="T38" fmla="*/ 7 w 1016"/>
                <a:gd name="T39" fmla="*/ 12 h 346"/>
                <a:gd name="T40" fmla="*/ 0 w 1016"/>
                <a:gd name="T41" fmla="*/ 189 h 346"/>
                <a:gd name="T42" fmla="*/ 1 w 1016"/>
                <a:gd name="T43" fmla="*/ 191 h 346"/>
                <a:gd name="T44" fmla="*/ 6 w 1016"/>
                <a:gd name="T45" fmla="*/ 195 h 346"/>
                <a:gd name="T46" fmla="*/ 10 w 1016"/>
                <a:gd name="T47" fmla="*/ 198 h 346"/>
                <a:gd name="T48" fmla="*/ 15 w 1016"/>
                <a:gd name="T49" fmla="*/ 200 h 346"/>
                <a:gd name="T50" fmla="*/ 19 w 1016"/>
                <a:gd name="T51" fmla="*/ 202 h 346"/>
                <a:gd name="T52" fmla="*/ 543 w 1016"/>
                <a:gd name="T53" fmla="*/ 341 h 346"/>
                <a:gd name="T54" fmla="*/ 549 w 1016"/>
                <a:gd name="T55" fmla="*/ 343 h 346"/>
                <a:gd name="T56" fmla="*/ 553 w 1016"/>
                <a:gd name="T57" fmla="*/ 344 h 346"/>
                <a:gd name="T58" fmla="*/ 558 w 1016"/>
                <a:gd name="T59" fmla="*/ 344 h 346"/>
                <a:gd name="T60" fmla="*/ 564 w 1016"/>
                <a:gd name="T61" fmla="*/ 345 h 346"/>
                <a:gd name="T62" fmla="*/ 567 w 1016"/>
                <a:gd name="T63" fmla="*/ 346 h 346"/>
                <a:gd name="T64" fmla="*/ 571 w 1016"/>
                <a:gd name="T65" fmla="*/ 346 h 346"/>
                <a:gd name="T66" fmla="*/ 576 w 1016"/>
                <a:gd name="T67" fmla="*/ 346 h 346"/>
                <a:gd name="T68" fmla="*/ 582 w 1016"/>
                <a:gd name="T69" fmla="*/ 346 h 346"/>
                <a:gd name="T70" fmla="*/ 588 w 1016"/>
                <a:gd name="T71" fmla="*/ 346 h 346"/>
                <a:gd name="T72" fmla="*/ 598 w 1016"/>
                <a:gd name="T73" fmla="*/ 346 h 346"/>
                <a:gd name="T74" fmla="*/ 606 w 1016"/>
                <a:gd name="T75" fmla="*/ 345 h 346"/>
                <a:gd name="T76" fmla="*/ 610 w 1016"/>
                <a:gd name="T77" fmla="*/ 344 h 346"/>
                <a:gd name="T78" fmla="*/ 616 w 1016"/>
                <a:gd name="T79" fmla="*/ 343 h 346"/>
                <a:gd name="T80" fmla="*/ 621 w 1016"/>
                <a:gd name="T81" fmla="*/ 342 h 346"/>
                <a:gd name="T82" fmla="*/ 624 w 1016"/>
                <a:gd name="T83" fmla="*/ 340 h 346"/>
                <a:gd name="T84" fmla="*/ 998 w 1016"/>
                <a:gd name="T85" fmla="*/ 187 h 346"/>
                <a:gd name="T86" fmla="*/ 1001 w 1016"/>
                <a:gd name="T87" fmla="*/ 185 h 346"/>
                <a:gd name="T88" fmla="*/ 1003 w 1016"/>
                <a:gd name="T89" fmla="*/ 184 h 346"/>
                <a:gd name="T90" fmla="*/ 1005 w 1016"/>
                <a:gd name="T91" fmla="*/ 183 h 346"/>
                <a:gd name="T92" fmla="*/ 1007 w 1016"/>
                <a:gd name="T93" fmla="*/ 182 h 346"/>
                <a:gd name="T94" fmla="*/ 1008 w 1016"/>
                <a:gd name="T95" fmla="*/ 181 h 346"/>
                <a:gd name="T96" fmla="*/ 1008 w 1016"/>
                <a:gd name="T97" fmla="*/ 179 h 346"/>
                <a:gd name="T98" fmla="*/ 1009 w 1016"/>
                <a:gd name="T99" fmla="*/ 178 h 346"/>
                <a:gd name="T100" fmla="*/ 1009 w 1016"/>
                <a:gd name="T101" fmla="*/ 177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6" h="346">
                  <a:moveTo>
                    <a:pt x="1016" y="1"/>
                  </a:moveTo>
                  <a:cubicBezTo>
                    <a:pt x="1016" y="1"/>
                    <a:pt x="1016" y="1"/>
                    <a:pt x="1016" y="2"/>
                  </a:cubicBezTo>
                  <a:cubicBezTo>
                    <a:pt x="1016" y="2"/>
                    <a:pt x="1016" y="2"/>
                    <a:pt x="1016" y="2"/>
                  </a:cubicBezTo>
                  <a:cubicBezTo>
                    <a:pt x="1016" y="2"/>
                    <a:pt x="1016" y="3"/>
                    <a:pt x="1016" y="3"/>
                  </a:cubicBezTo>
                  <a:cubicBezTo>
                    <a:pt x="1015" y="3"/>
                    <a:pt x="1015" y="3"/>
                    <a:pt x="1015" y="4"/>
                  </a:cubicBezTo>
                  <a:cubicBezTo>
                    <a:pt x="1015" y="4"/>
                    <a:pt x="1015" y="4"/>
                    <a:pt x="1015" y="4"/>
                  </a:cubicBezTo>
                  <a:cubicBezTo>
                    <a:pt x="1014" y="5"/>
                    <a:pt x="1014" y="5"/>
                    <a:pt x="1014" y="5"/>
                  </a:cubicBezTo>
                  <a:cubicBezTo>
                    <a:pt x="1013" y="5"/>
                    <a:pt x="1013" y="6"/>
                    <a:pt x="1013" y="6"/>
                  </a:cubicBezTo>
                  <a:cubicBezTo>
                    <a:pt x="1013" y="6"/>
                    <a:pt x="1013" y="6"/>
                    <a:pt x="1012" y="7"/>
                  </a:cubicBezTo>
                  <a:cubicBezTo>
                    <a:pt x="1012" y="7"/>
                    <a:pt x="1012" y="7"/>
                    <a:pt x="1012" y="7"/>
                  </a:cubicBezTo>
                  <a:cubicBezTo>
                    <a:pt x="1011" y="7"/>
                    <a:pt x="1011" y="7"/>
                    <a:pt x="1010" y="8"/>
                  </a:cubicBezTo>
                  <a:cubicBezTo>
                    <a:pt x="1010" y="8"/>
                    <a:pt x="1010" y="8"/>
                    <a:pt x="1010" y="8"/>
                  </a:cubicBezTo>
                  <a:cubicBezTo>
                    <a:pt x="1009" y="8"/>
                    <a:pt x="1009" y="9"/>
                    <a:pt x="1008" y="9"/>
                  </a:cubicBezTo>
                  <a:cubicBezTo>
                    <a:pt x="1008" y="9"/>
                    <a:pt x="1008" y="9"/>
                    <a:pt x="1007" y="9"/>
                  </a:cubicBezTo>
                  <a:cubicBezTo>
                    <a:pt x="1007" y="10"/>
                    <a:pt x="1006" y="10"/>
                    <a:pt x="1005" y="10"/>
                  </a:cubicBezTo>
                  <a:cubicBezTo>
                    <a:pt x="632" y="163"/>
                    <a:pt x="632" y="163"/>
                    <a:pt x="632" y="163"/>
                  </a:cubicBezTo>
                  <a:cubicBezTo>
                    <a:pt x="631" y="164"/>
                    <a:pt x="630" y="164"/>
                    <a:pt x="629" y="164"/>
                  </a:cubicBezTo>
                  <a:cubicBezTo>
                    <a:pt x="629" y="165"/>
                    <a:pt x="628" y="165"/>
                    <a:pt x="628" y="165"/>
                  </a:cubicBezTo>
                  <a:cubicBezTo>
                    <a:pt x="627" y="165"/>
                    <a:pt x="627" y="165"/>
                    <a:pt x="626" y="165"/>
                  </a:cubicBezTo>
                  <a:cubicBezTo>
                    <a:pt x="625" y="166"/>
                    <a:pt x="625" y="166"/>
                    <a:pt x="624" y="166"/>
                  </a:cubicBezTo>
                  <a:cubicBezTo>
                    <a:pt x="623" y="166"/>
                    <a:pt x="622" y="167"/>
                    <a:pt x="621" y="167"/>
                  </a:cubicBezTo>
                  <a:cubicBezTo>
                    <a:pt x="621" y="167"/>
                    <a:pt x="620" y="167"/>
                    <a:pt x="619" y="167"/>
                  </a:cubicBezTo>
                  <a:cubicBezTo>
                    <a:pt x="618" y="167"/>
                    <a:pt x="617" y="167"/>
                    <a:pt x="617" y="168"/>
                  </a:cubicBezTo>
                  <a:cubicBezTo>
                    <a:pt x="616" y="168"/>
                    <a:pt x="615" y="168"/>
                    <a:pt x="614" y="168"/>
                  </a:cubicBezTo>
                  <a:cubicBezTo>
                    <a:pt x="614" y="168"/>
                    <a:pt x="613" y="168"/>
                    <a:pt x="613" y="168"/>
                  </a:cubicBezTo>
                  <a:cubicBezTo>
                    <a:pt x="610" y="169"/>
                    <a:pt x="608" y="169"/>
                    <a:pt x="605" y="169"/>
                  </a:cubicBezTo>
                  <a:cubicBezTo>
                    <a:pt x="605" y="169"/>
                    <a:pt x="605" y="169"/>
                    <a:pt x="605" y="169"/>
                  </a:cubicBezTo>
                  <a:cubicBezTo>
                    <a:pt x="602" y="169"/>
                    <a:pt x="599" y="170"/>
                    <a:pt x="596" y="170"/>
                  </a:cubicBezTo>
                  <a:cubicBezTo>
                    <a:pt x="596" y="170"/>
                    <a:pt x="595" y="170"/>
                    <a:pt x="595" y="170"/>
                  </a:cubicBezTo>
                  <a:cubicBezTo>
                    <a:pt x="594" y="170"/>
                    <a:pt x="593" y="170"/>
                    <a:pt x="592" y="170"/>
                  </a:cubicBezTo>
                  <a:cubicBezTo>
                    <a:pt x="591" y="170"/>
                    <a:pt x="590" y="170"/>
                    <a:pt x="589" y="170"/>
                  </a:cubicBezTo>
                  <a:cubicBezTo>
                    <a:pt x="588" y="170"/>
                    <a:pt x="588" y="170"/>
                    <a:pt x="587" y="170"/>
                  </a:cubicBezTo>
                  <a:cubicBezTo>
                    <a:pt x="586" y="170"/>
                    <a:pt x="585" y="170"/>
                    <a:pt x="583" y="170"/>
                  </a:cubicBezTo>
                  <a:cubicBezTo>
                    <a:pt x="583" y="170"/>
                    <a:pt x="583" y="170"/>
                    <a:pt x="582" y="170"/>
                  </a:cubicBezTo>
                  <a:cubicBezTo>
                    <a:pt x="581" y="169"/>
                    <a:pt x="579" y="169"/>
                    <a:pt x="577" y="169"/>
                  </a:cubicBezTo>
                  <a:cubicBezTo>
                    <a:pt x="577" y="169"/>
                    <a:pt x="577" y="169"/>
                    <a:pt x="576" y="169"/>
                  </a:cubicBezTo>
                  <a:cubicBezTo>
                    <a:pt x="575" y="169"/>
                    <a:pt x="573" y="169"/>
                    <a:pt x="572" y="169"/>
                  </a:cubicBezTo>
                  <a:cubicBezTo>
                    <a:pt x="572" y="169"/>
                    <a:pt x="571" y="169"/>
                    <a:pt x="571" y="169"/>
                  </a:cubicBezTo>
                  <a:cubicBezTo>
                    <a:pt x="569" y="168"/>
                    <a:pt x="568" y="168"/>
                    <a:pt x="566" y="168"/>
                  </a:cubicBezTo>
                  <a:cubicBezTo>
                    <a:pt x="566" y="168"/>
                    <a:pt x="565" y="168"/>
                    <a:pt x="565" y="168"/>
                  </a:cubicBezTo>
                  <a:cubicBezTo>
                    <a:pt x="564" y="168"/>
                    <a:pt x="562" y="167"/>
                    <a:pt x="561" y="167"/>
                  </a:cubicBezTo>
                  <a:cubicBezTo>
                    <a:pt x="560" y="167"/>
                    <a:pt x="560" y="167"/>
                    <a:pt x="560" y="167"/>
                  </a:cubicBezTo>
                  <a:cubicBezTo>
                    <a:pt x="559" y="167"/>
                    <a:pt x="557" y="166"/>
                    <a:pt x="556" y="166"/>
                  </a:cubicBezTo>
                  <a:cubicBezTo>
                    <a:pt x="555" y="166"/>
                    <a:pt x="555" y="166"/>
                    <a:pt x="554" y="166"/>
                  </a:cubicBezTo>
                  <a:cubicBezTo>
                    <a:pt x="553" y="166"/>
                    <a:pt x="551" y="165"/>
                    <a:pt x="550" y="165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29" y="26"/>
                    <a:pt x="28" y="25"/>
                    <a:pt x="26" y="25"/>
                  </a:cubicBezTo>
                  <a:cubicBezTo>
                    <a:pt x="25" y="25"/>
                    <a:pt x="25" y="24"/>
                    <a:pt x="24" y="24"/>
                  </a:cubicBezTo>
                  <a:cubicBezTo>
                    <a:pt x="23" y="24"/>
                    <a:pt x="22" y="23"/>
                    <a:pt x="21" y="23"/>
                  </a:cubicBezTo>
                  <a:cubicBezTo>
                    <a:pt x="21" y="23"/>
                    <a:pt x="20" y="23"/>
                    <a:pt x="20" y="22"/>
                  </a:cubicBezTo>
                  <a:cubicBezTo>
                    <a:pt x="19" y="22"/>
                    <a:pt x="18" y="22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cubicBezTo>
                    <a:pt x="15" y="20"/>
                    <a:pt x="14" y="20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18"/>
                    <a:pt x="11" y="17"/>
                    <a:pt x="10" y="17"/>
                  </a:cubicBezTo>
                  <a:cubicBezTo>
                    <a:pt x="10" y="17"/>
                    <a:pt x="10" y="16"/>
                    <a:pt x="10" y="16"/>
                  </a:cubicBezTo>
                  <a:cubicBezTo>
                    <a:pt x="9" y="16"/>
                    <a:pt x="9" y="15"/>
                    <a:pt x="9" y="15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3"/>
                    <a:pt x="7" y="13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0" y="187"/>
                    <a:pt x="0" y="188"/>
                    <a:pt x="0" y="189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0"/>
                    <a:pt x="1" y="190"/>
                    <a:pt x="1" y="191"/>
                  </a:cubicBezTo>
                  <a:cubicBezTo>
                    <a:pt x="1" y="191"/>
                    <a:pt x="1" y="191"/>
                    <a:pt x="1" y="191"/>
                  </a:cubicBezTo>
                  <a:cubicBezTo>
                    <a:pt x="2" y="192"/>
                    <a:pt x="2" y="192"/>
                    <a:pt x="3" y="193"/>
                  </a:cubicBezTo>
                  <a:cubicBezTo>
                    <a:pt x="3" y="193"/>
                    <a:pt x="3" y="193"/>
                    <a:pt x="3" y="193"/>
                  </a:cubicBezTo>
                  <a:cubicBezTo>
                    <a:pt x="4" y="194"/>
                    <a:pt x="5" y="195"/>
                    <a:pt x="6" y="195"/>
                  </a:cubicBezTo>
                  <a:cubicBezTo>
                    <a:pt x="6" y="195"/>
                    <a:pt x="6" y="196"/>
                    <a:pt x="6" y="196"/>
                  </a:cubicBezTo>
                  <a:cubicBezTo>
                    <a:pt x="7" y="196"/>
                    <a:pt x="8" y="197"/>
                    <a:pt x="9" y="197"/>
                  </a:cubicBezTo>
                  <a:cubicBezTo>
                    <a:pt x="9" y="197"/>
                    <a:pt x="10" y="198"/>
                    <a:pt x="10" y="198"/>
                  </a:cubicBezTo>
                  <a:cubicBezTo>
                    <a:pt x="11" y="198"/>
                    <a:pt x="12" y="199"/>
                    <a:pt x="13" y="199"/>
                  </a:cubicBezTo>
                  <a:cubicBezTo>
                    <a:pt x="13" y="199"/>
                    <a:pt x="14" y="199"/>
                    <a:pt x="14" y="200"/>
                  </a:cubicBezTo>
                  <a:cubicBezTo>
                    <a:pt x="14" y="200"/>
                    <a:pt x="15" y="200"/>
                    <a:pt x="15" y="200"/>
                  </a:cubicBezTo>
                  <a:cubicBezTo>
                    <a:pt x="16" y="200"/>
                    <a:pt x="16" y="201"/>
                    <a:pt x="17" y="201"/>
                  </a:cubicBezTo>
                  <a:cubicBezTo>
                    <a:pt x="18" y="201"/>
                    <a:pt x="18" y="201"/>
                    <a:pt x="19" y="201"/>
                  </a:cubicBezTo>
                  <a:cubicBezTo>
                    <a:pt x="19" y="201"/>
                    <a:pt x="19" y="202"/>
                    <a:pt x="19" y="202"/>
                  </a:cubicBezTo>
                  <a:cubicBezTo>
                    <a:pt x="21" y="202"/>
                    <a:pt x="22" y="202"/>
                    <a:pt x="24" y="203"/>
                  </a:cubicBezTo>
                  <a:cubicBezTo>
                    <a:pt x="24" y="203"/>
                    <a:pt x="24" y="203"/>
                    <a:pt x="24" y="203"/>
                  </a:cubicBezTo>
                  <a:cubicBezTo>
                    <a:pt x="543" y="341"/>
                    <a:pt x="543" y="341"/>
                    <a:pt x="543" y="341"/>
                  </a:cubicBezTo>
                  <a:cubicBezTo>
                    <a:pt x="544" y="342"/>
                    <a:pt x="545" y="342"/>
                    <a:pt x="546" y="342"/>
                  </a:cubicBezTo>
                  <a:cubicBezTo>
                    <a:pt x="546" y="342"/>
                    <a:pt x="547" y="342"/>
                    <a:pt x="547" y="343"/>
                  </a:cubicBezTo>
                  <a:cubicBezTo>
                    <a:pt x="548" y="343"/>
                    <a:pt x="548" y="343"/>
                    <a:pt x="549" y="343"/>
                  </a:cubicBezTo>
                  <a:cubicBezTo>
                    <a:pt x="549" y="343"/>
                    <a:pt x="549" y="343"/>
                    <a:pt x="550" y="343"/>
                  </a:cubicBezTo>
                  <a:cubicBezTo>
                    <a:pt x="551" y="343"/>
                    <a:pt x="552" y="343"/>
                    <a:pt x="553" y="344"/>
                  </a:cubicBezTo>
                  <a:cubicBezTo>
                    <a:pt x="553" y="344"/>
                    <a:pt x="553" y="344"/>
                    <a:pt x="553" y="344"/>
                  </a:cubicBezTo>
                  <a:cubicBezTo>
                    <a:pt x="553" y="344"/>
                    <a:pt x="553" y="344"/>
                    <a:pt x="553" y="344"/>
                  </a:cubicBezTo>
                  <a:cubicBezTo>
                    <a:pt x="554" y="344"/>
                    <a:pt x="556" y="344"/>
                    <a:pt x="557" y="344"/>
                  </a:cubicBezTo>
                  <a:cubicBezTo>
                    <a:pt x="557" y="344"/>
                    <a:pt x="558" y="344"/>
                    <a:pt x="558" y="344"/>
                  </a:cubicBezTo>
                  <a:cubicBezTo>
                    <a:pt x="558" y="345"/>
                    <a:pt x="559" y="345"/>
                    <a:pt x="559" y="345"/>
                  </a:cubicBezTo>
                  <a:cubicBezTo>
                    <a:pt x="559" y="345"/>
                    <a:pt x="560" y="345"/>
                    <a:pt x="560" y="345"/>
                  </a:cubicBezTo>
                  <a:cubicBezTo>
                    <a:pt x="561" y="345"/>
                    <a:pt x="562" y="345"/>
                    <a:pt x="564" y="345"/>
                  </a:cubicBezTo>
                  <a:cubicBezTo>
                    <a:pt x="564" y="345"/>
                    <a:pt x="564" y="345"/>
                    <a:pt x="564" y="345"/>
                  </a:cubicBezTo>
                  <a:cubicBezTo>
                    <a:pt x="564" y="345"/>
                    <a:pt x="565" y="345"/>
                    <a:pt x="565" y="345"/>
                  </a:cubicBezTo>
                  <a:cubicBezTo>
                    <a:pt x="566" y="345"/>
                    <a:pt x="566" y="346"/>
                    <a:pt x="567" y="346"/>
                  </a:cubicBezTo>
                  <a:cubicBezTo>
                    <a:pt x="568" y="346"/>
                    <a:pt x="568" y="346"/>
                    <a:pt x="569" y="346"/>
                  </a:cubicBezTo>
                  <a:cubicBezTo>
                    <a:pt x="569" y="346"/>
                    <a:pt x="570" y="346"/>
                    <a:pt x="570" y="346"/>
                  </a:cubicBezTo>
                  <a:cubicBezTo>
                    <a:pt x="570" y="346"/>
                    <a:pt x="571" y="346"/>
                    <a:pt x="571" y="346"/>
                  </a:cubicBezTo>
                  <a:cubicBezTo>
                    <a:pt x="572" y="346"/>
                    <a:pt x="573" y="346"/>
                    <a:pt x="575" y="346"/>
                  </a:cubicBezTo>
                  <a:cubicBezTo>
                    <a:pt x="575" y="346"/>
                    <a:pt x="575" y="346"/>
                    <a:pt x="575" y="346"/>
                  </a:cubicBezTo>
                  <a:cubicBezTo>
                    <a:pt x="576" y="346"/>
                    <a:pt x="576" y="346"/>
                    <a:pt x="576" y="346"/>
                  </a:cubicBezTo>
                  <a:cubicBezTo>
                    <a:pt x="577" y="346"/>
                    <a:pt x="578" y="346"/>
                    <a:pt x="579" y="346"/>
                  </a:cubicBezTo>
                  <a:cubicBezTo>
                    <a:pt x="579" y="346"/>
                    <a:pt x="580" y="346"/>
                    <a:pt x="580" y="346"/>
                  </a:cubicBezTo>
                  <a:cubicBezTo>
                    <a:pt x="581" y="346"/>
                    <a:pt x="581" y="346"/>
                    <a:pt x="582" y="346"/>
                  </a:cubicBezTo>
                  <a:cubicBezTo>
                    <a:pt x="582" y="346"/>
                    <a:pt x="583" y="346"/>
                    <a:pt x="583" y="346"/>
                  </a:cubicBezTo>
                  <a:cubicBezTo>
                    <a:pt x="584" y="346"/>
                    <a:pt x="584" y="346"/>
                    <a:pt x="585" y="346"/>
                  </a:cubicBezTo>
                  <a:cubicBezTo>
                    <a:pt x="586" y="346"/>
                    <a:pt x="587" y="346"/>
                    <a:pt x="588" y="346"/>
                  </a:cubicBezTo>
                  <a:cubicBezTo>
                    <a:pt x="588" y="346"/>
                    <a:pt x="588" y="346"/>
                    <a:pt x="589" y="346"/>
                  </a:cubicBezTo>
                  <a:cubicBezTo>
                    <a:pt x="589" y="346"/>
                    <a:pt x="589" y="346"/>
                    <a:pt x="589" y="346"/>
                  </a:cubicBezTo>
                  <a:cubicBezTo>
                    <a:pt x="592" y="346"/>
                    <a:pt x="595" y="346"/>
                    <a:pt x="598" y="346"/>
                  </a:cubicBezTo>
                  <a:cubicBezTo>
                    <a:pt x="598" y="346"/>
                    <a:pt x="598" y="346"/>
                    <a:pt x="598" y="346"/>
                  </a:cubicBezTo>
                  <a:cubicBezTo>
                    <a:pt x="598" y="346"/>
                    <a:pt x="598" y="346"/>
                    <a:pt x="598" y="346"/>
                  </a:cubicBezTo>
                  <a:cubicBezTo>
                    <a:pt x="601" y="346"/>
                    <a:pt x="603" y="345"/>
                    <a:pt x="606" y="345"/>
                  </a:cubicBezTo>
                  <a:cubicBezTo>
                    <a:pt x="606" y="345"/>
                    <a:pt x="606" y="345"/>
                    <a:pt x="606" y="345"/>
                  </a:cubicBezTo>
                  <a:cubicBezTo>
                    <a:pt x="607" y="345"/>
                    <a:pt x="607" y="345"/>
                    <a:pt x="607" y="345"/>
                  </a:cubicBezTo>
                  <a:cubicBezTo>
                    <a:pt x="608" y="345"/>
                    <a:pt x="609" y="344"/>
                    <a:pt x="610" y="344"/>
                  </a:cubicBezTo>
                  <a:cubicBezTo>
                    <a:pt x="610" y="344"/>
                    <a:pt x="611" y="344"/>
                    <a:pt x="612" y="344"/>
                  </a:cubicBezTo>
                  <a:cubicBezTo>
                    <a:pt x="613" y="344"/>
                    <a:pt x="614" y="343"/>
                    <a:pt x="614" y="343"/>
                  </a:cubicBezTo>
                  <a:cubicBezTo>
                    <a:pt x="615" y="343"/>
                    <a:pt x="615" y="343"/>
                    <a:pt x="616" y="343"/>
                  </a:cubicBezTo>
                  <a:cubicBezTo>
                    <a:pt x="616" y="343"/>
                    <a:pt x="616" y="343"/>
                    <a:pt x="616" y="343"/>
                  </a:cubicBezTo>
                  <a:cubicBezTo>
                    <a:pt x="617" y="343"/>
                    <a:pt x="618" y="342"/>
                    <a:pt x="619" y="342"/>
                  </a:cubicBezTo>
                  <a:cubicBezTo>
                    <a:pt x="620" y="342"/>
                    <a:pt x="620" y="342"/>
                    <a:pt x="621" y="342"/>
                  </a:cubicBezTo>
                  <a:cubicBezTo>
                    <a:pt x="621" y="342"/>
                    <a:pt x="621" y="342"/>
                    <a:pt x="621" y="342"/>
                  </a:cubicBezTo>
                  <a:cubicBezTo>
                    <a:pt x="621" y="341"/>
                    <a:pt x="622" y="341"/>
                    <a:pt x="622" y="341"/>
                  </a:cubicBezTo>
                  <a:cubicBezTo>
                    <a:pt x="623" y="341"/>
                    <a:pt x="623" y="341"/>
                    <a:pt x="624" y="340"/>
                  </a:cubicBezTo>
                  <a:cubicBezTo>
                    <a:pt x="624" y="340"/>
                    <a:pt x="625" y="340"/>
                    <a:pt x="625" y="340"/>
                  </a:cubicBezTo>
                  <a:cubicBezTo>
                    <a:pt x="998" y="187"/>
                    <a:pt x="998" y="187"/>
                    <a:pt x="998" y="187"/>
                  </a:cubicBezTo>
                  <a:cubicBezTo>
                    <a:pt x="998" y="187"/>
                    <a:pt x="998" y="187"/>
                    <a:pt x="998" y="187"/>
                  </a:cubicBezTo>
                  <a:cubicBezTo>
                    <a:pt x="999" y="187"/>
                    <a:pt x="999" y="186"/>
                    <a:pt x="1000" y="186"/>
                  </a:cubicBezTo>
                  <a:cubicBezTo>
                    <a:pt x="1000" y="186"/>
                    <a:pt x="1000" y="186"/>
                    <a:pt x="1000" y="186"/>
                  </a:cubicBezTo>
                  <a:cubicBezTo>
                    <a:pt x="1001" y="186"/>
                    <a:pt x="1001" y="186"/>
                    <a:pt x="1001" y="185"/>
                  </a:cubicBezTo>
                  <a:cubicBezTo>
                    <a:pt x="1002" y="185"/>
                    <a:pt x="1002" y="185"/>
                    <a:pt x="1002" y="185"/>
                  </a:cubicBezTo>
                  <a:cubicBezTo>
                    <a:pt x="1002" y="185"/>
                    <a:pt x="1002" y="185"/>
                    <a:pt x="1003" y="185"/>
                  </a:cubicBezTo>
                  <a:cubicBezTo>
                    <a:pt x="1003" y="185"/>
                    <a:pt x="1003" y="184"/>
                    <a:pt x="1003" y="184"/>
                  </a:cubicBezTo>
                  <a:cubicBezTo>
                    <a:pt x="1004" y="184"/>
                    <a:pt x="1004" y="184"/>
                    <a:pt x="1004" y="184"/>
                  </a:cubicBezTo>
                  <a:cubicBezTo>
                    <a:pt x="1004" y="184"/>
                    <a:pt x="1004" y="184"/>
                    <a:pt x="1005" y="184"/>
                  </a:cubicBezTo>
                  <a:cubicBezTo>
                    <a:pt x="1005" y="183"/>
                    <a:pt x="1005" y="183"/>
                    <a:pt x="1005" y="183"/>
                  </a:cubicBezTo>
                  <a:cubicBezTo>
                    <a:pt x="1005" y="183"/>
                    <a:pt x="1005" y="183"/>
                    <a:pt x="1005" y="183"/>
                  </a:cubicBezTo>
                  <a:cubicBezTo>
                    <a:pt x="1006" y="183"/>
                    <a:pt x="1006" y="183"/>
                    <a:pt x="1006" y="182"/>
                  </a:cubicBezTo>
                  <a:cubicBezTo>
                    <a:pt x="1006" y="182"/>
                    <a:pt x="1006" y="182"/>
                    <a:pt x="1007" y="182"/>
                  </a:cubicBezTo>
                  <a:cubicBezTo>
                    <a:pt x="1007" y="182"/>
                    <a:pt x="1007" y="182"/>
                    <a:pt x="1007" y="182"/>
                  </a:cubicBezTo>
                  <a:cubicBezTo>
                    <a:pt x="1007" y="182"/>
                    <a:pt x="1007" y="181"/>
                    <a:pt x="1008" y="181"/>
                  </a:cubicBezTo>
                  <a:cubicBezTo>
                    <a:pt x="1008" y="181"/>
                    <a:pt x="1008" y="181"/>
                    <a:pt x="1008" y="181"/>
                  </a:cubicBezTo>
                  <a:cubicBezTo>
                    <a:pt x="1008" y="181"/>
                    <a:pt x="1008" y="181"/>
                    <a:pt x="1008" y="180"/>
                  </a:cubicBezTo>
                  <a:cubicBezTo>
                    <a:pt x="1008" y="180"/>
                    <a:pt x="1008" y="180"/>
                    <a:pt x="1008" y="180"/>
                  </a:cubicBezTo>
                  <a:cubicBezTo>
                    <a:pt x="1008" y="180"/>
                    <a:pt x="1008" y="180"/>
                    <a:pt x="1008" y="179"/>
                  </a:cubicBezTo>
                  <a:cubicBezTo>
                    <a:pt x="1009" y="179"/>
                    <a:pt x="1009" y="179"/>
                    <a:pt x="1009" y="179"/>
                  </a:cubicBezTo>
                  <a:cubicBezTo>
                    <a:pt x="1009" y="179"/>
                    <a:pt x="1009" y="179"/>
                    <a:pt x="1009" y="178"/>
                  </a:cubicBezTo>
                  <a:cubicBezTo>
                    <a:pt x="1009" y="178"/>
                    <a:pt x="1009" y="178"/>
                    <a:pt x="1009" y="178"/>
                  </a:cubicBezTo>
                  <a:cubicBezTo>
                    <a:pt x="1009" y="178"/>
                    <a:pt x="1009" y="178"/>
                    <a:pt x="1009" y="178"/>
                  </a:cubicBezTo>
                  <a:cubicBezTo>
                    <a:pt x="1009" y="177"/>
                    <a:pt x="1009" y="177"/>
                    <a:pt x="1009" y="177"/>
                  </a:cubicBezTo>
                  <a:cubicBezTo>
                    <a:pt x="1009" y="177"/>
                    <a:pt x="1009" y="177"/>
                    <a:pt x="1009" y="177"/>
                  </a:cubicBezTo>
                  <a:cubicBezTo>
                    <a:pt x="1016" y="0"/>
                    <a:pt x="1016" y="0"/>
                    <a:pt x="1016" y="0"/>
                  </a:cubicBezTo>
                  <a:cubicBezTo>
                    <a:pt x="1016" y="0"/>
                    <a:pt x="1016" y="1"/>
                    <a:pt x="1016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5D632ABA-F2A0-4A2F-A28C-301D9688B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0475" y="1614488"/>
              <a:ext cx="3197225" cy="1044575"/>
            </a:xfrm>
            <a:custGeom>
              <a:avLst/>
              <a:gdLst>
                <a:gd name="T0" fmla="*/ 392 w 1025"/>
                <a:gd name="T1" fmla="*/ 8 h 334"/>
                <a:gd name="T2" fmla="*/ 474 w 1025"/>
                <a:gd name="T3" fmla="*/ 7 h 334"/>
                <a:gd name="T4" fmla="*/ 993 w 1025"/>
                <a:gd name="T5" fmla="*/ 145 h 334"/>
                <a:gd name="T6" fmla="*/ 1006 w 1025"/>
                <a:gd name="T7" fmla="*/ 172 h 334"/>
                <a:gd name="T8" fmla="*/ 633 w 1025"/>
                <a:gd name="T9" fmla="*/ 325 h 334"/>
                <a:gd name="T10" fmla="*/ 551 w 1025"/>
                <a:gd name="T11" fmla="*/ 327 h 334"/>
                <a:gd name="T12" fmla="*/ 32 w 1025"/>
                <a:gd name="T13" fmla="*/ 188 h 334"/>
                <a:gd name="T14" fmla="*/ 19 w 1025"/>
                <a:gd name="T15" fmla="*/ 162 h 334"/>
                <a:gd name="T16" fmla="*/ 392 w 1025"/>
                <a:gd name="T17" fmla="*/ 8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5" h="334">
                  <a:moveTo>
                    <a:pt x="392" y="8"/>
                  </a:moveTo>
                  <a:cubicBezTo>
                    <a:pt x="411" y="1"/>
                    <a:pt x="448" y="0"/>
                    <a:pt x="474" y="7"/>
                  </a:cubicBezTo>
                  <a:cubicBezTo>
                    <a:pt x="993" y="145"/>
                    <a:pt x="993" y="145"/>
                    <a:pt x="993" y="145"/>
                  </a:cubicBezTo>
                  <a:cubicBezTo>
                    <a:pt x="1019" y="153"/>
                    <a:pt x="1025" y="165"/>
                    <a:pt x="1006" y="172"/>
                  </a:cubicBezTo>
                  <a:cubicBezTo>
                    <a:pt x="633" y="325"/>
                    <a:pt x="633" y="325"/>
                    <a:pt x="633" y="325"/>
                  </a:cubicBezTo>
                  <a:cubicBezTo>
                    <a:pt x="614" y="333"/>
                    <a:pt x="577" y="334"/>
                    <a:pt x="551" y="327"/>
                  </a:cubicBezTo>
                  <a:cubicBezTo>
                    <a:pt x="32" y="188"/>
                    <a:pt x="32" y="188"/>
                    <a:pt x="32" y="188"/>
                  </a:cubicBezTo>
                  <a:cubicBezTo>
                    <a:pt x="6" y="181"/>
                    <a:pt x="0" y="169"/>
                    <a:pt x="19" y="162"/>
                  </a:cubicBezTo>
                  <a:lnTo>
                    <a:pt x="392" y="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4A6C99-E333-4773-9021-182B2BFA39EC}"/>
              </a:ext>
            </a:extLst>
          </p:cNvPr>
          <p:cNvGrpSpPr/>
          <p:nvPr/>
        </p:nvGrpSpPr>
        <p:grpSpPr>
          <a:xfrm>
            <a:off x="1541109" y="2411453"/>
            <a:ext cx="3348393" cy="1664220"/>
            <a:chOff x="1260475" y="1614488"/>
            <a:chExt cx="3197225" cy="1589087"/>
          </a:xfrm>
          <a:effectLst>
            <a:outerShdw blurRad="38100" dist="635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FE397286-7909-487C-A5E1-A81299021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3650" y="2120900"/>
              <a:ext cx="3168650" cy="1082675"/>
            </a:xfrm>
            <a:custGeom>
              <a:avLst/>
              <a:gdLst>
                <a:gd name="T0" fmla="*/ 1016 w 1016"/>
                <a:gd name="T1" fmla="*/ 2 h 346"/>
                <a:gd name="T2" fmla="*/ 1015 w 1016"/>
                <a:gd name="T3" fmla="*/ 4 h 346"/>
                <a:gd name="T4" fmla="*/ 1012 w 1016"/>
                <a:gd name="T5" fmla="*/ 7 h 346"/>
                <a:gd name="T6" fmla="*/ 1010 w 1016"/>
                <a:gd name="T7" fmla="*/ 8 h 346"/>
                <a:gd name="T8" fmla="*/ 1005 w 1016"/>
                <a:gd name="T9" fmla="*/ 10 h 346"/>
                <a:gd name="T10" fmla="*/ 628 w 1016"/>
                <a:gd name="T11" fmla="*/ 165 h 346"/>
                <a:gd name="T12" fmla="*/ 621 w 1016"/>
                <a:gd name="T13" fmla="*/ 167 h 346"/>
                <a:gd name="T14" fmla="*/ 614 w 1016"/>
                <a:gd name="T15" fmla="*/ 168 h 346"/>
                <a:gd name="T16" fmla="*/ 605 w 1016"/>
                <a:gd name="T17" fmla="*/ 169 h 346"/>
                <a:gd name="T18" fmla="*/ 592 w 1016"/>
                <a:gd name="T19" fmla="*/ 170 h 346"/>
                <a:gd name="T20" fmla="*/ 583 w 1016"/>
                <a:gd name="T21" fmla="*/ 170 h 346"/>
                <a:gd name="T22" fmla="*/ 576 w 1016"/>
                <a:gd name="T23" fmla="*/ 169 h 346"/>
                <a:gd name="T24" fmla="*/ 566 w 1016"/>
                <a:gd name="T25" fmla="*/ 168 h 346"/>
                <a:gd name="T26" fmla="*/ 560 w 1016"/>
                <a:gd name="T27" fmla="*/ 167 h 346"/>
                <a:gd name="T28" fmla="*/ 550 w 1016"/>
                <a:gd name="T29" fmla="*/ 165 h 346"/>
                <a:gd name="T30" fmla="*/ 24 w 1016"/>
                <a:gd name="T31" fmla="*/ 24 h 346"/>
                <a:gd name="T32" fmla="*/ 17 w 1016"/>
                <a:gd name="T33" fmla="*/ 21 h 346"/>
                <a:gd name="T34" fmla="*/ 13 w 1016"/>
                <a:gd name="T35" fmla="*/ 19 h 346"/>
                <a:gd name="T36" fmla="*/ 9 w 1016"/>
                <a:gd name="T37" fmla="*/ 15 h 346"/>
                <a:gd name="T38" fmla="*/ 7 w 1016"/>
                <a:gd name="T39" fmla="*/ 12 h 346"/>
                <a:gd name="T40" fmla="*/ 0 w 1016"/>
                <a:gd name="T41" fmla="*/ 189 h 346"/>
                <a:gd name="T42" fmla="*/ 1 w 1016"/>
                <a:gd name="T43" fmla="*/ 191 h 346"/>
                <a:gd name="T44" fmla="*/ 6 w 1016"/>
                <a:gd name="T45" fmla="*/ 195 h 346"/>
                <a:gd name="T46" fmla="*/ 10 w 1016"/>
                <a:gd name="T47" fmla="*/ 198 h 346"/>
                <a:gd name="T48" fmla="*/ 15 w 1016"/>
                <a:gd name="T49" fmla="*/ 200 h 346"/>
                <a:gd name="T50" fmla="*/ 19 w 1016"/>
                <a:gd name="T51" fmla="*/ 202 h 346"/>
                <a:gd name="T52" fmla="*/ 543 w 1016"/>
                <a:gd name="T53" fmla="*/ 341 h 346"/>
                <a:gd name="T54" fmla="*/ 549 w 1016"/>
                <a:gd name="T55" fmla="*/ 343 h 346"/>
                <a:gd name="T56" fmla="*/ 553 w 1016"/>
                <a:gd name="T57" fmla="*/ 344 h 346"/>
                <a:gd name="T58" fmla="*/ 558 w 1016"/>
                <a:gd name="T59" fmla="*/ 344 h 346"/>
                <a:gd name="T60" fmla="*/ 564 w 1016"/>
                <a:gd name="T61" fmla="*/ 345 h 346"/>
                <a:gd name="T62" fmla="*/ 567 w 1016"/>
                <a:gd name="T63" fmla="*/ 346 h 346"/>
                <a:gd name="T64" fmla="*/ 571 w 1016"/>
                <a:gd name="T65" fmla="*/ 346 h 346"/>
                <a:gd name="T66" fmla="*/ 576 w 1016"/>
                <a:gd name="T67" fmla="*/ 346 h 346"/>
                <a:gd name="T68" fmla="*/ 582 w 1016"/>
                <a:gd name="T69" fmla="*/ 346 h 346"/>
                <a:gd name="T70" fmla="*/ 588 w 1016"/>
                <a:gd name="T71" fmla="*/ 346 h 346"/>
                <a:gd name="T72" fmla="*/ 598 w 1016"/>
                <a:gd name="T73" fmla="*/ 346 h 346"/>
                <a:gd name="T74" fmla="*/ 606 w 1016"/>
                <a:gd name="T75" fmla="*/ 345 h 346"/>
                <a:gd name="T76" fmla="*/ 610 w 1016"/>
                <a:gd name="T77" fmla="*/ 344 h 346"/>
                <a:gd name="T78" fmla="*/ 616 w 1016"/>
                <a:gd name="T79" fmla="*/ 343 h 346"/>
                <a:gd name="T80" fmla="*/ 621 w 1016"/>
                <a:gd name="T81" fmla="*/ 342 h 346"/>
                <a:gd name="T82" fmla="*/ 624 w 1016"/>
                <a:gd name="T83" fmla="*/ 340 h 346"/>
                <a:gd name="T84" fmla="*/ 998 w 1016"/>
                <a:gd name="T85" fmla="*/ 187 h 346"/>
                <a:gd name="T86" fmla="*/ 1001 w 1016"/>
                <a:gd name="T87" fmla="*/ 185 h 346"/>
                <a:gd name="T88" fmla="*/ 1003 w 1016"/>
                <a:gd name="T89" fmla="*/ 184 h 346"/>
                <a:gd name="T90" fmla="*/ 1005 w 1016"/>
                <a:gd name="T91" fmla="*/ 183 h 346"/>
                <a:gd name="T92" fmla="*/ 1007 w 1016"/>
                <a:gd name="T93" fmla="*/ 182 h 346"/>
                <a:gd name="T94" fmla="*/ 1008 w 1016"/>
                <a:gd name="T95" fmla="*/ 181 h 346"/>
                <a:gd name="T96" fmla="*/ 1008 w 1016"/>
                <a:gd name="T97" fmla="*/ 179 h 346"/>
                <a:gd name="T98" fmla="*/ 1009 w 1016"/>
                <a:gd name="T99" fmla="*/ 178 h 346"/>
                <a:gd name="T100" fmla="*/ 1009 w 1016"/>
                <a:gd name="T101" fmla="*/ 177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6" h="346">
                  <a:moveTo>
                    <a:pt x="1016" y="1"/>
                  </a:moveTo>
                  <a:cubicBezTo>
                    <a:pt x="1016" y="1"/>
                    <a:pt x="1016" y="1"/>
                    <a:pt x="1016" y="2"/>
                  </a:cubicBezTo>
                  <a:cubicBezTo>
                    <a:pt x="1016" y="2"/>
                    <a:pt x="1016" y="2"/>
                    <a:pt x="1016" y="2"/>
                  </a:cubicBezTo>
                  <a:cubicBezTo>
                    <a:pt x="1016" y="2"/>
                    <a:pt x="1016" y="3"/>
                    <a:pt x="1016" y="3"/>
                  </a:cubicBezTo>
                  <a:cubicBezTo>
                    <a:pt x="1015" y="3"/>
                    <a:pt x="1015" y="3"/>
                    <a:pt x="1015" y="4"/>
                  </a:cubicBezTo>
                  <a:cubicBezTo>
                    <a:pt x="1015" y="4"/>
                    <a:pt x="1015" y="4"/>
                    <a:pt x="1015" y="4"/>
                  </a:cubicBezTo>
                  <a:cubicBezTo>
                    <a:pt x="1014" y="5"/>
                    <a:pt x="1014" y="5"/>
                    <a:pt x="1014" y="5"/>
                  </a:cubicBezTo>
                  <a:cubicBezTo>
                    <a:pt x="1013" y="5"/>
                    <a:pt x="1013" y="6"/>
                    <a:pt x="1013" y="6"/>
                  </a:cubicBezTo>
                  <a:cubicBezTo>
                    <a:pt x="1013" y="6"/>
                    <a:pt x="1013" y="6"/>
                    <a:pt x="1012" y="7"/>
                  </a:cubicBezTo>
                  <a:cubicBezTo>
                    <a:pt x="1012" y="7"/>
                    <a:pt x="1012" y="7"/>
                    <a:pt x="1012" y="7"/>
                  </a:cubicBezTo>
                  <a:cubicBezTo>
                    <a:pt x="1011" y="7"/>
                    <a:pt x="1011" y="7"/>
                    <a:pt x="1010" y="8"/>
                  </a:cubicBezTo>
                  <a:cubicBezTo>
                    <a:pt x="1010" y="8"/>
                    <a:pt x="1010" y="8"/>
                    <a:pt x="1010" y="8"/>
                  </a:cubicBezTo>
                  <a:cubicBezTo>
                    <a:pt x="1009" y="8"/>
                    <a:pt x="1009" y="9"/>
                    <a:pt x="1008" y="9"/>
                  </a:cubicBezTo>
                  <a:cubicBezTo>
                    <a:pt x="1008" y="9"/>
                    <a:pt x="1008" y="9"/>
                    <a:pt x="1007" y="9"/>
                  </a:cubicBezTo>
                  <a:cubicBezTo>
                    <a:pt x="1007" y="10"/>
                    <a:pt x="1006" y="10"/>
                    <a:pt x="1005" y="10"/>
                  </a:cubicBezTo>
                  <a:cubicBezTo>
                    <a:pt x="632" y="163"/>
                    <a:pt x="632" y="163"/>
                    <a:pt x="632" y="163"/>
                  </a:cubicBezTo>
                  <a:cubicBezTo>
                    <a:pt x="631" y="164"/>
                    <a:pt x="630" y="164"/>
                    <a:pt x="629" y="164"/>
                  </a:cubicBezTo>
                  <a:cubicBezTo>
                    <a:pt x="629" y="165"/>
                    <a:pt x="628" y="165"/>
                    <a:pt x="628" y="165"/>
                  </a:cubicBezTo>
                  <a:cubicBezTo>
                    <a:pt x="627" y="165"/>
                    <a:pt x="627" y="165"/>
                    <a:pt x="626" y="165"/>
                  </a:cubicBezTo>
                  <a:cubicBezTo>
                    <a:pt x="625" y="166"/>
                    <a:pt x="625" y="166"/>
                    <a:pt x="624" y="166"/>
                  </a:cubicBezTo>
                  <a:cubicBezTo>
                    <a:pt x="623" y="166"/>
                    <a:pt x="622" y="167"/>
                    <a:pt x="621" y="167"/>
                  </a:cubicBezTo>
                  <a:cubicBezTo>
                    <a:pt x="621" y="167"/>
                    <a:pt x="620" y="167"/>
                    <a:pt x="619" y="167"/>
                  </a:cubicBezTo>
                  <a:cubicBezTo>
                    <a:pt x="618" y="167"/>
                    <a:pt x="617" y="167"/>
                    <a:pt x="617" y="168"/>
                  </a:cubicBezTo>
                  <a:cubicBezTo>
                    <a:pt x="616" y="168"/>
                    <a:pt x="615" y="168"/>
                    <a:pt x="614" y="168"/>
                  </a:cubicBezTo>
                  <a:cubicBezTo>
                    <a:pt x="614" y="168"/>
                    <a:pt x="613" y="168"/>
                    <a:pt x="613" y="168"/>
                  </a:cubicBezTo>
                  <a:cubicBezTo>
                    <a:pt x="610" y="169"/>
                    <a:pt x="608" y="169"/>
                    <a:pt x="605" y="169"/>
                  </a:cubicBezTo>
                  <a:cubicBezTo>
                    <a:pt x="605" y="169"/>
                    <a:pt x="605" y="169"/>
                    <a:pt x="605" y="169"/>
                  </a:cubicBezTo>
                  <a:cubicBezTo>
                    <a:pt x="602" y="169"/>
                    <a:pt x="599" y="170"/>
                    <a:pt x="596" y="170"/>
                  </a:cubicBezTo>
                  <a:cubicBezTo>
                    <a:pt x="596" y="170"/>
                    <a:pt x="595" y="170"/>
                    <a:pt x="595" y="170"/>
                  </a:cubicBezTo>
                  <a:cubicBezTo>
                    <a:pt x="594" y="170"/>
                    <a:pt x="593" y="170"/>
                    <a:pt x="592" y="170"/>
                  </a:cubicBezTo>
                  <a:cubicBezTo>
                    <a:pt x="591" y="170"/>
                    <a:pt x="590" y="170"/>
                    <a:pt x="589" y="170"/>
                  </a:cubicBezTo>
                  <a:cubicBezTo>
                    <a:pt x="588" y="170"/>
                    <a:pt x="588" y="170"/>
                    <a:pt x="587" y="170"/>
                  </a:cubicBezTo>
                  <a:cubicBezTo>
                    <a:pt x="586" y="170"/>
                    <a:pt x="585" y="170"/>
                    <a:pt x="583" y="170"/>
                  </a:cubicBezTo>
                  <a:cubicBezTo>
                    <a:pt x="583" y="170"/>
                    <a:pt x="583" y="170"/>
                    <a:pt x="582" y="170"/>
                  </a:cubicBezTo>
                  <a:cubicBezTo>
                    <a:pt x="581" y="169"/>
                    <a:pt x="579" y="169"/>
                    <a:pt x="577" y="169"/>
                  </a:cubicBezTo>
                  <a:cubicBezTo>
                    <a:pt x="577" y="169"/>
                    <a:pt x="577" y="169"/>
                    <a:pt x="576" y="169"/>
                  </a:cubicBezTo>
                  <a:cubicBezTo>
                    <a:pt x="575" y="169"/>
                    <a:pt x="573" y="169"/>
                    <a:pt x="572" y="169"/>
                  </a:cubicBezTo>
                  <a:cubicBezTo>
                    <a:pt x="572" y="169"/>
                    <a:pt x="571" y="169"/>
                    <a:pt x="571" y="169"/>
                  </a:cubicBezTo>
                  <a:cubicBezTo>
                    <a:pt x="569" y="168"/>
                    <a:pt x="568" y="168"/>
                    <a:pt x="566" y="168"/>
                  </a:cubicBezTo>
                  <a:cubicBezTo>
                    <a:pt x="566" y="168"/>
                    <a:pt x="565" y="168"/>
                    <a:pt x="565" y="168"/>
                  </a:cubicBezTo>
                  <a:cubicBezTo>
                    <a:pt x="564" y="168"/>
                    <a:pt x="562" y="167"/>
                    <a:pt x="561" y="167"/>
                  </a:cubicBezTo>
                  <a:cubicBezTo>
                    <a:pt x="560" y="167"/>
                    <a:pt x="560" y="167"/>
                    <a:pt x="560" y="167"/>
                  </a:cubicBezTo>
                  <a:cubicBezTo>
                    <a:pt x="559" y="167"/>
                    <a:pt x="557" y="166"/>
                    <a:pt x="556" y="166"/>
                  </a:cubicBezTo>
                  <a:cubicBezTo>
                    <a:pt x="555" y="166"/>
                    <a:pt x="555" y="166"/>
                    <a:pt x="554" y="166"/>
                  </a:cubicBezTo>
                  <a:cubicBezTo>
                    <a:pt x="553" y="166"/>
                    <a:pt x="551" y="165"/>
                    <a:pt x="550" y="165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29" y="26"/>
                    <a:pt x="28" y="25"/>
                    <a:pt x="26" y="25"/>
                  </a:cubicBezTo>
                  <a:cubicBezTo>
                    <a:pt x="25" y="25"/>
                    <a:pt x="25" y="24"/>
                    <a:pt x="24" y="24"/>
                  </a:cubicBezTo>
                  <a:cubicBezTo>
                    <a:pt x="23" y="24"/>
                    <a:pt x="22" y="23"/>
                    <a:pt x="21" y="23"/>
                  </a:cubicBezTo>
                  <a:cubicBezTo>
                    <a:pt x="21" y="23"/>
                    <a:pt x="20" y="23"/>
                    <a:pt x="20" y="22"/>
                  </a:cubicBezTo>
                  <a:cubicBezTo>
                    <a:pt x="19" y="22"/>
                    <a:pt x="18" y="22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cubicBezTo>
                    <a:pt x="15" y="20"/>
                    <a:pt x="14" y="20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18"/>
                    <a:pt x="11" y="17"/>
                    <a:pt x="10" y="17"/>
                  </a:cubicBezTo>
                  <a:cubicBezTo>
                    <a:pt x="10" y="17"/>
                    <a:pt x="10" y="16"/>
                    <a:pt x="10" y="16"/>
                  </a:cubicBezTo>
                  <a:cubicBezTo>
                    <a:pt x="9" y="16"/>
                    <a:pt x="9" y="15"/>
                    <a:pt x="9" y="15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3"/>
                    <a:pt x="7" y="13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0" y="187"/>
                    <a:pt x="0" y="188"/>
                    <a:pt x="0" y="189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0"/>
                    <a:pt x="1" y="190"/>
                    <a:pt x="1" y="191"/>
                  </a:cubicBezTo>
                  <a:cubicBezTo>
                    <a:pt x="1" y="191"/>
                    <a:pt x="1" y="191"/>
                    <a:pt x="1" y="191"/>
                  </a:cubicBezTo>
                  <a:cubicBezTo>
                    <a:pt x="2" y="192"/>
                    <a:pt x="2" y="192"/>
                    <a:pt x="3" y="193"/>
                  </a:cubicBezTo>
                  <a:cubicBezTo>
                    <a:pt x="3" y="193"/>
                    <a:pt x="3" y="193"/>
                    <a:pt x="3" y="193"/>
                  </a:cubicBezTo>
                  <a:cubicBezTo>
                    <a:pt x="4" y="194"/>
                    <a:pt x="5" y="195"/>
                    <a:pt x="6" y="195"/>
                  </a:cubicBezTo>
                  <a:cubicBezTo>
                    <a:pt x="6" y="195"/>
                    <a:pt x="6" y="196"/>
                    <a:pt x="6" y="196"/>
                  </a:cubicBezTo>
                  <a:cubicBezTo>
                    <a:pt x="7" y="196"/>
                    <a:pt x="8" y="197"/>
                    <a:pt x="9" y="197"/>
                  </a:cubicBezTo>
                  <a:cubicBezTo>
                    <a:pt x="9" y="197"/>
                    <a:pt x="10" y="198"/>
                    <a:pt x="10" y="198"/>
                  </a:cubicBezTo>
                  <a:cubicBezTo>
                    <a:pt x="11" y="198"/>
                    <a:pt x="12" y="199"/>
                    <a:pt x="13" y="199"/>
                  </a:cubicBezTo>
                  <a:cubicBezTo>
                    <a:pt x="13" y="199"/>
                    <a:pt x="14" y="199"/>
                    <a:pt x="14" y="200"/>
                  </a:cubicBezTo>
                  <a:cubicBezTo>
                    <a:pt x="14" y="200"/>
                    <a:pt x="15" y="200"/>
                    <a:pt x="15" y="200"/>
                  </a:cubicBezTo>
                  <a:cubicBezTo>
                    <a:pt x="16" y="200"/>
                    <a:pt x="16" y="201"/>
                    <a:pt x="17" y="201"/>
                  </a:cubicBezTo>
                  <a:cubicBezTo>
                    <a:pt x="18" y="201"/>
                    <a:pt x="18" y="201"/>
                    <a:pt x="19" y="201"/>
                  </a:cubicBezTo>
                  <a:cubicBezTo>
                    <a:pt x="19" y="201"/>
                    <a:pt x="19" y="202"/>
                    <a:pt x="19" y="202"/>
                  </a:cubicBezTo>
                  <a:cubicBezTo>
                    <a:pt x="21" y="202"/>
                    <a:pt x="22" y="202"/>
                    <a:pt x="24" y="203"/>
                  </a:cubicBezTo>
                  <a:cubicBezTo>
                    <a:pt x="24" y="203"/>
                    <a:pt x="24" y="203"/>
                    <a:pt x="24" y="203"/>
                  </a:cubicBezTo>
                  <a:cubicBezTo>
                    <a:pt x="543" y="341"/>
                    <a:pt x="543" y="341"/>
                    <a:pt x="543" y="341"/>
                  </a:cubicBezTo>
                  <a:cubicBezTo>
                    <a:pt x="544" y="342"/>
                    <a:pt x="545" y="342"/>
                    <a:pt x="546" y="342"/>
                  </a:cubicBezTo>
                  <a:cubicBezTo>
                    <a:pt x="546" y="342"/>
                    <a:pt x="547" y="342"/>
                    <a:pt x="547" y="343"/>
                  </a:cubicBezTo>
                  <a:cubicBezTo>
                    <a:pt x="548" y="343"/>
                    <a:pt x="548" y="343"/>
                    <a:pt x="549" y="343"/>
                  </a:cubicBezTo>
                  <a:cubicBezTo>
                    <a:pt x="549" y="343"/>
                    <a:pt x="549" y="343"/>
                    <a:pt x="550" y="343"/>
                  </a:cubicBezTo>
                  <a:cubicBezTo>
                    <a:pt x="551" y="343"/>
                    <a:pt x="552" y="343"/>
                    <a:pt x="553" y="344"/>
                  </a:cubicBezTo>
                  <a:cubicBezTo>
                    <a:pt x="553" y="344"/>
                    <a:pt x="553" y="344"/>
                    <a:pt x="553" y="344"/>
                  </a:cubicBezTo>
                  <a:cubicBezTo>
                    <a:pt x="553" y="344"/>
                    <a:pt x="553" y="344"/>
                    <a:pt x="553" y="344"/>
                  </a:cubicBezTo>
                  <a:cubicBezTo>
                    <a:pt x="554" y="344"/>
                    <a:pt x="556" y="344"/>
                    <a:pt x="557" y="344"/>
                  </a:cubicBezTo>
                  <a:cubicBezTo>
                    <a:pt x="557" y="344"/>
                    <a:pt x="558" y="344"/>
                    <a:pt x="558" y="344"/>
                  </a:cubicBezTo>
                  <a:cubicBezTo>
                    <a:pt x="558" y="345"/>
                    <a:pt x="559" y="345"/>
                    <a:pt x="559" y="345"/>
                  </a:cubicBezTo>
                  <a:cubicBezTo>
                    <a:pt x="559" y="345"/>
                    <a:pt x="560" y="345"/>
                    <a:pt x="560" y="345"/>
                  </a:cubicBezTo>
                  <a:cubicBezTo>
                    <a:pt x="561" y="345"/>
                    <a:pt x="562" y="345"/>
                    <a:pt x="564" y="345"/>
                  </a:cubicBezTo>
                  <a:cubicBezTo>
                    <a:pt x="564" y="345"/>
                    <a:pt x="564" y="345"/>
                    <a:pt x="564" y="345"/>
                  </a:cubicBezTo>
                  <a:cubicBezTo>
                    <a:pt x="564" y="345"/>
                    <a:pt x="565" y="345"/>
                    <a:pt x="565" y="345"/>
                  </a:cubicBezTo>
                  <a:cubicBezTo>
                    <a:pt x="566" y="345"/>
                    <a:pt x="566" y="346"/>
                    <a:pt x="567" y="346"/>
                  </a:cubicBezTo>
                  <a:cubicBezTo>
                    <a:pt x="568" y="346"/>
                    <a:pt x="568" y="346"/>
                    <a:pt x="569" y="346"/>
                  </a:cubicBezTo>
                  <a:cubicBezTo>
                    <a:pt x="569" y="346"/>
                    <a:pt x="570" y="346"/>
                    <a:pt x="570" y="346"/>
                  </a:cubicBezTo>
                  <a:cubicBezTo>
                    <a:pt x="570" y="346"/>
                    <a:pt x="571" y="346"/>
                    <a:pt x="571" y="346"/>
                  </a:cubicBezTo>
                  <a:cubicBezTo>
                    <a:pt x="572" y="346"/>
                    <a:pt x="573" y="346"/>
                    <a:pt x="575" y="346"/>
                  </a:cubicBezTo>
                  <a:cubicBezTo>
                    <a:pt x="575" y="346"/>
                    <a:pt x="575" y="346"/>
                    <a:pt x="575" y="346"/>
                  </a:cubicBezTo>
                  <a:cubicBezTo>
                    <a:pt x="576" y="346"/>
                    <a:pt x="576" y="346"/>
                    <a:pt x="576" y="346"/>
                  </a:cubicBezTo>
                  <a:cubicBezTo>
                    <a:pt x="577" y="346"/>
                    <a:pt x="578" y="346"/>
                    <a:pt x="579" y="346"/>
                  </a:cubicBezTo>
                  <a:cubicBezTo>
                    <a:pt x="579" y="346"/>
                    <a:pt x="580" y="346"/>
                    <a:pt x="580" y="346"/>
                  </a:cubicBezTo>
                  <a:cubicBezTo>
                    <a:pt x="581" y="346"/>
                    <a:pt x="581" y="346"/>
                    <a:pt x="582" y="346"/>
                  </a:cubicBezTo>
                  <a:cubicBezTo>
                    <a:pt x="582" y="346"/>
                    <a:pt x="583" y="346"/>
                    <a:pt x="583" y="346"/>
                  </a:cubicBezTo>
                  <a:cubicBezTo>
                    <a:pt x="584" y="346"/>
                    <a:pt x="584" y="346"/>
                    <a:pt x="585" y="346"/>
                  </a:cubicBezTo>
                  <a:cubicBezTo>
                    <a:pt x="586" y="346"/>
                    <a:pt x="587" y="346"/>
                    <a:pt x="588" y="346"/>
                  </a:cubicBezTo>
                  <a:cubicBezTo>
                    <a:pt x="588" y="346"/>
                    <a:pt x="588" y="346"/>
                    <a:pt x="589" y="346"/>
                  </a:cubicBezTo>
                  <a:cubicBezTo>
                    <a:pt x="589" y="346"/>
                    <a:pt x="589" y="346"/>
                    <a:pt x="589" y="346"/>
                  </a:cubicBezTo>
                  <a:cubicBezTo>
                    <a:pt x="592" y="346"/>
                    <a:pt x="595" y="346"/>
                    <a:pt x="598" y="346"/>
                  </a:cubicBezTo>
                  <a:cubicBezTo>
                    <a:pt x="598" y="346"/>
                    <a:pt x="598" y="346"/>
                    <a:pt x="598" y="346"/>
                  </a:cubicBezTo>
                  <a:cubicBezTo>
                    <a:pt x="598" y="346"/>
                    <a:pt x="598" y="346"/>
                    <a:pt x="598" y="346"/>
                  </a:cubicBezTo>
                  <a:cubicBezTo>
                    <a:pt x="601" y="346"/>
                    <a:pt x="603" y="345"/>
                    <a:pt x="606" y="345"/>
                  </a:cubicBezTo>
                  <a:cubicBezTo>
                    <a:pt x="606" y="345"/>
                    <a:pt x="606" y="345"/>
                    <a:pt x="606" y="345"/>
                  </a:cubicBezTo>
                  <a:cubicBezTo>
                    <a:pt x="607" y="345"/>
                    <a:pt x="607" y="345"/>
                    <a:pt x="607" y="345"/>
                  </a:cubicBezTo>
                  <a:cubicBezTo>
                    <a:pt x="608" y="345"/>
                    <a:pt x="609" y="344"/>
                    <a:pt x="610" y="344"/>
                  </a:cubicBezTo>
                  <a:cubicBezTo>
                    <a:pt x="610" y="344"/>
                    <a:pt x="611" y="344"/>
                    <a:pt x="612" y="344"/>
                  </a:cubicBezTo>
                  <a:cubicBezTo>
                    <a:pt x="613" y="344"/>
                    <a:pt x="614" y="343"/>
                    <a:pt x="614" y="343"/>
                  </a:cubicBezTo>
                  <a:cubicBezTo>
                    <a:pt x="615" y="343"/>
                    <a:pt x="615" y="343"/>
                    <a:pt x="616" y="343"/>
                  </a:cubicBezTo>
                  <a:cubicBezTo>
                    <a:pt x="616" y="343"/>
                    <a:pt x="616" y="343"/>
                    <a:pt x="616" y="343"/>
                  </a:cubicBezTo>
                  <a:cubicBezTo>
                    <a:pt x="617" y="343"/>
                    <a:pt x="618" y="342"/>
                    <a:pt x="619" y="342"/>
                  </a:cubicBezTo>
                  <a:cubicBezTo>
                    <a:pt x="620" y="342"/>
                    <a:pt x="620" y="342"/>
                    <a:pt x="621" y="342"/>
                  </a:cubicBezTo>
                  <a:cubicBezTo>
                    <a:pt x="621" y="342"/>
                    <a:pt x="621" y="342"/>
                    <a:pt x="621" y="342"/>
                  </a:cubicBezTo>
                  <a:cubicBezTo>
                    <a:pt x="621" y="341"/>
                    <a:pt x="622" y="341"/>
                    <a:pt x="622" y="341"/>
                  </a:cubicBezTo>
                  <a:cubicBezTo>
                    <a:pt x="623" y="341"/>
                    <a:pt x="623" y="341"/>
                    <a:pt x="624" y="340"/>
                  </a:cubicBezTo>
                  <a:cubicBezTo>
                    <a:pt x="624" y="340"/>
                    <a:pt x="625" y="340"/>
                    <a:pt x="625" y="340"/>
                  </a:cubicBezTo>
                  <a:cubicBezTo>
                    <a:pt x="998" y="187"/>
                    <a:pt x="998" y="187"/>
                    <a:pt x="998" y="187"/>
                  </a:cubicBezTo>
                  <a:cubicBezTo>
                    <a:pt x="998" y="187"/>
                    <a:pt x="998" y="187"/>
                    <a:pt x="998" y="187"/>
                  </a:cubicBezTo>
                  <a:cubicBezTo>
                    <a:pt x="999" y="187"/>
                    <a:pt x="999" y="186"/>
                    <a:pt x="1000" y="186"/>
                  </a:cubicBezTo>
                  <a:cubicBezTo>
                    <a:pt x="1000" y="186"/>
                    <a:pt x="1000" y="186"/>
                    <a:pt x="1000" y="186"/>
                  </a:cubicBezTo>
                  <a:cubicBezTo>
                    <a:pt x="1001" y="186"/>
                    <a:pt x="1001" y="186"/>
                    <a:pt x="1001" y="185"/>
                  </a:cubicBezTo>
                  <a:cubicBezTo>
                    <a:pt x="1002" y="185"/>
                    <a:pt x="1002" y="185"/>
                    <a:pt x="1002" y="185"/>
                  </a:cubicBezTo>
                  <a:cubicBezTo>
                    <a:pt x="1002" y="185"/>
                    <a:pt x="1002" y="185"/>
                    <a:pt x="1003" y="185"/>
                  </a:cubicBezTo>
                  <a:cubicBezTo>
                    <a:pt x="1003" y="185"/>
                    <a:pt x="1003" y="184"/>
                    <a:pt x="1003" y="184"/>
                  </a:cubicBezTo>
                  <a:cubicBezTo>
                    <a:pt x="1004" y="184"/>
                    <a:pt x="1004" y="184"/>
                    <a:pt x="1004" y="184"/>
                  </a:cubicBezTo>
                  <a:cubicBezTo>
                    <a:pt x="1004" y="184"/>
                    <a:pt x="1004" y="184"/>
                    <a:pt x="1005" y="184"/>
                  </a:cubicBezTo>
                  <a:cubicBezTo>
                    <a:pt x="1005" y="183"/>
                    <a:pt x="1005" y="183"/>
                    <a:pt x="1005" y="183"/>
                  </a:cubicBezTo>
                  <a:cubicBezTo>
                    <a:pt x="1005" y="183"/>
                    <a:pt x="1005" y="183"/>
                    <a:pt x="1005" y="183"/>
                  </a:cubicBezTo>
                  <a:cubicBezTo>
                    <a:pt x="1006" y="183"/>
                    <a:pt x="1006" y="183"/>
                    <a:pt x="1006" y="182"/>
                  </a:cubicBezTo>
                  <a:cubicBezTo>
                    <a:pt x="1006" y="182"/>
                    <a:pt x="1006" y="182"/>
                    <a:pt x="1007" y="182"/>
                  </a:cubicBezTo>
                  <a:cubicBezTo>
                    <a:pt x="1007" y="182"/>
                    <a:pt x="1007" y="182"/>
                    <a:pt x="1007" y="182"/>
                  </a:cubicBezTo>
                  <a:cubicBezTo>
                    <a:pt x="1007" y="182"/>
                    <a:pt x="1007" y="181"/>
                    <a:pt x="1008" y="181"/>
                  </a:cubicBezTo>
                  <a:cubicBezTo>
                    <a:pt x="1008" y="181"/>
                    <a:pt x="1008" y="181"/>
                    <a:pt x="1008" y="181"/>
                  </a:cubicBezTo>
                  <a:cubicBezTo>
                    <a:pt x="1008" y="181"/>
                    <a:pt x="1008" y="181"/>
                    <a:pt x="1008" y="180"/>
                  </a:cubicBezTo>
                  <a:cubicBezTo>
                    <a:pt x="1008" y="180"/>
                    <a:pt x="1008" y="180"/>
                    <a:pt x="1008" y="180"/>
                  </a:cubicBezTo>
                  <a:cubicBezTo>
                    <a:pt x="1008" y="180"/>
                    <a:pt x="1008" y="180"/>
                    <a:pt x="1008" y="179"/>
                  </a:cubicBezTo>
                  <a:cubicBezTo>
                    <a:pt x="1009" y="179"/>
                    <a:pt x="1009" y="179"/>
                    <a:pt x="1009" y="179"/>
                  </a:cubicBezTo>
                  <a:cubicBezTo>
                    <a:pt x="1009" y="179"/>
                    <a:pt x="1009" y="179"/>
                    <a:pt x="1009" y="178"/>
                  </a:cubicBezTo>
                  <a:cubicBezTo>
                    <a:pt x="1009" y="178"/>
                    <a:pt x="1009" y="178"/>
                    <a:pt x="1009" y="178"/>
                  </a:cubicBezTo>
                  <a:cubicBezTo>
                    <a:pt x="1009" y="178"/>
                    <a:pt x="1009" y="178"/>
                    <a:pt x="1009" y="178"/>
                  </a:cubicBezTo>
                  <a:cubicBezTo>
                    <a:pt x="1009" y="177"/>
                    <a:pt x="1009" y="177"/>
                    <a:pt x="1009" y="177"/>
                  </a:cubicBezTo>
                  <a:cubicBezTo>
                    <a:pt x="1009" y="177"/>
                    <a:pt x="1009" y="177"/>
                    <a:pt x="1009" y="177"/>
                  </a:cubicBezTo>
                  <a:cubicBezTo>
                    <a:pt x="1016" y="0"/>
                    <a:pt x="1016" y="0"/>
                    <a:pt x="1016" y="0"/>
                  </a:cubicBezTo>
                  <a:cubicBezTo>
                    <a:pt x="1016" y="0"/>
                    <a:pt x="1016" y="1"/>
                    <a:pt x="1016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97D1DFC5-758B-4BF4-ADD3-2D158DD41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0475" y="1614488"/>
              <a:ext cx="3197225" cy="1044575"/>
            </a:xfrm>
            <a:custGeom>
              <a:avLst/>
              <a:gdLst>
                <a:gd name="T0" fmla="*/ 392 w 1025"/>
                <a:gd name="T1" fmla="*/ 8 h 334"/>
                <a:gd name="T2" fmla="*/ 474 w 1025"/>
                <a:gd name="T3" fmla="*/ 7 h 334"/>
                <a:gd name="T4" fmla="*/ 993 w 1025"/>
                <a:gd name="T5" fmla="*/ 145 h 334"/>
                <a:gd name="T6" fmla="*/ 1006 w 1025"/>
                <a:gd name="T7" fmla="*/ 172 h 334"/>
                <a:gd name="T8" fmla="*/ 633 w 1025"/>
                <a:gd name="T9" fmla="*/ 325 h 334"/>
                <a:gd name="T10" fmla="*/ 551 w 1025"/>
                <a:gd name="T11" fmla="*/ 327 h 334"/>
                <a:gd name="T12" fmla="*/ 32 w 1025"/>
                <a:gd name="T13" fmla="*/ 188 h 334"/>
                <a:gd name="T14" fmla="*/ 19 w 1025"/>
                <a:gd name="T15" fmla="*/ 162 h 334"/>
                <a:gd name="T16" fmla="*/ 392 w 1025"/>
                <a:gd name="T17" fmla="*/ 8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5" h="334">
                  <a:moveTo>
                    <a:pt x="392" y="8"/>
                  </a:moveTo>
                  <a:cubicBezTo>
                    <a:pt x="411" y="1"/>
                    <a:pt x="448" y="0"/>
                    <a:pt x="474" y="7"/>
                  </a:cubicBezTo>
                  <a:cubicBezTo>
                    <a:pt x="993" y="145"/>
                    <a:pt x="993" y="145"/>
                    <a:pt x="993" y="145"/>
                  </a:cubicBezTo>
                  <a:cubicBezTo>
                    <a:pt x="1019" y="153"/>
                    <a:pt x="1025" y="165"/>
                    <a:pt x="1006" y="172"/>
                  </a:cubicBezTo>
                  <a:cubicBezTo>
                    <a:pt x="633" y="325"/>
                    <a:pt x="633" y="325"/>
                    <a:pt x="633" y="325"/>
                  </a:cubicBezTo>
                  <a:cubicBezTo>
                    <a:pt x="614" y="333"/>
                    <a:pt x="577" y="334"/>
                    <a:pt x="551" y="327"/>
                  </a:cubicBezTo>
                  <a:cubicBezTo>
                    <a:pt x="32" y="188"/>
                    <a:pt x="32" y="188"/>
                    <a:pt x="32" y="188"/>
                  </a:cubicBezTo>
                  <a:cubicBezTo>
                    <a:pt x="6" y="181"/>
                    <a:pt x="0" y="169"/>
                    <a:pt x="19" y="162"/>
                  </a:cubicBezTo>
                  <a:lnTo>
                    <a:pt x="392" y="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9782B6-73EA-40AA-AF47-3CE7FBD23966}"/>
              </a:ext>
            </a:extLst>
          </p:cNvPr>
          <p:cNvGrpSpPr/>
          <p:nvPr/>
        </p:nvGrpSpPr>
        <p:grpSpPr>
          <a:xfrm>
            <a:off x="1541109" y="1468341"/>
            <a:ext cx="3348393" cy="1664220"/>
            <a:chOff x="1260475" y="1614488"/>
            <a:chExt cx="3197225" cy="1589087"/>
          </a:xfrm>
          <a:solidFill>
            <a:srgbClr val="1B5633"/>
          </a:solidFill>
          <a:effectLst>
            <a:outerShdw blurRad="38100" dist="635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711F44A5-41CE-4670-A553-77AFBD42F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3650" y="2120900"/>
              <a:ext cx="3168650" cy="1082675"/>
            </a:xfrm>
            <a:custGeom>
              <a:avLst/>
              <a:gdLst>
                <a:gd name="T0" fmla="*/ 1016 w 1016"/>
                <a:gd name="T1" fmla="*/ 2 h 346"/>
                <a:gd name="T2" fmla="*/ 1015 w 1016"/>
                <a:gd name="T3" fmla="*/ 4 h 346"/>
                <a:gd name="T4" fmla="*/ 1012 w 1016"/>
                <a:gd name="T5" fmla="*/ 7 h 346"/>
                <a:gd name="T6" fmla="*/ 1010 w 1016"/>
                <a:gd name="T7" fmla="*/ 8 h 346"/>
                <a:gd name="T8" fmla="*/ 1005 w 1016"/>
                <a:gd name="T9" fmla="*/ 10 h 346"/>
                <a:gd name="T10" fmla="*/ 628 w 1016"/>
                <a:gd name="T11" fmla="*/ 165 h 346"/>
                <a:gd name="T12" fmla="*/ 621 w 1016"/>
                <a:gd name="T13" fmla="*/ 167 h 346"/>
                <a:gd name="T14" fmla="*/ 614 w 1016"/>
                <a:gd name="T15" fmla="*/ 168 h 346"/>
                <a:gd name="T16" fmla="*/ 605 w 1016"/>
                <a:gd name="T17" fmla="*/ 169 h 346"/>
                <a:gd name="T18" fmla="*/ 592 w 1016"/>
                <a:gd name="T19" fmla="*/ 170 h 346"/>
                <a:gd name="T20" fmla="*/ 583 w 1016"/>
                <a:gd name="T21" fmla="*/ 170 h 346"/>
                <a:gd name="T22" fmla="*/ 576 w 1016"/>
                <a:gd name="T23" fmla="*/ 169 h 346"/>
                <a:gd name="T24" fmla="*/ 566 w 1016"/>
                <a:gd name="T25" fmla="*/ 168 h 346"/>
                <a:gd name="T26" fmla="*/ 560 w 1016"/>
                <a:gd name="T27" fmla="*/ 167 h 346"/>
                <a:gd name="T28" fmla="*/ 550 w 1016"/>
                <a:gd name="T29" fmla="*/ 165 h 346"/>
                <a:gd name="T30" fmla="*/ 24 w 1016"/>
                <a:gd name="T31" fmla="*/ 24 h 346"/>
                <a:gd name="T32" fmla="*/ 17 w 1016"/>
                <a:gd name="T33" fmla="*/ 21 h 346"/>
                <a:gd name="T34" fmla="*/ 13 w 1016"/>
                <a:gd name="T35" fmla="*/ 19 h 346"/>
                <a:gd name="T36" fmla="*/ 9 w 1016"/>
                <a:gd name="T37" fmla="*/ 15 h 346"/>
                <a:gd name="T38" fmla="*/ 7 w 1016"/>
                <a:gd name="T39" fmla="*/ 12 h 346"/>
                <a:gd name="T40" fmla="*/ 0 w 1016"/>
                <a:gd name="T41" fmla="*/ 189 h 346"/>
                <a:gd name="T42" fmla="*/ 1 w 1016"/>
                <a:gd name="T43" fmla="*/ 191 h 346"/>
                <a:gd name="T44" fmla="*/ 6 w 1016"/>
                <a:gd name="T45" fmla="*/ 195 h 346"/>
                <a:gd name="T46" fmla="*/ 10 w 1016"/>
                <a:gd name="T47" fmla="*/ 198 h 346"/>
                <a:gd name="T48" fmla="*/ 15 w 1016"/>
                <a:gd name="T49" fmla="*/ 200 h 346"/>
                <a:gd name="T50" fmla="*/ 19 w 1016"/>
                <a:gd name="T51" fmla="*/ 202 h 346"/>
                <a:gd name="T52" fmla="*/ 543 w 1016"/>
                <a:gd name="T53" fmla="*/ 341 h 346"/>
                <a:gd name="T54" fmla="*/ 549 w 1016"/>
                <a:gd name="T55" fmla="*/ 343 h 346"/>
                <a:gd name="T56" fmla="*/ 553 w 1016"/>
                <a:gd name="T57" fmla="*/ 344 h 346"/>
                <a:gd name="T58" fmla="*/ 558 w 1016"/>
                <a:gd name="T59" fmla="*/ 344 h 346"/>
                <a:gd name="T60" fmla="*/ 564 w 1016"/>
                <a:gd name="T61" fmla="*/ 345 h 346"/>
                <a:gd name="T62" fmla="*/ 567 w 1016"/>
                <a:gd name="T63" fmla="*/ 346 h 346"/>
                <a:gd name="T64" fmla="*/ 571 w 1016"/>
                <a:gd name="T65" fmla="*/ 346 h 346"/>
                <a:gd name="T66" fmla="*/ 576 w 1016"/>
                <a:gd name="T67" fmla="*/ 346 h 346"/>
                <a:gd name="T68" fmla="*/ 582 w 1016"/>
                <a:gd name="T69" fmla="*/ 346 h 346"/>
                <a:gd name="T70" fmla="*/ 588 w 1016"/>
                <a:gd name="T71" fmla="*/ 346 h 346"/>
                <a:gd name="T72" fmla="*/ 598 w 1016"/>
                <a:gd name="T73" fmla="*/ 346 h 346"/>
                <a:gd name="T74" fmla="*/ 606 w 1016"/>
                <a:gd name="T75" fmla="*/ 345 h 346"/>
                <a:gd name="T76" fmla="*/ 610 w 1016"/>
                <a:gd name="T77" fmla="*/ 344 h 346"/>
                <a:gd name="T78" fmla="*/ 616 w 1016"/>
                <a:gd name="T79" fmla="*/ 343 h 346"/>
                <a:gd name="T80" fmla="*/ 621 w 1016"/>
                <a:gd name="T81" fmla="*/ 342 h 346"/>
                <a:gd name="T82" fmla="*/ 624 w 1016"/>
                <a:gd name="T83" fmla="*/ 340 h 346"/>
                <a:gd name="T84" fmla="*/ 998 w 1016"/>
                <a:gd name="T85" fmla="*/ 187 h 346"/>
                <a:gd name="T86" fmla="*/ 1001 w 1016"/>
                <a:gd name="T87" fmla="*/ 185 h 346"/>
                <a:gd name="T88" fmla="*/ 1003 w 1016"/>
                <a:gd name="T89" fmla="*/ 184 h 346"/>
                <a:gd name="T90" fmla="*/ 1005 w 1016"/>
                <a:gd name="T91" fmla="*/ 183 h 346"/>
                <a:gd name="T92" fmla="*/ 1007 w 1016"/>
                <a:gd name="T93" fmla="*/ 182 h 346"/>
                <a:gd name="T94" fmla="*/ 1008 w 1016"/>
                <a:gd name="T95" fmla="*/ 181 h 346"/>
                <a:gd name="T96" fmla="*/ 1008 w 1016"/>
                <a:gd name="T97" fmla="*/ 179 h 346"/>
                <a:gd name="T98" fmla="*/ 1009 w 1016"/>
                <a:gd name="T99" fmla="*/ 178 h 346"/>
                <a:gd name="T100" fmla="*/ 1009 w 1016"/>
                <a:gd name="T101" fmla="*/ 177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6" h="346">
                  <a:moveTo>
                    <a:pt x="1016" y="1"/>
                  </a:moveTo>
                  <a:cubicBezTo>
                    <a:pt x="1016" y="1"/>
                    <a:pt x="1016" y="1"/>
                    <a:pt x="1016" y="2"/>
                  </a:cubicBezTo>
                  <a:cubicBezTo>
                    <a:pt x="1016" y="2"/>
                    <a:pt x="1016" y="2"/>
                    <a:pt x="1016" y="2"/>
                  </a:cubicBezTo>
                  <a:cubicBezTo>
                    <a:pt x="1016" y="2"/>
                    <a:pt x="1016" y="3"/>
                    <a:pt x="1016" y="3"/>
                  </a:cubicBezTo>
                  <a:cubicBezTo>
                    <a:pt x="1015" y="3"/>
                    <a:pt x="1015" y="3"/>
                    <a:pt x="1015" y="4"/>
                  </a:cubicBezTo>
                  <a:cubicBezTo>
                    <a:pt x="1015" y="4"/>
                    <a:pt x="1015" y="4"/>
                    <a:pt x="1015" y="4"/>
                  </a:cubicBezTo>
                  <a:cubicBezTo>
                    <a:pt x="1014" y="5"/>
                    <a:pt x="1014" y="5"/>
                    <a:pt x="1014" y="5"/>
                  </a:cubicBezTo>
                  <a:cubicBezTo>
                    <a:pt x="1013" y="5"/>
                    <a:pt x="1013" y="6"/>
                    <a:pt x="1013" y="6"/>
                  </a:cubicBezTo>
                  <a:cubicBezTo>
                    <a:pt x="1013" y="6"/>
                    <a:pt x="1013" y="6"/>
                    <a:pt x="1012" y="7"/>
                  </a:cubicBezTo>
                  <a:cubicBezTo>
                    <a:pt x="1012" y="7"/>
                    <a:pt x="1012" y="7"/>
                    <a:pt x="1012" y="7"/>
                  </a:cubicBezTo>
                  <a:cubicBezTo>
                    <a:pt x="1011" y="7"/>
                    <a:pt x="1011" y="7"/>
                    <a:pt x="1010" y="8"/>
                  </a:cubicBezTo>
                  <a:cubicBezTo>
                    <a:pt x="1010" y="8"/>
                    <a:pt x="1010" y="8"/>
                    <a:pt x="1010" y="8"/>
                  </a:cubicBezTo>
                  <a:cubicBezTo>
                    <a:pt x="1009" y="8"/>
                    <a:pt x="1009" y="9"/>
                    <a:pt x="1008" y="9"/>
                  </a:cubicBezTo>
                  <a:cubicBezTo>
                    <a:pt x="1008" y="9"/>
                    <a:pt x="1008" y="9"/>
                    <a:pt x="1007" y="9"/>
                  </a:cubicBezTo>
                  <a:cubicBezTo>
                    <a:pt x="1007" y="10"/>
                    <a:pt x="1006" y="10"/>
                    <a:pt x="1005" y="10"/>
                  </a:cubicBezTo>
                  <a:cubicBezTo>
                    <a:pt x="632" y="163"/>
                    <a:pt x="632" y="163"/>
                    <a:pt x="632" y="163"/>
                  </a:cubicBezTo>
                  <a:cubicBezTo>
                    <a:pt x="631" y="164"/>
                    <a:pt x="630" y="164"/>
                    <a:pt x="629" y="164"/>
                  </a:cubicBezTo>
                  <a:cubicBezTo>
                    <a:pt x="629" y="165"/>
                    <a:pt x="628" y="165"/>
                    <a:pt x="628" y="165"/>
                  </a:cubicBezTo>
                  <a:cubicBezTo>
                    <a:pt x="627" y="165"/>
                    <a:pt x="627" y="165"/>
                    <a:pt x="626" y="165"/>
                  </a:cubicBezTo>
                  <a:cubicBezTo>
                    <a:pt x="625" y="166"/>
                    <a:pt x="625" y="166"/>
                    <a:pt x="624" y="166"/>
                  </a:cubicBezTo>
                  <a:cubicBezTo>
                    <a:pt x="623" y="166"/>
                    <a:pt x="622" y="167"/>
                    <a:pt x="621" y="167"/>
                  </a:cubicBezTo>
                  <a:cubicBezTo>
                    <a:pt x="621" y="167"/>
                    <a:pt x="620" y="167"/>
                    <a:pt x="619" y="167"/>
                  </a:cubicBezTo>
                  <a:cubicBezTo>
                    <a:pt x="618" y="167"/>
                    <a:pt x="617" y="167"/>
                    <a:pt x="617" y="168"/>
                  </a:cubicBezTo>
                  <a:cubicBezTo>
                    <a:pt x="616" y="168"/>
                    <a:pt x="615" y="168"/>
                    <a:pt x="614" y="168"/>
                  </a:cubicBezTo>
                  <a:cubicBezTo>
                    <a:pt x="614" y="168"/>
                    <a:pt x="613" y="168"/>
                    <a:pt x="613" y="168"/>
                  </a:cubicBezTo>
                  <a:cubicBezTo>
                    <a:pt x="610" y="169"/>
                    <a:pt x="608" y="169"/>
                    <a:pt x="605" y="169"/>
                  </a:cubicBezTo>
                  <a:cubicBezTo>
                    <a:pt x="605" y="169"/>
                    <a:pt x="605" y="169"/>
                    <a:pt x="605" y="169"/>
                  </a:cubicBezTo>
                  <a:cubicBezTo>
                    <a:pt x="602" y="169"/>
                    <a:pt x="599" y="170"/>
                    <a:pt x="596" y="170"/>
                  </a:cubicBezTo>
                  <a:cubicBezTo>
                    <a:pt x="596" y="170"/>
                    <a:pt x="595" y="170"/>
                    <a:pt x="595" y="170"/>
                  </a:cubicBezTo>
                  <a:cubicBezTo>
                    <a:pt x="594" y="170"/>
                    <a:pt x="593" y="170"/>
                    <a:pt x="592" y="170"/>
                  </a:cubicBezTo>
                  <a:cubicBezTo>
                    <a:pt x="591" y="170"/>
                    <a:pt x="590" y="170"/>
                    <a:pt x="589" y="170"/>
                  </a:cubicBezTo>
                  <a:cubicBezTo>
                    <a:pt x="588" y="170"/>
                    <a:pt x="588" y="170"/>
                    <a:pt x="587" y="170"/>
                  </a:cubicBezTo>
                  <a:cubicBezTo>
                    <a:pt x="586" y="170"/>
                    <a:pt x="585" y="170"/>
                    <a:pt x="583" y="170"/>
                  </a:cubicBezTo>
                  <a:cubicBezTo>
                    <a:pt x="583" y="170"/>
                    <a:pt x="583" y="170"/>
                    <a:pt x="582" y="170"/>
                  </a:cubicBezTo>
                  <a:cubicBezTo>
                    <a:pt x="581" y="169"/>
                    <a:pt x="579" y="169"/>
                    <a:pt x="577" y="169"/>
                  </a:cubicBezTo>
                  <a:cubicBezTo>
                    <a:pt x="577" y="169"/>
                    <a:pt x="577" y="169"/>
                    <a:pt x="576" y="169"/>
                  </a:cubicBezTo>
                  <a:cubicBezTo>
                    <a:pt x="575" y="169"/>
                    <a:pt x="573" y="169"/>
                    <a:pt x="572" y="169"/>
                  </a:cubicBezTo>
                  <a:cubicBezTo>
                    <a:pt x="572" y="169"/>
                    <a:pt x="571" y="169"/>
                    <a:pt x="571" y="169"/>
                  </a:cubicBezTo>
                  <a:cubicBezTo>
                    <a:pt x="569" y="168"/>
                    <a:pt x="568" y="168"/>
                    <a:pt x="566" y="168"/>
                  </a:cubicBezTo>
                  <a:cubicBezTo>
                    <a:pt x="566" y="168"/>
                    <a:pt x="565" y="168"/>
                    <a:pt x="565" y="168"/>
                  </a:cubicBezTo>
                  <a:cubicBezTo>
                    <a:pt x="564" y="168"/>
                    <a:pt x="562" y="167"/>
                    <a:pt x="561" y="167"/>
                  </a:cubicBezTo>
                  <a:cubicBezTo>
                    <a:pt x="560" y="167"/>
                    <a:pt x="560" y="167"/>
                    <a:pt x="560" y="167"/>
                  </a:cubicBezTo>
                  <a:cubicBezTo>
                    <a:pt x="559" y="167"/>
                    <a:pt x="557" y="166"/>
                    <a:pt x="556" y="166"/>
                  </a:cubicBezTo>
                  <a:cubicBezTo>
                    <a:pt x="555" y="166"/>
                    <a:pt x="555" y="166"/>
                    <a:pt x="554" y="166"/>
                  </a:cubicBezTo>
                  <a:cubicBezTo>
                    <a:pt x="553" y="166"/>
                    <a:pt x="551" y="165"/>
                    <a:pt x="550" y="165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29" y="26"/>
                    <a:pt x="28" y="25"/>
                    <a:pt x="26" y="25"/>
                  </a:cubicBezTo>
                  <a:cubicBezTo>
                    <a:pt x="25" y="25"/>
                    <a:pt x="25" y="24"/>
                    <a:pt x="24" y="24"/>
                  </a:cubicBezTo>
                  <a:cubicBezTo>
                    <a:pt x="23" y="24"/>
                    <a:pt x="22" y="23"/>
                    <a:pt x="21" y="23"/>
                  </a:cubicBezTo>
                  <a:cubicBezTo>
                    <a:pt x="21" y="23"/>
                    <a:pt x="20" y="23"/>
                    <a:pt x="20" y="22"/>
                  </a:cubicBezTo>
                  <a:cubicBezTo>
                    <a:pt x="19" y="22"/>
                    <a:pt x="18" y="22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cubicBezTo>
                    <a:pt x="15" y="20"/>
                    <a:pt x="14" y="20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18"/>
                    <a:pt x="11" y="17"/>
                    <a:pt x="10" y="17"/>
                  </a:cubicBezTo>
                  <a:cubicBezTo>
                    <a:pt x="10" y="17"/>
                    <a:pt x="10" y="16"/>
                    <a:pt x="10" y="16"/>
                  </a:cubicBezTo>
                  <a:cubicBezTo>
                    <a:pt x="9" y="16"/>
                    <a:pt x="9" y="15"/>
                    <a:pt x="9" y="15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3"/>
                    <a:pt x="7" y="13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0" y="187"/>
                    <a:pt x="0" y="188"/>
                    <a:pt x="0" y="189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0"/>
                    <a:pt x="1" y="190"/>
                    <a:pt x="1" y="191"/>
                  </a:cubicBezTo>
                  <a:cubicBezTo>
                    <a:pt x="1" y="191"/>
                    <a:pt x="1" y="191"/>
                    <a:pt x="1" y="191"/>
                  </a:cubicBezTo>
                  <a:cubicBezTo>
                    <a:pt x="2" y="192"/>
                    <a:pt x="2" y="192"/>
                    <a:pt x="3" y="193"/>
                  </a:cubicBezTo>
                  <a:cubicBezTo>
                    <a:pt x="3" y="193"/>
                    <a:pt x="3" y="193"/>
                    <a:pt x="3" y="193"/>
                  </a:cubicBezTo>
                  <a:cubicBezTo>
                    <a:pt x="4" y="194"/>
                    <a:pt x="5" y="195"/>
                    <a:pt x="6" y="195"/>
                  </a:cubicBezTo>
                  <a:cubicBezTo>
                    <a:pt x="6" y="195"/>
                    <a:pt x="6" y="196"/>
                    <a:pt x="6" y="196"/>
                  </a:cubicBezTo>
                  <a:cubicBezTo>
                    <a:pt x="7" y="196"/>
                    <a:pt x="8" y="197"/>
                    <a:pt x="9" y="197"/>
                  </a:cubicBezTo>
                  <a:cubicBezTo>
                    <a:pt x="9" y="197"/>
                    <a:pt x="10" y="198"/>
                    <a:pt x="10" y="198"/>
                  </a:cubicBezTo>
                  <a:cubicBezTo>
                    <a:pt x="11" y="198"/>
                    <a:pt x="12" y="199"/>
                    <a:pt x="13" y="199"/>
                  </a:cubicBezTo>
                  <a:cubicBezTo>
                    <a:pt x="13" y="199"/>
                    <a:pt x="14" y="199"/>
                    <a:pt x="14" y="200"/>
                  </a:cubicBezTo>
                  <a:cubicBezTo>
                    <a:pt x="14" y="200"/>
                    <a:pt x="15" y="200"/>
                    <a:pt x="15" y="200"/>
                  </a:cubicBezTo>
                  <a:cubicBezTo>
                    <a:pt x="16" y="200"/>
                    <a:pt x="16" y="201"/>
                    <a:pt x="17" y="201"/>
                  </a:cubicBezTo>
                  <a:cubicBezTo>
                    <a:pt x="18" y="201"/>
                    <a:pt x="18" y="201"/>
                    <a:pt x="19" y="201"/>
                  </a:cubicBezTo>
                  <a:cubicBezTo>
                    <a:pt x="19" y="201"/>
                    <a:pt x="19" y="202"/>
                    <a:pt x="19" y="202"/>
                  </a:cubicBezTo>
                  <a:cubicBezTo>
                    <a:pt x="21" y="202"/>
                    <a:pt x="22" y="202"/>
                    <a:pt x="24" y="203"/>
                  </a:cubicBezTo>
                  <a:cubicBezTo>
                    <a:pt x="24" y="203"/>
                    <a:pt x="24" y="203"/>
                    <a:pt x="24" y="203"/>
                  </a:cubicBezTo>
                  <a:cubicBezTo>
                    <a:pt x="543" y="341"/>
                    <a:pt x="543" y="341"/>
                    <a:pt x="543" y="341"/>
                  </a:cubicBezTo>
                  <a:cubicBezTo>
                    <a:pt x="544" y="342"/>
                    <a:pt x="545" y="342"/>
                    <a:pt x="546" y="342"/>
                  </a:cubicBezTo>
                  <a:cubicBezTo>
                    <a:pt x="546" y="342"/>
                    <a:pt x="547" y="342"/>
                    <a:pt x="547" y="343"/>
                  </a:cubicBezTo>
                  <a:cubicBezTo>
                    <a:pt x="548" y="343"/>
                    <a:pt x="548" y="343"/>
                    <a:pt x="549" y="343"/>
                  </a:cubicBezTo>
                  <a:cubicBezTo>
                    <a:pt x="549" y="343"/>
                    <a:pt x="549" y="343"/>
                    <a:pt x="550" y="343"/>
                  </a:cubicBezTo>
                  <a:cubicBezTo>
                    <a:pt x="551" y="343"/>
                    <a:pt x="552" y="343"/>
                    <a:pt x="553" y="344"/>
                  </a:cubicBezTo>
                  <a:cubicBezTo>
                    <a:pt x="553" y="344"/>
                    <a:pt x="553" y="344"/>
                    <a:pt x="553" y="344"/>
                  </a:cubicBezTo>
                  <a:cubicBezTo>
                    <a:pt x="553" y="344"/>
                    <a:pt x="553" y="344"/>
                    <a:pt x="553" y="344"/>
                  </a:cubicBezTo>
                  <a:cubicBezTo>
                    <a:pt x="554" y="344"/>
                    <a:pt x="556" y="344"/>
                    <a:pt x="557" y="344"/>
                  </a:cubicBezTo>
                  <a:cubicBezTo>
                    <a:pt x="557" y="344"/>
                    <a:pt x="558" y="344"/>
                    <a:pt x="558" y="344"/>
                  </a:cubicBezTo>
                  <a:cubicBezTo>
                    <a:pt x="558" y="345"/>
                    <a:pt x="559" y="345"/>
                    <a:pt x="559" y="345"/>
                  </a:cubicBezTo>
                  <a:cubicBezTo>
                    <a:pt x="559" y="345"/>
                    <a:pt x="560" y="345"/>
                    <a:pt x="560" y="345"/>
                  </a:cubicBezTo>
                  <a:cubicBezTo>
                    <a:pt x="561" y="345"/>
                    <a:pt x="562" y="345"/>
                    <a:pt x="564" y="345"/>
                  </a:cubicBezTo>
                  <a:cubicBezTo>
                    <a:pt x="564" y="345"/>
                    <a:pt x="564" y="345"/>
                    <a:pt x="564" y="345"/>
                  </a:cubicBezTo>
                  <a:cubicBezTo>
                    <a:pt x="564" y="345"/>
                    <a:pt x="565" y="345"/>
                    <a:pt x="565" y="345"/>
                  </a:cubicBezTo>
                  <a:cubicBezTo>
                    <a:pt x="566" y="345"/>
                    <a:pt x="566" y="346"/>
                    <a:pt x="567" y="346"/>
                  </a:cubicBezTo>
                  <a:cubicBezTo>
                    <a:pt x="568" y="346"/>
                    <a:pt x="568" y="346"/>
                    <a:pt x="569" y="346"/>
                  </a:cubicBezTo>
                  <a:cubicBezTo>
                    <a:pt x="569" y="346"/>
                    <a:pt x="570" y="346"/>
                    <a:pt x="570" y="346"/>
                  </a:cubicBezTo>
                  <a:cubicBezTo>
                    <a:pt x="570" y="346"/>
                    <a:pt x="571" y="346"/>
                    <a:pt x="571" y="346"/>
                  </a:cubicBezTo>
                  <a:cubicBezTo>
                    <a:pt x="572" y="346"/>
                    <a:pt x="573" y="346"/>
                    <a:pt x="575" y="346"/>
                  </a:cubicBezTo>
                  <a:cubicBezTo>
                    <a:pt x="575" y="346"/>
                    <a:pt x="575" y="346"/>
                    <a:pt x="575" y="346"/>
                  </a:cubicBezTo>
                  <a:cubicBezTo>
                    <a:pt x="576" y="346"/>
                    <a:pt x="576" y="346"/>
                    <a:pt x="576" y="346"/>
                  </a:cubicBezTo>
                  <a:cubicBezTo>
                    <a:pt x="577" y="346"/>
                    <a:pt x="578" y="346"/>
                    <a:pt x="579" y="346"/>
                  </a:cubicBezTo>
                  <a:cubicBezTo>
                    <a:pt x="579" y="346"/>
                    <a:pt x="580" y="346"/>
                    <a:pt x="580" y="346"/>
                  </a:cubicBezTo>
                  <a:cubicBezTo>
                    <a:pt x="581" y="346"/>
                    <a:pt x="581" y="346"/>
                    <a:pt x="582" y="346"/>
                  </a:cubicBezTo>
                  <a:cubicBezTo>
                    <a:pt x="582" y="346"/>
                    <a:pt x="583" y="346"/>
                    <a:pt x="583" y="346"/>
                  </a:cubicBezTo>
                  <a:cubicBezTo>
                    <a:pt x="584" y="346"/>
                    <a:pt x="584" y="346"/>
                    <a:pt x="585" y="346"/>
                  </a:cubicBezTo>
                  <a:cubicBezTo>
                    <a:pt x="586" y="346"/>
                    <a:pt x="587" y="346"/>
                    <a:pt x="588" y="346"/>
                  </a:cubicBezTo>
                  <a:cubicBezTo>
                    <a:pt x="588" y="346"/>
                    <a:pt x="588" y="346"/>
                    <a:pt x="589" y="346"/>
                  </a:cubicBezTo>
                  <a:cubicBezTo>
                    <a:pt x="589" y="346"/>
                    <a:pt x="589" y="346"/>
                    <a:pt x="589" y="346"/>
                  </a:cubicBezTo>
                  <a:cubicBezTo>
                    <a:pt x="592" y="346"/>
                    <a:pt x="595" y="346"/>
                    <a:pt x="598" y="346"/>
                  </a:cubicBezTo>
                  <a:cubicBezTo>
                    <a:pt x="598" y="346"/>
                    <a:pt x="598" y="346"/>
                    <a:pt x="598" y="346"/>
                  </a:cubicBezTo>
                  <a:cubicBezTo>
                    <a:pt x="598" y="346"/>
                    <a:pt x="598" y="346"/>
                    <a:pt x="598" y="346"/>
                  </a:cubicBezTo>
                  <a:cubicBezTo>
                    <a:pt x="601" y="346"/>
                    <a:pt x="603" y="345"/>
                    <a:pt x="606" y="345"/>
                  </a:cubicBezTo>
                  <a:cubicBezTo>
                    <a:pt x="606" y="345"/>
                    <a:pt x="606" y="345"/>
                    <a:pt x="606" y="345"/>
                  </a:cubicBezTo>
                  <a:cubicBezTo>
                    <a:pt x="607" y="345"/>
                    <a:pt x="607" y="345"/>
                    <a:pt x="607" y="345"/>
                  </a:cubicBezTo>
                  <a:cubicBezTo>
                    <a:pt x="608" y="345"/>
                    <a:pt x="609" y="344"/>
                    <a:pt x="610" y="344"/>
                  </a:cubicBezTo>
                  <a:cubicBezTo>
                    <a:pt x="610" y="344"/>
                    <a:pt x="611" y="344"/>
                    <a:pt x="612" y="344"/>
                  </a:cubicBezTo>
                  <a:cubicBezTo>
                    <a:pt x="613" y="344"/>
                    <a:pt x="614" y="343"/>
                    <a:pt x="614" y="343"/>
                  </a:cubicBezTo>
                  <a:cubicBezTo>
                    <a:pt x="615" y="343"/>
                    <a:pt x="615" y="343"/>
                    <a:pt x="616" y="343"/>
                  </a:cubicBezTo>
                  <a:cubicBezTo>
                    <a:pt x="616" y="343"/>
                    <a:pt x="616" y="343"/>
                    <a:pt x="616" y="343"/>
                  </a:cubicBezTo>
                  <a:cubicBezTo>
                    <a:pt x="617" y="343"/>
                    <a:pt x="618" y="342"/>
                    <a:pt x="619" y="342"/>
                  </a:cubicBezTo>
                  <a:cubicBezTo>
                    <a:pt x="620" y="342"/>
                    <a:pt x="620" y="342"/>
                    <a:pt x="621" y="342"/>
                  </a:cubicBezTo>
                  <a:cubicBezTo>
                    <a:pt x="621" y="342"/>
                    <a:pt x="621" y="342"/>
                    <a:pt x="621" y="342"/>
                  </a:cubicBezTo>
                  <a:cubicBezTo>
                    <a:pt x="621" y="341"/>
                    <a:pt x="622" y="341"/>
                    <a:pt x="622" y="341"/>
                  </a:cubicBezTo>
                  <a:cubicBezTo>
                    <a:pt x="623" y="341"/>
                    <a:pt x="623" y="341"/>
                    <a:pt x="624" y="340"/>
                  </a:cubicBezTo>
                  <a:cubicBezTo>
                    <a:pt x="624" y="340"/>
                    <a:pt x="625" y="340"/>
                    <a:pt x="625" y="340"/>
                  </a:cubicBezTo>
                  <a:cubicBezTo>
                    <a:pt x="998" y="187"/>
                    <a:pt x="998" y="187"/>
                    <a:pt x="998" y="187"/>
                  </a:cubicBezTo>
                  <a:cubicBezTo>
                    <a:pt x="998" y="187"/>
                    <a:pt x="998" y="187"/>
                    <a:pt x="998" y="187"/>
                  </a:cubicBezTo>
                  <a:cubicBezTo>
                    <a:pt x="999" y="187"/>
                    <a:pt x="999" y="186"/>
                    <a:pt x="1000" y="186"/>
                  </a:cubicBezTo>
                  <a:cubicBezTo>
                    <a:pt x="1000" y="186"/>
                    <a:pt x="1000" y="186"/>
                    <a:pt x="1000" y="186"/>
                  </a:cubicBezTo>
                  <a:cubicBezTo>
                    <a:pt x="1001" y="186"/>
                    <a:pt x="1001" y="186"/>
                    <a:pt x="1001" y="185"/>
                  </a:cubicBezTo>
                  <a:cubicBezTo>
                    <a:pt x="1002" y="185"/>
                    <a:pt x="1002" y="185"/>
                    <a:pt x="1002" y="185"/>
                  </a:cubicBezTo>
                  <a:cubicBezTo>
                    <a:pt x="1002" y="185"/>
                    <a:pt x="1002" y="185"/>
                    <a:pt x="1003" y="185"/>
                  </a:cubicBezTo>
                  <a:cubicBezTo>
                    <a:pt x="1003" y="185"/>
                    <a:pt x="1003" y="184"/>
                    <a:pt x="1003" y="184"/>
                  </a:cubicBezTo>
                  <a:cubicBezTo>
                    <a:pt x="1004" y="184"/>
                    <a:pt x="1004" y="184"/>
                    <a:pt x="1004" y="184"/>
                  </a:cubicBezTo>
                  <a:cubicBezTo>
                    <a:pt x="1004" y="184"/>
                    <a:pt x="1004" y="184"/>
                    <a:pt x="1005" y="184"/>
                  </a:cubicBezTo>
                  <a:cubicBezTo>
                    <a:pt x="1005" y="183"/>
                    <a:pt x="1005" y="183"/>
                    <a:pt x="1005" y="183"/>
                  </a:cubicBezTo>
                  <a:cubicBezTo>
                    <a:pt x="1005" y="183"/>
                    <a:pt x="1005" y="183"/>
                    <a:pt x="1005" y="183"/>
                  </a:cubicBezTo>
                  <a:cubicBezTo>
                    <a:pt x="1006" y="183"/>
                    <a:pt x="1006" y="183"/>
                    <a:pt x="1006" y="182"/>
                  </a:cubicBezTo>
                  <a:cubicBezTo>
                    <a:pt x="1006" y="182"/>
                    <a:pt x="1006" y="182"/>
                    <a:pt x="1007" y="182"/>
                  </a:cubicBezTo>
                  <a:cubicBezTo>
                    <a:pt x="1007" y="182"/>
                    <a:pt x="1007" y="182"/>
                    <a:pt x="1007" y="182"/>
                  </a:cubicBezTo>
                  <a:cubicBezTo>
                    <a:pt x="1007" y="182"/>
                    <a:pt x="1007" y="181"/>
                    <a:pt x="1008" y="181"/>
                  </a:cubicBezTo>
                  <a:cubicBezTo>
                    <a:pt x="1008" y="181"/>
                    <a:pt x="1008" y="181"/>
                    <a:pt x="1008" y="181"/>
                  </a:cubicBezTo>
                  <a:cubicBezTo>
                    <a:pt x="1008" y="181"/>
                    <a:pt x="1008" y="181"/>
                    <a:pt x="1008" y="180"/>
                  </a:cubicBezTo>
                  <a:cubicBezTo>
                    <a:pt x="1008" y="180"/>
                    <a:pt x="1008" y="180"/>
                    <a:pt x="1008" y="180"/>
                  </a:cubicBezTo>
                  <a:cubicBezTo>
                    <a:pt x="1008" y="180"/>
                    <a:pt x="1008" y="180"/>
                    <a:pt x="1008" y="179"/>
                  </a:cubicBezTo>
                  <a:cubicBezTo>
                    <a:pt x="1009" y="179"/>
                    <a:pt x="1009" y="179"/>
                    <a:pt x="1009" y="179"/>
                  </a:cubicBezTo>
                  <a:cubicBezTo>
                    <a:pt x="1009" y="179"/>
                    <a:pt x="1009" y="179"/>
                    <a:pt x="1009" y="178"/>
                  </a:cubicBezTo>
                  <a:cubicBezTo>
                    <a:pt x="1009" y="178"/>
                    <a:pt x="1009" y="178"/>
                    <a:pt x="1009" y="178"/>
                  </a:cubicBezTo>
                  <a:cubicBezTo>
                    <a:pt x="1009" y="178"/>
                    <a:pt x="1009" y="178"/>
                    <a:pt x="1009" y="178"/>
                  </a:cubicBezTo>
                  <a:cubicBezTo>
                    <a:pt x="1009" y="177"/>
                    <a:pt x="1009" y="177"/>
                    <a:pt x="1009" y="177"/>
                  </a:cubicBezTo>
                  <a:cubicBezTo>
                    <a:pt x="1009" y="177"/>
                    <a:pt x="1009" y="177"/>
                    <a:pt x="1009" y="177"/>
                  </a:cubicBezTo>
                  <a:cubicBezTo>
                    <a:pt x="1016" y="0"/>
                    <a:pt x="1016" y="0"/>
                    <a:pt x="1016" y="0"/>
                  </a:cubicBezTo>
                  <a:cubicBezTo>
                    <a:pt x="1016" y="0"/>
                    <a:pt x="1016" y="1"/>
                    <a:pt x="1016" y="1"/>
                  </a:cubicBez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4765E0D-5DA1-4FBC-80CB-C10535566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0475" y="1614488"/>
              <a:ext cx="3197225" cy="1044575"/>
            </a:xfrm>
            <a:custGeom>
              <a:avLst/>
              <a:gdLst>
                <a:gd name="T0" fmla="*/ 392 w 1025"/>
                <a:gd name="T1" fmla="*/ 8 h 334"/>
                <a:gd name="T2" fmla="*/ 474 w 1025"/>
                <a:gd name="T3" fmla="*/ 7 h 334"/>
                <a:gd name="T4" fmla="*/ 993 w 1025"/>
                <a:gd name="T5" fmla="*/ 145 h 334"/>
                <a:gd name="T6" fmla="*/ 1006 w 1025"/>
                <a:gd name="T7" fmla="*/ 172 h 334"/>
                <a:gd name="T8" fmla="*/ 633 w 1025"/>
                <a:gd name="T9" fmla="*/ 325 h 334"/>
                <a:gd name="T10" fmla="*/ 551 w 1025"/>
                <a:gd name="T11" fmla="*/ 327 h 334"/>
                <a:gd name="T12" fmla="*/ 32 w 1025"/>
                <a:gd name="T13" fmla="*/ 188 h 334"/>
                <a:gd name="T14" fmla="*/ 19 w 1025"/>
                <a:gd name="T15" fmla="*/ 162 h 334"/>
                <a:gd name="T16" fmla="*/ 392 w 1025"/>
                <a:gd name="T17" fmla="*/ 8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5" h="334">
                  <a:moveTo>
                    <a:pt x="392" y="8"/>
                  </a:moveTo>
                  <a:cubicBezTo>
                    <a:pt x="411" y="1"/>
                    <a:pt x="448" y="0"/>
                    <a:pt x="474" y="7"/>
                  </a:cubicBezTo>
                  <a:cubicBezTo>
                    <a:pt x="993" y="145"/>
                    <a:pt x="993" y="145"/>
                    <a:pt x="993" y="145"/>
                  </a:cubicBezTo>
                  <a:cubicBezTo>
                    <a:pt x="1019" y="153"/>
                    <a:pt x="1025" y="165"/>
                    <a:pt x="1006" y="172"/>
                  </a:cubicBezTo>
                  <a:cubicBezTo>
                    <a:pt x="633" y="325"/>
                    <a:pt x="633" y="325"/>
                    <a:pt x="633" y="325"/>
                  </a:cubicBezTo>
                  <a:cubicBezTo>
                    <a:pt x="614" y="333"/>
                    <a:pt x="577" y="334"/>
                    <a:pt x="551" y="327"/>
                  </a:cubicBezTo>
                  <a:cubicBezTo>
                    <a:pt x="32" y="188"/>
                    <a:pt x="32" y="188"/>
                    <a:pt x="32" y="188"/>
                  </a:cubicBezTo>
                  <a:cubicBezTo>
                    <a:pt x="6" y="181"/>
                    <a:pt x="0" y="169"/>
                    <a:pt x="19" y="162"/>
                  </a:cubicBezTo>
                  <a:lnTo>
                    <a:pt x="392" y="8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C2D459D-CA7C-4041-8A96-659C5DDCB037}"/>
              </a:ext>
            </a:extLst>
          </p:cNvPr>
          <p:cNvGrpSpPr/>
          <p:nvPr/>
        </p:nvGrpSpPr>
        <p:grpSpPr>
          <a:xfrm>
            <a:off x="5197645" y="1592630"/>
            <a:ext cx="6679929" cy="1015663"/>
            <a:chOff x="-4414962" y="2380797"/>
            <a:chExt cx="5770561" cy="152349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FC757C1-A9FD-4C9C-9EFC-0ABFAB3954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224465" y="2380797"/>
              <a:ext cx="5580064" cy="1523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9pPr>
            </a:lstStyle>
            <a:p>
              <a:r>
                <a:rPr lang="en-US" altLang="en-US" sz="2000" b="1" dirty="0">
                  <a:solidFill>
                    <a:srgbClr val="1B56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Requested Management Action Plans for Risk Assessment and Internal Controls Assessment – 7/19/2021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F9136A5-D78C-4A68-9888-F86B479598A4}"/>
                </a:ext>
              </a:extLst>
            </p:cNvPr>
            <p:cNvCxnSpPr>
              <a:cxnSpLocks/>
            </p:cNvCxnSpPr>
            <p:nvPr/>
          </p:nvCxnSpPr>
          <p:spPr>
            <a:xfrm>
              <a:off x="-4414962" y="2571181"/>
              <a:ext cx="0" cy="1049309"/>
            </a:xfrm>
            <a:prstGeom prst="line">
              <a:avLst/>
            </a:prstGeom>
            <a:ln w="25400">
              <a:solidFill>
                <a:schemeClr val="tx2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080851F-3F13-406E-BBE6-AC9F24DACDAA}"/>
              </a:ext>
            </a:extLst>
          </p:cNvPr>
          <p:cNvGrpSpPr/>
          <p:nvPr/>
        </p:nvGrpSpPr>
        <p:grpSpPr>
          <a:xfrm>
            <a:off x="5197643" y="2734683"/>
            <a:ext cx="6679931" cy="826462"/>
            <a:chOff x="-4414965" y="4093875"/>
            <a:chExt cx="5770563" cy="123969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26B935-C397-4AA9-975B-7B1C17987E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224465" y="4093875"/>
              <a:ext cx="5580063" cy="1061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9pPr>
            </a:lstStyle>
            <a:p>
              <a:r>
                <a:rPr lang="en-US" altLang="en-US" sz="20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Not yet Complete: Finance and Administration, ITS, Legal Affairs, Strategic Planning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CC568CD-0479-4826-9030-C573F7CDF7A9}"/>
                </a:ext>
              </a:extLst>
            </p:cNvPr>
            <p:cNvCxnSpPr>
              <a:cxnSpLocks/>
            </p:cNvCxnSpPr>
            <p:nvPr/>
          </p:nvCxnSpPr>
          <p:spPr>
            <a:xfrm>
              <a:off x="-4414965" y="4284259"/>
              <a:ext cx="0" cy="1049309"/>
            </a:xfrm>
            <a:prstGeom prst="line">
              <a:avLst/>
            </a:prstGeom>
            <a:ln w="25400">
              <a:solidFill>
                <a:schemeClr val="tx2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381D020-4C47-44E4-8D36-02C30473456C}"/>
              </a:ext>
            </a:extLst>
          </p:cNvPr>
          <p:cNvGrpSpPr/>
          <p:nvPr/>
        </p:nvGrpSpPr>
        <p:grpSpPr>
          <a:xfrm>
            <a:off x="5197643" y="3964218"/>
            <a:ext cx="6679930" cy="2246769"/>
            <a:chOff x="-4414965" y="5902894"/>
            <a:chExt cx="5770561" cy="337015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8E0D91E-54B5-4D4E-A685-B0709B189B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224468" y="5902894"/>
              <a:ext cx="5580064" cy="3370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9pPr>
            </a:lstStyle>
            <a:p>
              <a:r>
                <a:rPr lang="en-US" altLang="en-US" sz="2000" b="1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 process of placing submitted plans in Highbond to automate follow-up Process: Compliance and Ethics, Audit, Research, Athletics, Academic Affairs, Research, Chief of Staff, Student Affairs, and University Advancement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D0AB2DC-4255-4981-B6B4-5F141130E5E3}"/>
                </a:ext>
              </a:extLst>
            </p:cNvPr>
            <p:cNvCxnSpPr>
              <a:cxnSpLocks/>
            </p:cNvCxnSpPr>
            <p:nvPr/>
          </p:nvCxnSpPr>
          <p:spPr>
            <a:xfrm>
              <a:off x="-4414965" y="5997336"/>
              <a:ext cx="0" cy="1049309"/>
            </a:xfrm>
            <a:prstGeom prst="line">
              <a:avLst/>
            </a:prstGeom>
            <a:ln w="25400">
              <a:solidFill>
                <a:schemeClr val="tx2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176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060D4-A181-46B2-838A-7BD4D0749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81482" y="289468"/>
            <a:ext cx="7051431" cy="793133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1B5633"/>
                </a:solidFill>
              </a:rPr>
              <a:t>Audit Follow-up: Open Issues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B8A60B-B70C-4368-9307-B1E6D3F11EDF}"/>
              </a:ext>
            </a:extLst>
          </p:cNvPr>
          <p:cNvSpPr/>
          <p:nvPr/>
        </p:nvSpPr>
        <p:spPr>
          <a:xfrm>
            <a:off x="810883" y="1233802"/>
            <a:ext cx="11381117" cy="60385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464A855-0B0A-43D4-AD28-71396B569865}"/>
              </a:ext>
            </a:extLst>
          </p:cNvPr>
          <p:cNvGrpSpPr/>
          <p:nvPr/>
        </p:nvGrpSpPr>
        <p:grpSpPr>
          <a:xfrm>
            <a:off x="1144596" y="1684446"/>
            <a:ext cx="4361140" cy="1169597"/>
            <a:chOff x="6827601" y="2111966"/>
            <a:chExt cx="3718082" cy="86057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4C4136A-330E-4FBE-BB88-1266C8F6DE01}"/>
                </a:ext>
              </a:extLst>
            </p:cNvPr>
            <p:cNvGrpSpPr/>
            <p:nvPr/>
          </p:nvGrpSpPr>
          <p:grpSpPr>
            <a:xfrm>
              <a:off x="7666173" y="2111966"/>
              <a:ext cx="2879510" cy="678379"/>
              <a:chOff x="8668598" y="2225343"/>
              <a:chExt cx="2879510" cy="678379"/>
            </a:xfrm>
          </p:grpSpPr>
          <p:sp>
            <p:nvSpPr>
              <p:cNvPr id="13" name="Shape 1155">
                <a:extLst>
                  <a:ext uri="{FF2B5EF4-FFF2-40B4-BE49-F238E27FC236}">
                    <a16:creationId xmlns:a16="http://schemas.microsoft.com/office/drawing/2014/main" id="{DE0FABF1-D523-4282-82D3-96FC97B6B5E0}"/>
                  </a:ext>
                </a:extLst>
              </p:cNvPr>
              <p:cNvSpPr/>
              <p:nvPr/>
            </p:nvSpPr>
            <p:spPr>
              <a:xfrm>
                <a:off x="8668599" y="2548938"/>
                <a:ext cx="2877824" cy="35478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5400" tIns="25400" rIns="25400" bIns="25400" anchor="ctr">
                <a:spAutoFit/>
              </a:bodyPr>
              <a:lstStyle>
                <a:lvl1pPr>
                  <a:lnSpc>
                    <a:spcPct val="120000"/>
                  </a:lnSpc>
                  <a:defRPr sz="3000" b="0">
                    <a:solidFill>
                      <a:srgbClr val="CDCFD2"/>
                    </a:solidFill>
                  </a:defRPr>
                </a:lvl1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400" b="0" i="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Balanced 2020-21 Budget, AG Prior-Audit Finding Anticipated to be Resolved</a:t>
                </a:r>
                <a:endPara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Shape 1155">
                <a:extLst>
                  <a:ext uri="{FF2B5EF4-FFF2-40B4-BE49-F238E27FC236}">
                    <a16:creationId xmlns:a16="http://schemas.microsoft.com/office/drawing/2014/main" id="{FACCD2A4-9849-4C0F-8EA7-D7AC85D25288}"/>
                  </a:ext>
                </a:extLst>
              </p:cNvPr>
              <p:cNvSpPr/>
              <p:nvPr/>
            </p:nvSpPr>
            <p:spPr>
              <a:xfrm>
                <a:off x="8668598" y="2225343"/>
                <a:ext cx="2879510" cy="21702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5400" tIns="25400" rIns="25400" bIns="25400" anchor="ctr">
                <a:spAutoFit/>
              </a:bodyPr>
              <a:lstStyle>
                <a:lvl1pPr>
                  <a:lnSpc>
                    <a:spcPct val="120000"/>
                  </a:lnSpc>
                  <a:defRPr sz="3000" b="0">
                    <a:solidFill>
                      <a:srgbClr val="CDCFD2"/>
                    </a:solidFill>
                  </a:defRPr>
                </a:lvl1pPr>
              </a:lstStyle>
              <a:p>
                <a:pPr>
                  <a:lnSpc>
                    <a:spcPts val="1900"/>
                  </a:lnSpc>
                  <a:spcBef>
                    <a:spcPts val="0"/>
                  </a:spcBef>
                </a:pPr>
                <a:r>
                  <a:rPr lang="en-US" sz="1800" b="1" dirty="0">
                    <a:solidFill>
                      <a:srgbClr val="1B56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OPEN – </a:t>
                </a:r>
                <a:r>
                  <a:rPr lang="en-US" sz="1800" b="1" dirty="0">
                    <a:solidFill>
                      <a:schemeClr val="accent4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Medium Risk</a:t>
                </a:r>
                <a:endParaRPr lang="en-US" sz="18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8C2FB37-D694-4BC0-A10B-90F665AECA61}"/>
                </a:ext>
              </a:extLst>
            </p:cNvPr>
            <p:cNvGrpSpPr/>
            <p:nvPr/>
          </p:nvGrpSpPr>
          <p:grpSpPr>
            <a:xfrm>
              <a:off x="6827601" y="2187711"/>
              <a:ext cx="838572" cy="784830"/>
              <a:chOff x="6827601" y="2132698"/>
              <a:chExt cx="838572" cy="784830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CCF26-31AC-4D3E-8F52-0F8AFD34EE9C}"/>
                  </a:ext>
                </a:extLst>
              </p:cNvPr>
              <p:cNvSpPr txBox="1"/>
              <p:nvPr/>
            </p:nvSpPr>
            <p:spPr>
              <a:xfrm>
                <a:off x="6827601" y="2132698"/>
                <a:ext cx="838572" cy="784830"/>
              </a:xfrm>
              <a:prstGeom prst="rect">
                <a:avLst/>
              </a:prstGeom>
              <a:noFill/>
            </p:spPr>
            <p:txBody>
              <a:bodyPr wrap="square" numCol="1" spcCol="0" rtlCol="0" anchor="ctr">
                <a:spAutoFit/>
              </a:bodyPr>
              <a:lstStyle/>
              <a:p>
                <a:pPr algn="ctr"/>
                <a:r>
                  <a:rPr lang="en-US" sz="4500" b="1" dirty="0">
                    <a:solidFill>
                      <a:schemeClr val="bg1">
                        <a:lumMod val="85000"/>
                        <a:alpha val="40000"/>
                      </a:schemeClr>
                    </a:solidFill>
                    <a:latin typeface="Arial" panose="020B0604020202020204" pitchFamily="34" charset="0"/>
                    <a:ea typeface="Montserrat" charset="0"/>
                    <a:cs typeface="Arial" panose="020B0604020202020204" pitchFamily="34" charset="0"/>
                  </a:rPr>
                  <a:t>01</a:t>
                </a:r>
              </a:p>
            </p:txBody>
          </p:sp>
          <p:sp>
            <p:nvSpPr>
              <p:cNvPr id="12" name="Parallelogram 11">
                <a:extLst>
                  <a:ext uri="{FF2B5EF4-FFF2-40B4-BE49-F238E27FC236}">
                    <a16:creationId xmlns:a16="http://schemas.microsoft.com/office/drawing/2014/main" id="{8CF5FA25-5DF3-4E4A-A62C-24D1A9E2FDB2}"/>
                  </a:ext>
                </a:extLst>
              </p:cNvPr>
              <p:cNvSpPr/>
              <p:nvPr/>
            </p:nvSpPr>
            <p:spPr>
              <a:xfrm>
                <a:off x="6853565" y="2246152"/>
                <a:ext cx="449727" cy="554489"/>
              </a:xfrm>
              <a:prstGeom prst="parallelogram">
                <a:avLst>
                  <a:gd name="adj" fmla="val 75457"/>
                </a:avLst>
              </a:prstGeom>
              <a:noFill/>
              <a:ln w="19050">
                <a:solidFill>
                  <a:srgbClr val="1B56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DEF288-E1E9-4EE8-9CD3-1C0BB1616DB8}"/>
              </a:ext>
            </a:extLst>
          </p:cNvPr>
          <p:cNvGrpSpPr/>
          <p:nvPr/>
        </p:nvGrpSpPr>
        <p:grpSpPr>
          <a:xfrm>
            <a:off x="1042461" y="2878929"/>
            <a:ext cx="4464759" cy="1022048"/>
            <a:chOff x="6827602" y="2073689"/>
            <a:chExt cx="3718082" cy="89885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2E6F15-F4FE-4CF0-80A8-51B4E5C7C921}"/>
                </a:ext>
              </a:extLst>
            </p:cNvPr>
            <p:cNvGrpSpPr/>
            <p:nvPr/>
          </p:nvGrpSpPr>
          <p:grpSpPr>
            <a:xfrm>
              <a:off x="7745791" y="2073689"/>
              <a:ext cx="2799893" cy="846034"/>
              <a:chOff x="8748216" y="2187066"/>
              <a:chExt cx="2799893" cy="846034"/>
            </a:xfrm>
          </p:grpSpPr>
          <p:sp>
            <p:nvSpPr>
              <p:cNvPr id="20" name="Shape 1155">
                <a:extLst>
                  <a:ext uri="{FF2B5EF4-FFF2-40B4-BE49-F238E27FC236}">
                    <a16:creationId xmlns:a16="http://schemas.microsoft.com/office/drawing/2014/main" id="{1E472BFA-BFA4-4762-BAAB-41411B6D70A5}"/>
                  </a:ext>
                </a:extLst>
              </p:cNvPr>
              <p:cNvSpPr/>
              <p:nvPr/>
            </p:nvSpPr>
            <p:spPr>
              <a:xfrm>
                <a:off x="8748216" y="2419564"/>
                <a:ext cx="2798207" cy="61353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5400" tIns="25400" rIns="25400" bIns="25400" anchor="ctr">
                <a:spAutoFit/>
              </a:bodyPr>
              <a:lstStyle>
                <a:lvl1pPr>
                  <a:lnSpc>
                    <a:spcPct val="120000"/>
                  </a:lnSpc>
                  <a:defRPr sz="3000" b="0">
                    <a:solidFill>
                      <a:srgbClr val="CDCFD2"/>
                    </a:solidFill>
                  </a:defRPr>
                </a:lvl1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400" b="0" i="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Phase 1 Complete, Phase 2 In-Process, Future Scope Items Identified, Monitoring for Resolution of ADA and Safety Issues</a:t>
                </a:r>
                <a:endPara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Shape 1155">
                <a:extLst>
                  <a:ext uri="{FF2B5EF4-FFF2-40B4-BE49-F238E27FC236}">
                    <a16:creationId xmlns:a16="http://schemas.microsoft.com/office/drawing/2014/main" id="{E0640D21-B8C3-4950-8565-0FA0F8382AEC}"/>
                  </a:ext>
                </a:extLst>
              </p:cNvPr>
              <p:cNvSpPr/>
              <p:nvPr/>
            </p:nvSpPr>
            <p:spPr>
              <a:xfrm>
                <a:off x="8749902" y="2187066"/>
                <a:ext cx="2798207" cy="2594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5400" tIns="25400" rIns="25400" bIns="25400" anchor="ctr">
                <a:spAutoFit/>
              </a:bodyPr>
              <a:lstStyle>
                <a:lvl1pPr>
                  <a:lnSpc>
                    <a:spcPct val="120000"/>
                  </a:lnSpc>
                  <a:defRPr sz="3000" b="0">
                    <a:solidFill>
                      <a:srgbClr val="CDCFD2"/>
                    </a:solidFill>
                  </a:defRPr>
                </a:lvl1pPr>
              </a:lstStyle>
              <a:p>
                <a:pPr>
                  <a:lnSpc>
                    <a:spcPts val="1900"/>
                  </a:lnSpc>
                  <a:spcBef>
                    <a:spcPts val="0"/>
                  </a:spcBef>
                </a:pPr>
                <a:r>
                  <a:rPr lang="en-US" sz="1800" b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OPEN – </a:t>
                </a:r>
                <a:r>
                  <a:rPr lang="en-US" sz="1800" b="1" dirty="0">
                    <a:solidFill>
                      <a:schemeClr val="accent4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Medium Risk</a:t>
                </a:r>
                <a:endParaRPr lang="en-US" sz="1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9152907-FF3D-4F3C-893A-1532EB1628FE}"/>
                </a:ext>
              </a:extLst>
            </p:cNvPr>
            <p:cNvGrpSpPr/>
            <p:nvPr/>
          </p:nvGrpSpPr>
          <p:grpSpPr>
            <a:xfrm>
              <a:off x="6827602" y="2187711"/>
              <a:ext cx="838572" cy="784830"/>
              <a:chOff x="6827602" y="2132698"/>
              <a:chExt cx="838572" cy="784830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87832EC-914D-45F8-9E51-AD714B6E9BC9}"/>
                  </a:ext>
                </a:extLst>
              </p:cNvPr>
              <p:cNvSpPr txBox="1"/>
              <p:nvPr/>
            </p:nvSpPr>
            <p:spPr>
              <a:xfrm>
                <a:off x="6827602" y="2132698"/>
                <a:ext cx="838572" cy="784830"/>
              </a:xfrm>
              <a:prstGeom prst="rect">
                <a:avLst/>
              </a:prstGeom>
              <a:noFill/>
            </p:spPr>
            <p:txBody>
              <a:bodyPr wrap="square" numCol="1" spcCol="0" rtlCol="0" anchor="ctr">
                <a:spAutoFit/>
              </a:bodyPr>
              <a:lstStyle/>
              <a:p>
                <a:pPr algn="ctr"/>
                <a:r>
                  <a:rPr lang="en-US" sz="4500" b="1" dirty="0">
                    <a:solidFill>
                      <a:schemeClr val="bg1">
                        <a:lumMod val="85000"/>
                        <a:alpha val="40000"/>
                      </a:schemeClr>
                    </a:solidFill>
                    <a:latin typeface="Arial" panose="020B0604020202020204" pitchFamily="34" charset="0"/>
                    <a:ea typeface="Montserrat" charset="0"/>
                    <a:cs typeface="Arial" panose="020B0604020202020204" pitchFamily="34" charset="0"/>
                  </a:rPr>
                  <a:t>02</a:t>
                </a:r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038EDD2C-FDB5-4616-8A33-A04DB082C9F5}"/>
                  </a:ext>
                </a:extLst>
              </p:cNvPr>
              <p:cNvSpPr/>
              <p:nvPr/>
            </p:nvSpPr>
            <p:spPr>
              <a:xfrm>
                <a:off x="6853565" y="2246152"/>
                <a:ext cx="449727" cy="554489"/>
              </a:xfrm>
              <a:prstGeom prst="parallelogram">
                <a:avLst>
                  <a:gd name="adj" fmla="val 75457"/>
                </a:avLst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AEEE48-B9E1-4939-8A0D-646F8FD2D053}"/>
              </a:ext>
            </a:extLst>
          </p:cNvPr>
          <p:cNvGrpSpPr/>
          <p:nvPr/>
        </p:nvGrpSpPr>
        <p:grpSpPr>
          <a:xfrm>
            <a:off x="1042998" y="4005174"/>
            <a:ext cx="4480020" cy="936257"/>
            <a:chOff x="6827602" y="2036284"/>
            <a:chExt cx="3718082" cy="93625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2299196-B45B-4C7F-BF57-C2F105B92E97}"/>
                </a:ext>
              </a:extLst>
            </p:cNvPr>
            <p:cNvGrpSpPr/>
            <p:nvPr/>
          </p:nvGrpSpPr>
          <p:grpSpPr>
            <a:xfrm>
              <a:off x="7742217" y="2036284"/>
              <a:ext cx="2803467" cy="925485"/>
              <a:chOff x="8744642" y="2149661"/>
              <a:chExt cx="2803467" cy="925485"/>
            </a:xfrm>
          </p:grpSpPr>
          <p:sp>
            <p:nvSpPr>
              <p:cNvPr id="27" name="Shape 1155">
                <a:extLst>
                  <a:ext uri="{FF2B5EF4-FFF2-40B4-BE49-F238E27FC236}">
                    <a16:creationId xmlns:a16="http://schemas.microsoft.com/office/drawing/2014/main" id="{3A89AC8D-E6BC-4C1F-BFE0-DE94D683E629}"/>
                  </a:ext>
                </a:extLst>
              </p:cNvPr>
              <p:cNvSpPr/>
              <p:nvPr/>
            </p:nvSpPr>
            <p:spPr>
              <a:xfrm>
                <a:off x="8748859" y="2377519"/>
                <a:ext cx="2797563" cy="6976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5400" tIns="25400" rIns="25400" bIns="25400" anchor="ctr">
                <a:spAutoFit/>
              </a:bodyPr>
              <a:lstStyle>
                <a:lvl1pPr>
                  <a:lnSpc>
                    <a:spcPct val="120000"/>
                  </a:lnSpc>
                  <a:defRPr sz="3000" b="0">
                    <a:solidFill>
                      <a:srgbClr val="CDCFD2"/>
                    </a:solidFill>
                  </a:defRPr>
                </a:lvl1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400" b="0" i="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Emergency Director Hired, Reviewing Campus Facilities for Hurricane Shelter Establishment</a:t>
                </a:r>
                <a:endPara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Shape 1155">
                <a:extLst>
                  <a:ext uri="{FF2B5EF4-FFF2-40B4-BE49-F238E27FC236}">
                    <a16:creationId xmlns:a16="http://schemas.microsoft.com/office/drawing/2014/main" id="{4B69C681-D5E0-4BE8-8606-4691EC223D90}"/>
                  </a:ext>
                </a:extLst>
              </p:cNvPr>
              <p:cNvSpPr/>
              <p:nvPr/>
            </p:nvSpPr>
            <p:spPr>
              <a:xfrm>
                <a:off x="8744642" y="2149661"/>
                <a:ext cx="2803467" cy="29495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5400" tIns="25400" rIns="25400" bIns="25400" anchor="ctr">
                <a:spAutoFit/>
              </a:bodyPr>
              <a:lstStyle>
                <a:lvl1pPr>
                  <a:lnSpc>
                    <a:spcPct val="120000"/>
                  </a:lnSpc>
                  <a:defRPr sz="3000" b="0">
                    <a:solidFill>
                      <a:srgbClr val="CDCFD2"/>
                    </a:solidFill>
                  </a:defRPr>
                </a:lvl1pPr>
              </a:lstStyle>
              <a:p>
                <a:pPr>
                  <a:lnSpc>
                    <a:spcPts val="1900"/>
                  </a:lnSpc>
                  <a:spcBef>
                    <a:spcPts val="0"/>
                  </a:spcBef>
                </a:pPr>
                <a:r>
                  <a:rPr lang="en-US" sz="1800" b="1" dirty="0">
                    <a:solidFill>
                      <a:schemeClr val="accent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OPEN – </a:t>
                </a:r>
                <a:r>
                  <a:rPr lang="en-US" sz="1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 Risk</a:t>
                </a:r>
                <a:endParaRPr lang="en-US" sz="18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458E9AB-25D3-48E7-9461-30B7D7C18541}"/>
                </a:ext>
              </a:extLst>
            </p:cNvPr>
            <p:cNvGrpSpPr/>
            <p:nvPr/>
          </p:nvGrpSpPr>
          <p:grpSpPr>
            <a:xfrm>
              <a:off x="6827602" y="2187711"/>
              <a:ext cx="838572" cy="784830"/>
              <a:chOff x="6827602" y="2132698"/>
              <a:chExt cx="838572" cy="784830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9EF414F-4AAA-446F-B74F-3C897176A6B7}"/>
                  </a:ext>
                </a:extLst>
              </p:cNvPr>
              <p:cNvSpPr txBox="1"/>
              <p:nvPr/>
            </p:nvSpPr>
            <p:spPr>
              <a:xfrm>
                <a:off x="6827602" y="2132698"/>
                <a:ext cx="838572" cy="784830"/>
              </a:xfrm>
              <a:prstGeom prst="rect">
                <a:avLst/>
              </a:prstGeom>
              <a:noFill/>
            </p:spPr>
            <p:txBody>
              <a:bodyPr wrap="square" numCol="1" spcCol="0" rtlCol="0" anchor="ctr">
                <a:spAutoFit/>
              </a:bodyPr>
              <a:lstStyle/>
              <a:p>
                <a:pPr algn="ctr"/>
                <a:r>
                  <a:rPr lang="en-US" sz="4500" b="1" dirty="0">
                    <a:solidFill>
                      <a:schemeClr val="bg1">
                        <a:lumMod val="85000"/>
                        <a:alpha val="40000"/>
                      </a:schemeClr>
                    </a:solidFill>
                    <a:latin typeface="Arial" panose="020B0604020202020204" pitchFamily="34" charset="0"/>
                    <a:ea typeface="Montserrat" charset="0"/>
                    <a:cs typeface="Arial" panose="020B0604020202020204" pitchFamily="34" charset="0"/>
                  </a:rPr>
                  <a:t>03</a:t>
                </a:r>
              </a:p>
            </p:txBody>
          </p:sp>
          <p:sp>
            <p:nvSpPr>
              <p:cNvPr id="26" name="Parallelogram 25">
                <a:extLst>
                  <a:ext uri="{FF2B5EF4-FFF2-40B4-BE49-F238E27FC236}">
                    <a16:creationId xmlns:a16="http://schemas.microsoft.com/office/drawing/2014/main" id="{1E1FE173-2A4F-4116-BEE7-3004494DED85}"/>
                  </a:ext>
                </a:extLst>
              </p:cNvPr>
              <p:cNvSpPr/>
              <p:nvPr/>
            </p:nvSpPr>
            <p:spPr>
              <a:xfrm>
                <a:off x="6853565" y="2246152"/>
                <a:ext cx="449727" cy="554489"/>
              </a:xfrm>
              <a:prstGeom prst="parallelogram">
                <a:avLst>
                  <a:gd name="adj" fmla="val 75457"/>
                </a:avLst>
              </a:prstGeom>
              <a:noFill/>
              <a:ln w="190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9480170-3B3F-4673-8D1C-8202E2506403}"/>
              </a:ext>
            </a:extLst>
          </p:cNvPr>
          <p:cNvGrpSpPr/>
          <p:nvPr/>
        </p:nvGrpSpPr>
        <p:grpSpPr>
          <a:xfrm>
            <a:off x="1051565" y="5165243"/>
            <a:ext cx="4528780" cy="912722"/>
            <a:chOff x="6827602" y="2108188"/>
            <a:chExt cx="3847085" cy="91272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6828267-915E-490D-A224-A2D7B079B953}"/>
                </a:ext>
              </a:extLst>
            </p:cNvPr>
            <p:cNvGrpSpPr/>
            <p:nvPr/>
          </p:nvGrpSpPr>
          <p:grpSpPr>
            <a:xfrm>
              <a:off x="7740202" y="2108188"/>
              <a:ext cx="2934485" cy="912722"/>
              <a:chOff x="8742627" y="2221565"/>
              <a:chExt cx="2934485" cy="912722"/>
            </a:xfrm>
          </p:grpSpPr>
          <p:sp>
            <p:nvSpPr>
              <p:cNvPr id="34" name="Shape 1155">
                <a:extLst>
                  <a:ext uri="{FF2B5EF4-FFF2-40B4-BE49-F238E27FC236}">
                    <a16:creationId xmlns:a16="http://schemas.microsoft.com/office/drawing/2014/main" id="{0185E4AE-DA90-47AB-841E-83026388D708}"/>
                  </a:ext>
                </a:extLst>
              </p:cNvPr>
              <p:cNvSpPr/>
              <p:nvPr/>
            </p:nvSpPr>
            <p:spPr>
              <a:xfrm>
                <a:off x="8742627" y="2436660"/>
                <a:ext cx="2934485" cy="6976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5400" tIns="25400" rIns="25400" bIns="25400" anchor="ctr">
                <a:spAutoFit/>
              </a:bodyPr>
              <a:lstStyle>
                <a:lvl1pPr>
                  <a:lnSpc>
                    <a:spcPct val="120000"/>
                  </a:lnSpc>
                  <a:defRPr sz="3000" b="0">
                    <a:solidFill>
                      <a:srgbClr val="CDCFD2"/>
                    </a:solidFill>
                  </a:defRPr>
                </a:lvl1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400" b="0" i="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2018-2021 reportable payments disclosures were expected to be made by November 30, 2021</a:t>
                </a:r>
                <a:endPara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Shape 1155">
                <a:extLst>
                  <a:ext uri="{FF2B5EF4-FFF2-40B4-BE49-F238E27FC236}">
                    <a16:creationId xmlns:a16="http://schemas.microsoft.com/office/drawing/2014/main" id="{C9C38FE7-AE1E-41C3-8816-DDD278A8B8AD}"/>
                  </a:ext>
                </a:extLst>
              </p:cNvPr>
              <p:cNvSpPr/>
              <p:nvPr/>
            </p:nvSpPr>
            <p:spPr>
              <a:xfrm>
                <a:off x="8750750" y="2221565"/>
                <a:ext cx="2798207" cy="29495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5400" tIns="25400" rIns="25400" bIns="25400" anchor="ctr">
                <a:spAutoFit/>
              </a:bodyPr>
              <a:lstStyle>
                <a:lvl1pPr>
                  <a:lnSpc>
                    <a:spcPct val="120000"/>
                  </a:lnSpc>
                  <a:defRPr sz="3000" b="0">
                    <a:solidFill>
                      <a:srgbClr val="CDCFD2"/>
                    </a:solidFill>
                  </a:defRPr>
                </a:lvl1pPr>
              </a:lstStyle>
              <a:p>
                <a:pPr>
                  <a:lnSpc>
                    <a:spcPts val="1900"/>
                  </a:lnSpc>
                  <a:spcBef>
                    <a:spcPts val="0"/>
                  </a:spcBef>
                </a:pPr>
                <a:r>
                  <a:rPr lang="en-US" sz="1800" b="1" dirty="0">
                    <a:solidFill>
                      <a:schemeClr val="accent4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OPEN – Medium Risk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0E953A0-F1F8-419D-B994-8BB70FA5C1A1}"/>
                </a:ext>
              </a:extLst>
            </p:cNvPr>
            <p:cNvGrpSpPr/>
            <p:nvPr/>
          </p:nvGrpSpPr>
          <p:grpSpPr>
            <a:xfrm>
              <a:off x="6827602" y="2187711"/>
              <a:ext cx="838572" cy="784830"/>
              <a:chOff x="6827602" y="2132698"/>
              <a:chExt cx="838572" cy="784830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BBECCEE-E75B-4C09-9AC3-6662A49776DF}"/>
                  </a:ext>
                </a:extLst>
              </p:cNvPr>
              <p:cNvSpPr txBox="1"/>
              <p:nvPr/>
            </p:nvSpPr>
            <p:spPr>
              <a:xfrm>
                <a:off x="6827602" y="2132698"/>
                <a:ext cx="838572" cy="784830"/>
              </a:xfrm>
              <a:prstGeom prst="rect">
                <a:avLst/>
              </a:prstGeom>
              <a:noFill/>
            </p:spPr>
            <p:txBody>
              <a:bodyPr wrap="square" numCol="1" spcCol="0" rtlCol="0" anchor="ctr">
                <a:spAutoFit/>
              </a:bodyPr>
              <a:lstStyle/>
              <a:p>
                <a:pPr algn="ctr"/>
                <a:r>
                  <a:rPr lang="en-US" sz="4500" b="1" dirty="0">
                    <a:solidFill>
                      <a:schemeClr val="bg1">
                        <a:lumMod val="85000"/>
                        <a:alpha val="40000"/>
                      </a:schemeClr>
                    </a:solidFill>
                    <a:latin typeface="Arial" panose="020B0604020202020204" pitchFamily="34" charset="0"/>
                    <a:ea typeface="Montserrat" charset="0"/>
                    <a:cs typeface="Arial" panose="020B0604020202020204" pitchFamily="34" charset="0"/>
                  </a:rPr>
                  <a:t>04</a:t>
                </a:r>
              </a:p>
            </p:txBody>
          </p:sp>
          <p:sp>
            <p:nvSpPr>
              <p:cNvPr id="33" name="Parallelogram 32">
                <a:extLst>
                  <a:ext uri="{FF2B5EF4-FFF2-40B4-BE49-F238E27FC236}">
                    <a16:creationId xmlns:a16="http://schemas.microsoft.com/office/drawing/2014/main" id="{ADB09896-CBA8-4D8C-858F-EB6E84685B9C}"/>
                  </a:ext>
                </a:extLst>
              </p:cNvPr>
              <p:cNvSpPr/>
              <p:nvPr/>
            </p:nvSpPr>
            <p:spPr>
              <a:xfrm>
                <a:off x="6853565" y="2246152"/>
                <a:ext cx="449727" cy="554489"/>
              </a:xfrm>
              <a:prstGeom prst="parallelogram">
                <a:avLst>
                  <a:gd name="adj" fmla="val 75457"/>
                </a:avLst>
              </a:prstGeom>
              <a:noFill/>
              <a:ln w="190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C2B0C4D-524D-4C49-9047-538F8B548CCC}"/>
              </a:ext>
            </a:extLst>
          </p:cNvPr>
          <p:cNvGrpSpPr/>
          <p:nvPr/>
        </p:nvGrpSpPr>
        <p:grpSpPr>
          <a:xfrm>
            <a:off x="5525183" y="1651476"/>
            <a:ext cx="6668794" cy="1521535"/>
            <a:chOff x="5523208" y="1866247"/>
            <a:chExt cx="6668794" cy="1521535"/>
          </a:xfrm>
          <a:solidFill>
            <a:srgbClr val="1B5633"/>
          </a:solidFill>
        </p:grpSpPr>
        <p:sp>
          <p:nvSpPr>
            <p:cNvPr id="37" name="Shape 6">
              <a:extLst>
                <a:ext uri="{FF2B5EF4-FFF2-40B4-BE49-F238E27FC236}">
                  <a16:creationId xmlns:a16="http://schemas.microsoft.com/office/drawing/2014/main" id="{A13BD597-7018-451A-B7B9-9E3E8C5826CC}"/>
                </a:ext>
              </a:extLst>
            </p:cNvPr>
            <p:cNvSpPr/>
            <p:nvPr/>
          </p:nvSpPr>
          <p:spPr>
            <a:xfrm rot="10800000">
              <a:off x="5523208" y="1866899"/>
              <a:ext cx="1283989" cy="1080066"/>
            </a:xfrm>
            <a:prstGeom prst="homePlate">
              <a:avLst/>
            </a:prstGeom>
            <a:grpFill/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38" name="Shape 6">
              <a:extLst>
                <a:ext uri="{FF2B5EF4-FFF2-40B4-BE49-F238E27FC236}">
                  <a16:creationId xmlns:a16="http://schemas.microsoft.com/office/drawing/2014/main" id="{9289BDE7-3C6D-4CE3-8E9C-32A21E5CEE03}"/>
                </a:ext>
              </a:extLst>
            </p:cNvPr>
            <p:cNvSpPr/>
            <p:nvPr/>
          </p:nvSpPr>
          <p:spPr>
            <a:xfrm>
              <a:off x="6807200" y="1866247"/>
              <a:ext cx="3653656" cy="1080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" name="Shape 10">
              <a:extLst>
                <a:ext uri="{FF2B5EF4-FFF2-40B4-BE49-F238E27FC236}">
                  <a16:creationId xmlns:a16="http://schemas.microsoft.com/office/drawing/2014/main" id="{67B561B8-9814-4BBE-8E4F-6F16D61FC8DD}"/>
                </a:ext>
              </a:extLst>
            </p:cNvPr>
            <p:cNvSpPr/>
            <p:nvPr/>
          </p:nvSpPr>
          <p:spPr>
            <a:xfrm>
              <a:off x="10460855" y="1866247"/>
              <a:ext cx="855249" cy="1517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0231"/>
                  </a:lnTo>
                  <a:lnTo>
                    <a:pt x="0" y="0"/>
                  </a:lnTo>
                  <a:lnTo>
                    <a:pt x="0" y="15376"/>
                  </a:lnTo>
                  <a:cubicBezTo>
                    <a:pt x="0" y="15376"/>
                    <a:pt x="21600" y="21600"/>
                    <a:pt x="21600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40" name="Shape 14">
              <a:extLst>
                <a:ext uri="{FF2B5EF4-FFF2-40B4-BE49-F238E27FC236}">
                  <a16:creationId xmlns:a16="http://schemas.microsoft.com/office/drawing/2014/main" id="{B54C8563-5C0A-4935-8492-BACB579745A4}"/>
                </a:ext>
              </a:extLst>
            </p:cNvPr>
            <p:cNvSpPr/>
            <p:nvPr/>
          </p:nvSpPr>
          <p:spPr>
            <a:xfrm>
              <a:off x="11316292" y="2588800"/>
              <a:ext cx="875710" cy="798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ubicBezTo>
                    <a:pt x="2160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F408D1F-0373-4DFF-904F-6EF41D0F0000}"/>
                </a:ext>
              </a:extLst>
            </p:cNvPr>
            <p:cNvSpPr txBox="1"/>
            <p:nvPr/>
          </p:nvSpPr>
          <p:spPr>
            <a:xfrm>
              <a:off x="6878479" y="2013000"/>
              <a:ext cx="3479087" cy="830997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2018 Operational Audit: Intercollegiate Athletics Programs – Deficit Cash Balances 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ADDD74A-6824-4249-86DD-22459AB2531A}"/>
                </a:ext>
              </a:extLst>
            </p:cNvPr>
            <p:cNvSpPr txBox="1"/>
            <p:nvPr/>
          </p:nvSpPr>
          <p:spPr>
            <a:xfrm>
              <a:off x="10532138" y="2464993"/>
              <a:ext cx="680678" cy="430887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1</a:t>
              </a:r>
            </a:p>
          </p:txBody>
        </p:sp>
        <p:pic>
          <p:nvPicPr>
            <p:cNvPr id="43" name="Picture 42" descr="Money">
              <a:extLst>
                <a:ext uri="{FF2B5EF4-FFF2-40B4-BE49-F238E27FC236}">
                  <a16:creationId xmlns:a16="http://schemas.microsoft.com/office/drawing/2014/main" id="{2EC0079D-86A5-4770-B945-456D4F8A2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16166" y="2018828"/>
              <a:ext cx="689045" cy="689045"/>
            </a:xfrm>
            <a:prstGeom prst="rect">
              <a:avLst/>
            </a:prstGeom>
            <a:grpFill/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A19E2EB-DF1B-4617-8863-CBBEE085A692}"/>
              </a:ext>
            </a:extLst>
          </p:cNvPr>
          <p:cNvGrpSpPr/>
          <p:nvPr/>
        </p:nvGrpSpPr>
        <p:grpSpPr>
          <a:xfrm>
            <a:off x="5523206" y="2728886"/>
            <a:ext cx="6668794" cy="1241413"/>
            <a:chOff x="5523208" y="2943668"/>
            <a:chExt cx="6668794" cy="1241413"/>
          </a:xfrm>
        </p:grpSpPr>
        <p:sp>
          <p:nvSpPr>
            <p:cNvPr id="45" name="Shape 7">
              <a:extLst>
                <a:ext uri="{FF2B5EF4-FFF2-40B4-BE49-F238E27FC236}">
                  <a16:creationId xmlns:a16="http://schemas.microsoft.com/office/drawing/2014/main" id="{2A9BF161-EA08-4CF0-9C0B-9CCA86D167B1}"/>
                </a:ext>
              </a:extLst>
            </p:cNvPr>
            <p:cNvSpPr/>
            <p:nvPr/>
          </p:nvSpPr>
          <p:spPr>
            <a:xfrm rot="10800000">
              <a:off x="5523208" y="2943668"/>
              <a:ext cx="1297118" cy="1075217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6" name="Shape 7">
              <a:extLst>
                <a:ext uri="{FF2B5EF4-FFF2-40B4-BE49-F238E27FC236}">
                  <a16:creationId xmlns:a16="http://schemas.microsoft.com/office/drawing/2014/main" id="{C8F808E9-8FF6-4F1C-9E80-5FD4AB412491}"/>
                </a:ext>
              </a:extLst>
            </p:cNvPr>
            <p:cNvSpPr/>
            <p:nvPr/>
          </p:nvSpPr>
          <p:spPr>
            <a:xfrm>
              <a:off x="6807200" y="2945925"/>
              <a:ext cx="3653656" cy="1072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7" name="Shape 11">
              <a:extLst>
                <a:ext uri="{FF2B5EF4-FFF2-40B4-BE49-F238E27FC236}">
                  <a16:creationId xmlns:a16="http://schemas.microsoft.com/office/drawing/2014/main" id="{A18FC4A4-93CA-4FAF-944B-9DBB91A04A1F}"/>
                </a:ext>
              </a:extLst>
            </p:cNvPr>
            <p:cNvSpPr/>
            <p:nvPr/>
          </p:nvSpPr>
          <p:spPr>
            <a:xfrm>
              <a:off x="10460855" y="2945925"/>
              <a:ext cx="855249" cy="1239156"/>
            </a:xfrm>
            <a:custGeom>
              <a:avLst/>
              <a:gdLst>
                <a:gd name="connsiteX0" fmla="*/ 21600 w 21600"/>
                <a:gd name="connsiteY0" fmla="*/ 21600 h 21600"/>
                <a:gd name="connsiteX1" fmla="*/ 21600 w 21600"/>
                <a:gd name="connsiteY1" fmla="*/ 7586 h 21600"/>
                <a:gd name="connsiteX2" fmla="*/ 0 w 21600"/>
                <a:gd name="connsiteY2" fmla="*/ 0 h 21600"/>
                <a:gd name="connsiteX3" fmla="*/ 0 w 21600"/>
                <a:gd name="connsiteY3" fmla="*/ 18878 h 21600"/>
                <a:gd name="connsiteX4" fmla="*/ 21600 w 21600"/>
                <a:gd name="connsiteY4" fmla="*/ 2160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0" h="21600" extrusionOk="0">
                  <a:moveTo>
                    <a:pt x="21600" y="21600"/>
                  </a:moveTo>
                  <a:lnTo>
                    <a:pt x="21600" y="7586"/>
                  </a:lnTo>
                  <a:lnTo>
                    <a:pt x="0" y="0"/>
                  </a:lnTo>
                  <a:lnTo>
                    <a:pt x="0" y="18878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8" name="Shape 15">
              <a:extLst>
                <a:ext uri="{FF2B5EF4-FFF2-40B4-BE49-F238E27FC236}">
                  <a16:creationId xmlns:a16="http://schemas.microsoft.com/office/drawing/2014/main" id="{F58758FC-CF1B-4633-B848-942056A88D1C}"/>
                </a:ext>
              </a:extLst>
            </p:cNvPr>
            <p:cNvSpPr/>
            <p:nvPr/>
          </p:nvSpPr>
          <p:spPr>
            <a:xfrm>
              <a:off x="11316292" y="3386099"/>
              <a:ext cx="875710" cy="798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ubicBezTo>
                    <a:pt x="2160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799FF20-1D52-4A84-850A-2856CFD44593}"/>
                </a:ext>
              </a:extLst>
            </p:cNvPr>
            <p:cNvSpPr txBox="1"/>
            <p:nvPr/>
          </p:nvSpPr>
          <p:spPr>
            <a:xfrm>
              <a:off x="6835772" y="3194993"/>
              <a:ext cx="3616516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2018-19 Risk Assessment: Bragg Stadium Safety and Maintenance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8C2676D-EEFC-4503-9F5E-3A6284D054A6}"/>
                </a:ext>
              </a:extLst>
            </p:cNvPr>
            <p:cNvSpPr txBox="1"/>
            <p:nvPr/>
          </p:nvSpPr>
          <p:spPr>
            <a:xfrm>
              <a:off x="10532138" y="3389292"/>
              <a:ext cx="680678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364D713-C389-411D-ABC0-112F76635FFA}"/>
              </a:ext>
            </a:extLst>
          </p:cNvPr>
          <p:cNvGrpSpPr/>
          <p:nvPr/>
        </p:nvGrpSpPr>
        <p:grpSpPr>
          <a:xfrm>
            <a:off x="5523208" y="2930395"/>
            <a:ext cx="6668792" cy="1951523"/>
            <a:chOff x="5523210" y="3056350"/>
            <a:chExt cx="6668792" cy="2049812"/>
          </a:xfrm>
        </p:grpSpPr>
        <p:sp>
          <p:nvSpPr>
            <p:cNvPr id="53" name="Shape 8">
              <a:extLst>
                <a:ext uri="{FF2B5EF4-FFF2-40B4-BE49-F238E27FC236}">
                  <a16:creationId xmlns:a16="http://schemas.microsoft.com/office/drawing/2014/main" id="{787E2A68-44CB-4D3F-8D86-5436DFE0074F}"/>
                </a:ext>
              </a:extLst>
            </p:cNvPr>
            <p:cNvSpPr/>
            <p:nvPr/>
          </p:nvSpPr>
          <p:spPr>
            <a:xfrm rot="10800000">
              <a:off x="5523210" y="3964080"/>
              <a:ext cx="1297116" cy="1127723"/>
            </a:xfrm>
            <a:prstGeom prst="homePlate">
              <a:avLst/>
            </a:prstGeom>
            <a:solidFill>
              <a:schemeClr val="accent3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54" name="Shape 8">
              <a:extLst>
                <a:ext uri="{FF2B5EF4-FFF2-40B4-BE49-F238E27FC236}">
                  <a16:creationId xmlns:a16="http://schemas.microsoft.com/office/drawing/2014/main" id="{75F04E46-8020-4FE4-ACA5-21283998CA30}"/>
                </a:ext>
              </a:extLst>
            </p:cNvPr>
            <p:cNvSpPr/>
            <p:nvPr/>
          </p:nvSpPr>
          <p:spPr>
            <a:xfrm>
              <a:off x="6807200" y="3963917"/>
              <a:ext cx="3653656" cy="1127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5" name="Shape 12">
              <a:extLst>
                <a:ext uri="{FF2B5EF4-FFF2-40B4-BE49-F238E27FC236}">
                  <a16:creationId xmlns:a16="http://schemas.microsoft.com/office/drawing/2014/main" id="{646A5A80-AF28-4549-9433-CC19923C4568}"/>
                </a:ext>
              </a:extLst>
            </p:cNvPr>
            <p:cNvSpPr/>
            <p:nvPr/>
          </p:nvSpPr>
          <p:spPr>
            <a:xfrm>
              <a:off x="10460855" y="3960870"/>
              <a:ext cx="855249" cy="1145292"/>
            </a:xfrm>
            <a:custGeom>
              <a:avLst/>
              <a:gdLst>
                <a:gd name="connsiteX0" fmla="*/ 21600 w 21600"/>
                <a:gd name="connsiteY0" fmla="*/ 19279 h 21793"/>
                <a:gd name="connsiteX1" fmla="*/ 21600 w 21600"/>
                <a:gd name="connsiteY1" fmla="*/ 3307 h 21793"/>
                <a:gd name="connsiteX2" fmla="*/ 0 w 21600"/>
                <a:gd name="connsiteY2" fmla="*/ 0 h 21793"/>
                <a:gd name="connsiteX3" fmla="*/ 0 w 21600"/>
                <a:gd name="connsiteY3" fmla="*/ 21793 h 21793"/>
                <a:gd name="connsiteX4" fmla="*/ 21600 w 21600"/>
                <a:gd name="connsiteY4" fmla="*/ 19279 h 2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0" h="21793" extrusionOk="0">
                  <a:moveTo>
                    <a:pt x="21600" y="19279"/>
                  </a:moveTo>
                  <a:lnTo>
                    <a:pt x="21600" y="3307"/>
                  </a:lnTo>
                  <a:lnTo>
                    <a:pt x="0" y="0"/>
                  </a:lnTo>
                  <a:lnTo>
                    <a:pt x="0" y="21793"/>
                  </a:lnTo>
                  <a:lnTo>
                    <a:pt x="21600" y="19279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6" name="Shape 16">
              <a:extLst>
                <a:ext uri="{FF2B5EF4-FFF2-40B4-BE49-F238E27FC236}">
                  <a16:creationId xmlns:a16="http://schemas.microsoft.com/office/drawing/2014/main" id="{1850F3DE-4C5D-46E5-8465-51DB6FEFFBCD}"/>
                </a:ext>
              </a:extLst>
            </p:cNvPr>
            <p:cNvSpPr/>
            <p:nvPr/>
          </p:nvSpPr>
          <p:spPr>
            <a:xfrm>
              <a:off x="11316292" y="4135196"/>
              <a:ext cx="875710" cy="847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ubicBezTo>
                    <a:pt x="2160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2B14A51-FC4F-4176-B3F8-14693FB813C3}"/>
                </a:ext>
              </a:extLst>
            </p:cNvPr>
            <p:cNvSpPr txBox="1"/>
            <p:nvPr/>
          </p:nvSpPr>
          <p:spPr>
            <a:xfrm>
              <a:off x="6891608" y="4258770"/>
              <a:ext cx="3497963" cy="61422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2018-19 Risk Assessment – Emergency Preparedness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C831794-3B23-4AED-B027-5C363A28CD1C}"/>
                </a:ext>
              </a:extLst>
            </p:cNvPr>
            <p:cNvSpPr txBox="1"/>
            <p:nvPr/>
          </p:nvSpPr>
          <p:spPr>
            <a:xfrm>
              <a:off x="10532138" y="4333158"/>
              <a:ext cx="680678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3</a:t>
              </a:r>
            </a:p>
          </p:txBody>
        </p:sp>
        <p:pic>
          <p:nvPicPr>
            <p:cNvPr id="59" name="Picture 58" descr="Football">
              <a:extLst>
                <a:ext uri="{FF2B5EF4-FFF2-40B4-BE49-F238E27FC236}">
                  <a16:creationId xmlns:a16="http://schemas.microsoft.com/office/drawing/2014/main" id="{04C9ACD4-BBA5-4BBA-B34D-6DD36250B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93582" y="3056350"/>
              <a:ext cx="627401" cy="6590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76A243A-8496-441D-92B0-786C45AEF36B}"/>
              </a:ext>
            </a:extLst>
          </p:cNvPr>
          <p:cNvGrpSpPr/>
          <p:nvPr/>
        </p:nvGrpSpPr>
        <p:grpSpPr>
          <a:xfrm>
            <a:off x="5523207" y="4747210"/>
            <a:ext cx="6668793" cy="1195272"/>
            <a:chOff x="5523208" y="4976054"/>
            <a:chExt cx="6668793" cy="1195272"/>
          </a:xfrm>
          <a:solidFill>
            <a:schemeClr val="accent4">
              <a:lumMod val="75000"/>
            </a:schemeClr>
          </a:solidFill>
        </p:grpSpPr>
        <p:sp>
          <p:nvSpPr>
            <p:cNvPr id="61" name="Shape 9">
              <a:extLst>
                <a:ext uri="{FF2B5EF4-FFF2-40B4-BE49-F238E27FC236}">
                  <a16:creationId xmlns:a16="http://schemas.microsoft.com/office/drawing/2014/main" id="{B9C745F4-CA41-4EA0-8EFF-AC1FF3461E18}"/>
                </a:ext>
              </a:extLst>
            </p:cNvPr>
            <p:cNvSpPr/>
            <p:nvPr/>
          </p:nvSpPr>
          <p:spPr>
            <a:xfrm rot="10800000">
              <a:off x="5523208" y="5090918"/>
              <a:ext cx="1312565" cy="1080408"/>
            </a:xfrm>
            <a:prstGeom prst="homePlate">
              <a:avLst/>
            </a:prstGeom>
            <a:solidFill>
              <a:srgbClr val="CC990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2" name="Shape 9">
              <a:extLst>
                <a:ext uri="{FF2B5EF4-FFF2-40B4-BE49-F238E27FC236}">
                  <a16:creationId xmlns:a16="http://schemas.microsoft.com/office/drawing/2014/main" id="{D6A432CD-3E85-4FF1-8879-E0C298D68C3E}"/>
                </a:ext>
              </a:extLst>
            </p:cNvPr>
            <p:cNvSpPr/>
            <p:nvPr/>
          </p:nvSpPr>
          <p:spPr>
            <a:xfrm>
              <a:off x="6807200" y="5090763"/>
              <a:ext cx="3653655" cy="1080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3" name="Shape 13">
              <a:extLst>
                <a:ext uri="{FF2B5EF4-FFF2-40B4-BE49-F238E27FC236}">
                  <a16:creationId xmlns:a16="http://schemas.microsoft.com/office/drawing/2014/main" id="{138AFF8C-8E14-40C3-B51D-DE3CEA6832F5}"/>
                </a:ext>
              </a:extLst>
            </p:cNvPr>
            <p:cNvSpPr/>
            <p:nvPr/>
          </p:nvSpPr>
          <p:spPr>
            <a:xfrm>
              <a:off x="10452288" y="4976054"/>
              <a:ext cx="863815" cy="1195272"/>
            </a:xfrm>
            <a:custGeom>
              <a:avLst/>
              <a:gdLst>
                <a:gd name="connsiteX0" fmla="*/ 21720 w 21720"/>
                <a:gd name="connsiteY0" fmla="*/ 14306 h 21685"/>
                <a:gd name="connsiteX1" fmla="*/ 21720 w 21720"/>
                <a:gd name="connsiteY1" fmla="*/ 0 h 21685"/>
                <a:gd name="connsiteX2" fmla="*/ 120 w 21720"/>
                <a:gd name="connsiteY2" fmla="*/ 2252 h 21685"/>
                <a:gd name="connsiteX3" fmla="*/ 0 w 21720"/>
                <a:gd name="connsiteY3" fmla="*/ 21685 h 21685"/>
                <a:gd name="connsiteX4" fmla="*/ 21720 w 21720"/>
                <a:gd name="connsiteY4" fmla="*/ 14306 h 21685"/>
                <a:gd name="connsiteX0" fmla="*/ 21840 w 21840"/>
                <a:gd name="connsiteY0" fmla="*/ 14306 h 21770"/>
                <a:gd name="connsiteX1" fmla="*/ 21840 w 21840"/>
                <a:gd name="connsiteY1" fmla="*/ 0 h 21770"/>
                <a:gd name="connsiteX2" fmla="*/ 240 w 21840"/>
                <a:gd name="connsiteY2" fmla="*/ 2252 h 21770"/>
                <a:gd name="connsiteX3" fmla="*/ 0 w 21840"/>
                <a:gd name="connsiteY3" fmla="*/ 21770 h 21770"/>
                <a:gd name="connsiteX4" fmla="*/ 21840 w 21840"/>
                <a:gd name="connsiteY4" fmla="*/ 14306 h 21770"/>
                <a:gd name="connsiteX0" fmla="*/ 21780 w 21780"/>
                <a:gd name="connsiteY0" fmla="*/ 14306 h 21939"/>
                <a:gd name="connsiteX1" fmla="*/ 21780 w 21780"/>
                <a:gd name="connsiteY1" fmla="*/ 0 h 21939"/>
                <a:gd name="connsiteX2" fmla="*/ 180 w 21780"/>
                <a:gd name="connsiteY2" fmla="*/ 2252 h 21939"/>
                <a:gd name="connsiteX3" fmla="*/ 0 w 21780"/>
                <a:gd name="connsiteY3" fmla="*/ 21939 h 21939"/>
                <a:gd name="connsiteX4" fmla="*/ 21780 w 21780"/>
                <a:gd name="connsiteY4" fmla="*/ 14306 h 21939"/>
                <a:gd name="connsiteX0" fmla="*/ 21720 w 21720"/>
                <a:gd name="connsiteY0" fmla="*/ 14306 h 21812"/>
                <a:gd name="connsiteX1" fmla="*/ 21720 w 21720"/>
                <a:gd name="connsiteY1" fmla="*/ 0 h 21812"/>
                <a:gd name="connsiteX2" fmla="*/ 120 w 21720"/>
                <a:gd name="connsiteY2" fmla="*/ 2252 h 21812"/>
                <a:gd name="connsiteX3" fmla="*/ 0 w 21720"/>
                <a:gd name="connsiteY3" fmla="*/ 21812 h 21812"/>
                <a:gd name="connsiteX4" fmla="*/ 21720 w 21720"/>
                <a:gd name="connsiteY4" fmla="*/ 14306 h 21812"/>
                <a:gd name="connsiteX0" fmla="*/ 21720 w 21720"/>
                <a:gd name="connsiteY0" fmla="*/ 14306 h 21812"/>
                <a:gd name="connsiteX1" fmla="*/ 21720 w 21720"/>
                <a:gd name="connsiteY1" fmla="*/ 0 h 21812"/>
                <a:gd name="connsiteX2" fmla="*/ 356 w 21720"/>
                <a:gd name="connsiteY2" fmla="*/ 2596 h 21812"/>
                <a:gd name="connsiteX3" fmla="*/ 0 w 21720"/>
                <a:gd name="connsiteY3" fmla="*/ 21812 h 21812"/>
                <a:gd name="connsiteX4" fmla="*/ 21720 w 21720"/>
                <a:gd name="connsiteY4" fmla="*/ 14306 h 21812"/>
                <a:gd name="connsiteX0" fmla="*/ 21720 w 21720"/>
                <a:gd name="connsiteY0" fmla="*/ 14306 h 21812"/>
                <a:gd name="connsiteX1" fmla="*/ 21720 w 21720"/>
                <a:gd name="connsiteY1" fmla="*/ 0 h 21812"/>
                <a:gd name="connsiteX2" fmla="*/ 1478 w 21720"/>
                <a:gd name="connsiteY2" fmla="*/ 2467 h 21812"/>
                <a:gd name="connsiteX3" fmla="*/ 0 w 21720"/>
                <a:gd name="connsiteY3" fmla="*/ 21812 h 21812"/>
                <a:gd name="connsiteX4" fmla="*/ 21720 w 21720"/>
                <a:gd name="connsiteY4" fmla="*/ 14306 h 21812"/>
                <a:gd name="connsiteX0" fmla="*/ 21720 w 21720"/>
                <a:gd name="connsiteY0" fmla="*/ 14306 h 21812"/>
                <a:gd name="connsiteX1" fmla="*/ 21720 w 21720"/>
                <a:gd name="connsiteY1" fmla="*/ 0 h 21812"/>
                <a:gd name="connsiteX2" fmla="*/ 356 w 21720"/>
                <a:gd name="connsiteY2" fmla="*/ 2252 h 21812"/>
                <a:gd name="connsiteX3" fmla="*/ 0 w 21720"/>
                <a:gd name="connsiteY3" fmla="*/ 21812 h 21812"/>
                <a:gd name="connsiteX4" fmla="*/ 21720 w 21720"/>
                <a:gd name="connsiteY4" fmla="*/ 14306 h 21812"/>
                <a:gd name="connsiteX0" fmla="*/ 21425 w 21425"/>
                <a:gd name="connsiteY0" fmla="*/ 14306 h 21726"/>
                <a:gd name="connsiteX1" fmla="*/ 21425 w 21425"/>
                <a:gd name="connsiteY1" fmla="*/ 0 h 21726"/>
                <a:gd name="connsiteX2" fmla="*/ 61 w 21425"/>
                <a:gd name="connsiteY2" fmla="*/ 2252 h 21726"/>
                <a:gd name="connsiteX3" fmla="*/ 0 w 21425"/>
                <a:gd name="connsiteY3" fmla="*/ 21726 h 21726"/>
                <a:gd name="connsiteX4" fmla="*/ 21425 w 21425"/>
                <a:gd name="connsiteY4" fmla="*/ 14306 h 21726"/>
                <a:gd name="connsiteX0" fmla="*/ 21543 w 21543"/>
                <a:gd name="connsiteY0" fmla="*/ 14306 h 21726"/>
                <a:gd name="connsiteX1" fmla="*/ 21543 w 21543"/>
                <a:gd name="connsiteY1" fmla="*/ 0 h 21726"/>
                <a:gd name="connsiteX2" fmla="*/ 179 w 21543"/>
                <a:gd name="connsiteY2" fmla="*/ 2252 h 21726"/>
                <a:gd name="connsiteX3" fmla="*/ 0 w 21543"/>
                <a:gd name="connsiteY3" fmla="*/ 21726 h 21726"/>
                <a:gd name="connsiteX4" fmla="*/ 21543 w 21543"/>
                <a:gd name="connsiteY4" fmla="*/ 14306 h 21726"/>
                <a:gd name="connsiteX0" fmla="*/ 21602 w 21602"/>
                <a:gd name="connsiteY0" fmla="*/ 14306 h 21812"/>
                <a:gd name="connsiteX1" fmla="*/ 21602 w 21602"/>
                <a:gd name="connsiteY1" fmla="*/ 0 h 21812"/>
                <a:gd name="connsiteX2" fmla="*/ 238 w 21602"/>
                <a:gd name="connsiteY2" fmla="*/ 2252 h 21812"/>
                <a:gd name="connsiteX3" fmla="*/ 0 w 21602"/>
                <a:gd name="connsiteY3" fmla="*/ 21812 h 21812"/>
                <a:gd name="connsiteX4" fmla="*/ 21602 w 21602"/>
                <a:gd name="connsiteY4" fmla="*/ 14306 h 21812"/>
                <a:gd name="connsiteX0" fmla="*/ 21543 w 21543"/>
                <a:gd name="connsiteY0" fmla="*/ 14306 h 21812"/>
                <a:gd name="connsiteX1" fmla="*/ 21543 w 21543"/>
                <a:gd name="connsiteY1" fmla="*/ 0 h 21812"/>
                <a:gd name="connsiteX2" fmla="*/ 179 w 21543"/>
                <a:gd name="connsiteY2" fmla="*/ 2252 h 21812"/>
                <a:gd name="connsiteX3" fmla="*/ 0 w 21543"/>
                <a:gd name="connsiteY3" fmla="*/ 21812 h 21812"/>
                <a:gd name="connsiteX4" fmla="*/ 21543 w 21543"/>
                <a:gd name="connsiteY4" fmla="*/ 14306 h 21812"/>
                <a:gd name="connsiteX0" fmla="*/ 21425 w 21425"/>
                <a:gd name="connsiteY0" fmla="*/ 14306 h 21855"/>
                <a:gd name="connsiteX1" fmla="*/ 21425 w 21425"/>
                <a:gd name="connsiteY1" fmla="*/ 0 h 21855"/>
                <a:gd name="connsiteX2" fmla="*/ 61 w 21425"/>
                <a:gd name="connsiteY2" fmla="*/ 2252 h 21855"/>
                <a:gd name="connsiteX3" fmla="*/ 0 w 21425"/>
                <a:gd name="connsiteY3" fmla="*/ 21855 h 21855"/>
                <a:gd name="connsiteX4" fmla="*/ 21425 w 21425"/>
                <a:gd name="connsiteY4" fmla="*/ 14306 h 21855"/>
                <a:gd name="connsiteX0" fmla="*/ 21425 w 21425"/>
                <a:gd name="connsiteY0" fmla="*/ 14437 h 21855"/>
                <a:gd name="connsiteX1" fmla="*/ 21425 w 21425"/>
                <a:gd name="connsiteY1" fmla="*/ 0 h 21855"/>
                <a:gd name="connsiteX2" fmla="*/ 61 w 21425"/>
                <a:gd name="connsiteY2" fmla="*/ 2252 h 21855"/>
                <a:gd name="connsiteX3" fmla="*/ 0 w 21425"/>
                <a:gd name="connsiteY3" fmla="*/ 21855 h 21855"/>
                <a:gd name="connsiteX4" fmla="*/ 21425 w 21425"/>
                <a:gd name="connsiteY4" fmla="*/ 14437 h 2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25" h="21855" extrusionOk="0">
                  <a:moveTo>
                    <a:pt x="21425" y="14437"/>
                  </a:moveTo>
                  <a:lnTo>
                    <a:pt x="21425" y="0"/>
                  </a:lnTo>
                  <a:lnTo>
                    <a:pt x="61" y="2252"/>
                  </a:lnTo>
                  <a:cubicBezTo>
                    <a:pt x="-58" y="8657"/>
                    <a:pt x="119" y="15450"/>
                    <a:pt x="0" y="21855"/>
                  </a:cubicBezTo>
                  <a:lnTo>
                    <a:pt x="21425" y="14437"/>
                  </a:lnTo>
                  <a:close/>
                </a:path>
              </a:pathLst>
            </a:custGeom>
            <a:solidFill>
              <a:srgbClr val="CC990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64" name="Shape 17">
              <a:extLst>
                <a:ext uri="{FF2B5EF4-FFF2-40B4-BE49-F238E27FC236}">
                  <a16:creationId xmlns:a16="http://schemas.microsoft.com/office/drawing/2014/main" id="{E28E3F6B-1ADE-4513-9579-6001223769A9}"/>
                </a:ext>
              </a:extLst>
            </p:cNvPr>
            <p:cNvSpPr/>
            <p:nvPr/>
          </p:nvSpPr>
          <p:spPr>
            <a:xfrm>
              <a:off x="11316291" y="4979051"/>
              <a:ext cx="875710" cy="789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ubicBezTo>
                    <a:pt x="2160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92395C5-1D1E-4924-97EA-C98829F1E853}"/>
                </a:ext>
              </a:extLst>
            </p:cNvPr>
            <p:cNvSpPr txBox="1"/>
            <p:nvPr/>
          </p:nvSpPr>
          <p:spPr>
            <a:xfrm>
              <a:off x="7012390" y="5052041"/>
              <a:ext cx="3345175" cy="1077218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Federal Contracts and Grants Disclosure Audit: Federal Contracts Not Reported to USDOE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69990EE-C01D-4361-99AB-BAF0967B3CB0}"/>
                </a:ext>
              </a:extLst>
            </p:cNvPr>
            <p:cNvSpPr txBox="1"/>
            <p:nvPr/>
          </p:nvSpPr>
          <p:spPr>
            <a:xfrm>
              <a:off x="10532138" y="5284643"/>
              <a:ext cx="680678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4</a:t>
              </a:r>
            </a:p>
          </p:txBody>
        </p:sp>
        <p:pic>
          <p:nvPicPr>
            <p:cNvPr id="67" name="Picture 66" descr="Document">
              <a:extLst>
                <a:ext uri="{FF2B5EF4-FFF2-40B4-BE49-F238E27FC236}">
                  <a16:creationId xmlns:a16="http://schemas.microsoft.com/office/drawing/2014/main" id="{CEF2DF62-3547-4679-9D0F-C40CB25E4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993581" y="5330630"/>
              <a:ext cx="660362" cy="660362"/>
            </a:xfrm>
            <a:prstGeom prst="rect">
              <a:avLst/>
            </a:prstGeom>
            <a:grpFill/>
          </p:spPr>
        </p:pic>
      </p:grpSp>
      <p:pic>
        <p:nvPicPr>
          <p:cNvPr id="68" name="Graphic 67" descr="Siren">
            <a:extLst>
              <a:ext uri="{FF2B5EF4-FFF2-40B4-BE49-F238E27FC236}">
                <a16:creationId xmlns:a16="http://schemas.microsoft.com/office/drawing/2014/main" id="{8E947187-CF94-4D4F-9BB6-99553109F6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93580" y="3965709"/>
            <a:ext cx="650057" cy="650057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83C2A682-8AAE-48BE-AA42-7E67F587B2A7}"/>
              </a:ext>
            </a:extLst>
          </p:cNvPr>
          <p:cNvSpPr/>
          <p:nvPr/>
        </p:nvSpPr>
        <p:spPr>
          <a:xfrm>
            <a:off x="0" y="0"/>
            <a:ext cx="638355" cy="6858000"/>
          </a:xfrm>
          <a:prstGeom prst="rect">
            <a:avLst/>
          </a:prstGeom>
          <a:solidFill>
            <a:srgbClr val="1B5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/>
              <a:t>DIVISION OF AUDIT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D46BB36-027B-47C2-B135-79E15C51C174}"/>
              </a:ext>
            </a:extLst>
          </p:cNvPr>
          <p:cNvSpPr/>
          <p:nvPr/>
        </p:nvSpPr>
        <p:spPr>
          <a:xfrm>
            <a:off x="638355" y="0"/>
            <a:ext cx="172528" cy="6858000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6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060D4-A181-46B2-838A-7BD4D0749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81482" y="289468"/>
            <a:ext cx="7051431" cy="793133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1B5633"/>
                </a:solidFill>
              </a:rPr>
              <a:t>Audit Follow-up: Open Issues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B8A60B-B70C-4368-9307-B1E6D3F11EDF}"/>
              </a:ext>
            </a:extLst>
          </p:cNvPr>
          <p:cNvSpPr/>
          <p:nvPr/>
        </p:nvSpPr>
        <p:spPr>
          <a:xfrm>
            <a:off x="810883" y="1233802"/>
            <a:ext cx="11381117" cy="60385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464A855-0B0A-43D4-AD28-71396B569865}"/>
              </a:ext>
            </a:extLst>
          </p:cNvPr>
          <p:cNvGrpSpPr/>
          <p:nvPr/>
        </p:nvGrpSpPr>
        <p:grpSpPr>
          <a:xfrm>
            <a:off x="1144596" y="1684445"/>
            <a:ext cx="4361140" cy="1028685"/>
            <a:chOff x="6827601" y="2111966"/>
            <a:chExt cx="3718082" cy="75689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4C4136A-330E-4FBE-BB88-1266C8F6DE01}"/>
                </a:ext>
              </a:extLst>
            </p:cNvPr>
            <p:cNvGrpSpPr/>
            <p:nvPr/>
          </p:nvGrpSpPr>
          <p:grpSpPr>
            <a:xfrm>
              <a:off x="7666173" y="2111966"/>
              <a:ext cx="2879510" cy="678379"/>
              <a:chOff x="8668598" y="2225343"/>
              <a:chExt cx="2879510" cy="678379"/>
            </a:xfrm>
          </p:grpSpPr>
          <p:sp>
            <p:nvSpPr>
              <p:cNvPr id="13" name="Shape 1155">
                <a:extLst>
                  <a:ext uri="{FF2B5EF4-FFF2-40B4-BE49-F238E27FC236}">
                    <a16:creationId xmlns:a16="http://schemas.microsoft.com/office/drawing/2014/main" id="{DE0FABF1-D523-4282-82D3-96FC97B6B5E0}"/>
                  </a:ext>
                </a:extLst>
              </p:cNvPr>
              <p:cNvSpPr/>
              <p:nvPr/>
            </p:nvSpPr>
            <p:spPr>
              <a:xfrm>
                <a:off x="8668599" y="2548938"/>
                <a:ext cx="2877824" cy="35478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5400" tIns="25400" rIns="25400" bIns="25400" anchor="ctr">
                <a:spAutoFit/>
              </a:bodyPr>
              <a:lstStyle>
                <a:lvl1pPr>
                  <a:lnSpc>
                    <a:spcPct val="120000"/>
                  </a:lnSpc>
                  <a:defRPr sz="3000" b="0">
                    <a:solidFill>
                      <a:srgbClr val="CDCFD2"/>
                    </a:solidFill>
                  </a:defRPr>
                </a:lvl1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Policy Review Expected to be Completed by November 30, 2021.</a:t>
                </a:r>
              </a:p>
            </p:txBody>
          </p:sp>
          <p:sp>
            <p:nvSpPr>
              <p:cNvPr id="14" name="Shape 1155">
                <a:extLst>
                  <a:ext uri="{FF2B5EF4-FFF2-40B4-BE49-F238E27FC236}">
                    <a16:creationId xmlns:a16="http://schemas.microsoft.com/office/drawing/2014/main" id="{FACCD2A4-9849-4C0F-8EA7-D7AC85D25288}"/>
                  </a:ext>
                </a:extLst>
              </p:cNvPr>
              <p:cNvSpPr/>
              <p:nvPr/>
            </p:nvSpPr>
            <p:spPr>
              <a:xfrm>
                <a:off x="8668598" y="2225343"/>
                <a:ext cx="2879510" cy="21702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5400" tIns="25400" rIns="25400" bIns="25400" anchor="ctr">
                <a:spAutoFit/>
              </a:bodyPr>
              <a:lstStyle>
                <a:lvl1pPr>
                  <a:lnSpc>
                    <a:spcPct val="120000"/>
                  </a:lnSpc>
                  <a:defRPr sz="3000" b="0">
                    <a:solidFill>
                      <a:srgbClr val="CDCFD2"/>
                    </a:solidFill>
                  </a:defRPr>
                </a:lvl1pPr>
              </a:lstStyle>
              <a:p>
                <a:pPr>
                  <a:lnSpc>
                    <a:spcPts val="1900"/>
                  </a:lnSpc>
                  <a:spcBef>
                    <a:spcPts val="0"/>
                  </a:spcBef>
                </a:pPr>
                <a:r>
                  <a:rPr lang="en-US" sz="1800" b="1" dirty="0">
                    <a:solidFill>
                      <a:srgbClr val="1B56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OPEN – </a:t>
                </a:r>
                <a:r>
                  <a:rPr lang="en-US" sz="1800" b="1" dirty="0">
                    <a:solidFill>
                      <a:schemeClr val="accent4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Medium Risk</a:t>
                </a:r>
                <a:endParaRPr lang="en-US" sz="18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8C2FB37-D694-4BC0-A10B-90F665AECA61}"/>
                </a:ext>
              </a:extLst>
            </p:cNvPr>
            <p:cNvGrpSpPr/>
            <p:nvPr/>
          </p:nvGrpSpPr>
          <p:grpSpPr>
            <a:xfrm>
              <a:off x="6827601" y="2291392"/>
              <a:ext cx="838572" cy="577468"/>
              <a:chOff x="6827601" y="2236379"/>
              <a:chExt cx="838572" cy="577468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CCF26-31AC-4D3E-8F52-0F8AFD34EE9C}"/>
                  </a:ext>
                </a:extLst>
              </p:cNvPr>
              <p:cNvSpPr txBox="1"/>
              <p:nvPr/>
            </p:nvSpPr>
            <p:spPr>
              <a:xfrm>
                <a:off x="6827601" y="2236379"/>
                <a:ext cx="838572" cy="577468"/>
              </a:xfrm>
              <a:prstGeom prst="rect">
                <a:avLst/>
              </a:prstGeom>
              <a:noFill/>
            </p:spPr>
            <p:txBody>
              <a:bodyPr wrap="square" numCol="1" spcCol="0" rtlCol="0" anchor="ctr">
                <a:spAutoFit/>
              </a:bodyPr>
              <a:lstStyle/>
              <a:p>
                <a:pPr algn="ctr"/>
                <a:r>
                  <a:rPr lang="en-US" sz="4500" b="1" dirty="0">
                    <a:solidFill>
                      <a:schemeClr val="bg1">
                        <a:lumMod val="85000"/>
                        <a:alpha val="40000"/>
                      </a:schemeClr>
                    </a:solidFill>
                    <a:latin typeface="Arial" panose="020B0604020202020204" pitchFamily="34" charset="0"/>
                    <a:ea typeface="Montserrat" charset="0"/>
                    <a:cs typeface="Arial" panose="020B0604020202020204" pitchFamily="34" charset="0"/>
                  </a:rPr>
                  <a:t>05</a:t>
                </a:r>
              </a:p>
            </p:txBody>
          </p:sp>
          <p:sp>
            <p:nvSpPr>
              <p:cNvPr id="12" name="Parallelogram 11">
                <a:extLst>
                  <a:ext uri="{FF2B5EF4-FFF2-40B4-BE49-F238E27FC236}">
                    <a16:creationId xmlns:a16="http://schemas.microsoft.com/office/drawing/2014/main" id="{8CF5FA25-5DF3-4E4A-A62C-24D1A9E2FDB2}"/>
                  </a:ext>
                </a:extLst>
              </p:cNvPr>
              <p:cNvSpPr/>
              <p:nvPr/>
            </p:nvSpPr>
            <p:spPr>
              <a:xfrm>
                <a:off x="6853565" y="2246152"/>
                <a:ext cx="449727" cy="554489"/>
              </a:xfrm>
              <a:prstGeom prst="parallelogram">
                <a:avLst>
                  <a:gd name="adj" fmla="val 75457"/>
                </a:avLst>
              </a:prstGeom>
              <a:noFill/>
              <a:ln w="19050">
                <a:solidFill>
                  <a:srgbClr val="1B56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DEF288-E1E9-4EE8-9CD3-1C0BB1616DB8}"/>
              </a:ext>
            </a:extLst>
          </p:cNvPr>
          <p:cNvGrpSpPr/>
          <p:nvPr/>
        </p:nvGrpSpPr>
        <p:grpSpPr>
          <a:xfrm>
            <a:off x="1042461" y="2878929"/>
            <a:ext cx="4464759" cy="968264"/>
            <a:chOff x="6827602" y="2073689"/>
            <a:chExt cx="3718082" cy="85155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2E6F15-F4FE-4CF0-80A8-51B4E5C7C921}"/>
                </a:ext>
              </a:extLst>
            </p:cNvPr>
            <p:cNvGrpSpPr/>
            <p:nvPr/>
          </p:nvGrpSpPr>
          <p:grpSpPr>
            <a:xfrm>
              <a:off x="7745791" y="2073689"/>
              <a:ext cx="2799893" cy="751296"/>
              <a:chOff x="8748216" y="2187066"/>
              <a:chExt cx="2799893" cy="751296"/>
            </a:xfrm>
          </p:grpSpPr>
          <p:sp>
            <p:nvSpPr>
              <p:cNvPr id="20" name="Shape 1155">
                <a:extLst>
                  <a:ext uri="{FF2B5EF4-FFF2-40B4-BE49-F238E27FC236}">
                    <a16:creationId xmlns:a16="http://schemas.microsoft.com/office/drawing/2014/main" id="{1E472BFA-BFA4-4762-BAAB-41411B6D70A5}"/>
                  </a:ext>
                </a:extLst>
              </p:cNvPr>
              <p:cNvSpPr/>
              <p:nvPr/>
            </p:nvSpPr>
            <p:spPr>
              <a:xfrm>
                <a:off x="8748216" y="2514301"/>
                <a:ext cx="2798207" cy="42406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5400" tIns="25400" rIns="25400" bIns="25400" anchor="ctr">
                <a:spAutoFit/>
              </a:bodyPr>
              <a:lstStyle>
                <a:lvl1pPr>
                  <a:lnSpc>
                    <a:spcPct val="120000"/>
                  </a:lnSpc>
                  <a:defRPr sz="3000" b="0">
                    <a:solidFill>
                      <a:srgbClr val="CDCFD2"/>
                    </a:solidFill>
                  </a:defRPr>
                </a:lvl1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400" b="0" i="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Spending Plans Were Submitted to Academic Affairs to Use in Their Review</a:t>
                </a:r>
                <a:endPara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Shape 1155">
                <a:extLst>
                  <a:ext uri="{FF2B5EF4-FFF2-40B4-BE49-F238E27FC236}">
                    <a16:creationId xmlns:a16="http://schemas.microsoft.com/office/drawing/2014/main" id="{E0640D21-B8C3-4950-8565-0FA0F8382AEC}"/>
                  </a:ext>
                </a:extLst>
              </p:cNvPr>
              <p:cNvSpPr/>
              <p:nvPr/>
            </p:nvSpPr>
            <p:spPr>
              <a:xfrm>
                <a:off x="8749902" y="2187066"/>
                <a:ext cx="2798207" cy="2594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5400" tIns="25400" rIns="25400" bIns="25400" anchor="ctr">
                <a:spAutoFit/>
              </a:bodyPr>
              <a:lstStyle>
                <a:lvl1pPr>
                  <a:lnSpc>
                    <a:spcPct val="120000"/>
                  </a:lnSpc>
                  <a:defRPr sz="3000" b="0">
                    <a:solidFill>
                      <a:srgbClr val="CDCFD2"/>
                    </a:solidFill>
                  </a:defRPr>
                </a:lvl1pPr>
              </a:lstStyle>
              <a:p>
                <a:pPr>
                  <a:lnSpc>
                    <a:spcPts val="1900"/>
                  </a:lnSpc>
                  <a:spcBef>
                    <a:spcPts val="0"/>
                  </a:spcBef>
                </a:pPr>
                <a:r>
                  <a:rPr lang="en-US" sz="1800" b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CLOSED – </a:t>
                </a:r>
                <a:r>
                  <a:rPr lang="en-US" sz="1800" b="1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Low Risk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9152907-FF3D-4F3C-893A-1532EB1628FE}"/>
                </a:ext>
              </a:extLst>
            </p:cNvPr>
            <p:cNvGrpSpPr/>
            <p:nvPr/>
          </p:nvGrpSpPr>
          <p:grpSpPr>
            <a:xfrm>
              <a:off x="6827602" y="2235012"/>
              <a:ext cx="838572" cy="690228"/>
              <a:chOff x="6827602" y="2179999"/>
              <a:chExt cx="838572" cy="690228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87832EC-914D-45F8-9E51-AD714B6E9BC9}"/>
                  </a:ext>
                </a:extLst>
              </p:cNvPr>
              <p:cNvSpPr txBox="1"/>
              <p:nvPr/>
            </p:nvSpPr>
            <p:spPr>
              <a:xfrm>
                <a:off x="6827602" y="2179999"/>
                <a:ext cx="838572" cy="690228"/>
              </a:xfrm>
              <a:prstGeom prst="rect">
                <a:avLst/>
              </a:prstGeom>
              <a:noFill/>
            </p:spPr>
            <p:txBody>
              <a:bodyPr wrap="square" numCol="1" spcCol="0" rtlCol="0" anchor="ctr">
                <a:spAutoFit/>
              </a:bodyPr>
              <a:lstStyle/>
              <a:p>
                <a:pPr algn="ctr"/>
                <a:r>
                  <a:rPr lang="en-US" sz="4500" b="1" dirty="0">
                    <a:solidFill>
                      <a:schemeClr val="bg1">
                        <a:lumMod val="85000"/>
                        <a:alpha val="40000"/>
                      </a:schemeClr>
                    </a:solidFill>
                    <a:latin typeface="Arial" panose="020B0604020202020204" pitchFamily="34" charset="0"/>
                    <a:ea typeface="Montserrat" charset="0"/>
                    <a:cs typeface="Arial" panose="020B0604020202020204" pitchFamily="34" charset="0"/>
                  </a:rPr>
                  <a:t>06</a:t>
                </a:r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038EDD2C-FDB5-4616-8A33-A04DB082C9F5}"/>
                  </a:ext>
                </a:extLst>
              </p:cNvPr>
              <p:cNvSpPr/>
              <p:nvPr/>
            </p:nvSpPr>
            <p:spPr>
              <a:xfrm>
                <a:off x="6853565" y="2246152"/>
                <a:ext cx="449727" cy="554489"/>
              </a:xfrm>
              <a:prstGeom prst="parallelogram">
                <a:avLst>
                  <a:gd name="adj" fmla="val 75457"/>
                </a:avLst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AEEE48-B9E1-4939-8A0D-646F8FD2D053}"/>
              </a:ext>
            </a:extLst>
          </p:cNvPr>
          <p:cNvGrpSpPr/>
          <p:nvPr/>
        </p:nvGrpSpPr>
        <p:grpSpPr>
          <a:xfrm>
            <a:off x="1042998" y="4005174"/>
            <a:ext cx="4480020" cy="936257"/>
            <a:chOff x="6827602" y="2036284"/>
            <a:chExt cx="3718082" cy="93625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2299196-B45B-4C7F-BF57-C2F105B92E97}"/>
                </a:ext>
              </a:extLst>
            </p:cNvPr>
            <p:cNvGrpSpPr/>
            <p:nvPr/>
          </p:nvGrpSpPr>
          <p:grpSpPr>
            <a:xfrm>
              <a:off x="7742217" y="2036284"/>
              <a:ext cx="2803467" cy="925485"/>
              <a:chOff x="8744642" y="2149661"/>
              <a:chExt cx="2803467" cy="925485"/>
            </a:xfrm>
          </p:grpSpPr>
          <p:sp>
            <p:nvSpPr>
              <p:cNvPr id="27" name="Shape 1155">
                <a:extLst>
                  <a:ext uri="{FF2B5EF4-FFF2-40B4-BE49-F238E27FC236}">
                    <a16:creationId xmlns:a16="http://schemas.microsoft.com/office/drawing/2014/main" id="{3A89AC8D-E6BC-4C1F-BFE0-DE94D683E629}"/>
                  </a:ext>
                </a:extLst>
              </p:cNvPr>
              <p:cNvSpPr/>
              <p:nvPr/>
            </p:nvSpPr>
            <p:spPr>
              <a:xfrm>
                <a:off x="8748859" y="2377519"/>
                <a:ext cx="2797563" cy="6976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5400" tIns="25400" rIns="25400" bIns="25400" anchor="ctr">
                <a:spAutoFit/>
              </a:bodyPr>
              <a:lstStyle>
                <a:lvl1pPr>
                  <a:lnSpc>
                    <a:spcPct val="120000"/>
                  </a:lnSpc>
                  <a:defRPr sz="3000" b="0">
                    <a:solidFill>
                      <a:srgbClr val="CDCFD2"/>
                    </a:solidFill>
                  </a:defRPr>
                </a:lvl1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400" b="0" i="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Learning Summaries Were Completed and a Formal Process For Submitted Learning Summaries Was Implemented</a:t>
                </a:r>
                <a:endPara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Shape 1155">
                <a:extLst>
                  <a:ext uri="{FF2B5EF4-FFF2-40B4-BE49-F238E27FC236}">
                    <a16:creationId xmlns:a16="http://schemas.microsoft.com/office/drawing/2014/main" id="{4B69C681-D5E0-4BE8-8606-4691EC223D90}"/>
                  </a:ext>
                </a:extLst>
              </p:cNvPr>
              <p:cNvSpPr/>
              <p:nvPr/>
            </p:nvSpPr>
            <p:spPr>
              <a:xfrm>
                <a:off x="8744642" y="2149661"/>
                <a:ext cx="2803467" cy="29495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5400" tIns="25400" rIns="25400" bIns="25400" anchor="ctr">
                <a:spAutoFit/>
              </a:bodyPr>
              <a:lstStyle>
                <a:lvl1pPr>
                  <a:lnSpc>
                    <a:spcPct val="120000"/>
                  </a:lnSpc>
                  <a:defRPr sz="3000" b="0">
                    <a:solidFill>
                      <a:srgbClr val="CDCFD2"/>
                    </a:solidFill>
                  </a:defRPr>
                </a:lvl1pPr>
              </a:lstStyle>
              <a:p>
                <a:pPr>
                  <a:lnSpc>
                    <a:spcPts val="1900"/>
                  </a:lnSpc>
                  <a:spcBef>
                    <a:spcPts val="0"/>
                  </a:spcBef>
                </a:pPr>
                <a:r>
                  <a:rPr lang="en-US" sz="1800" b="1" dirty="0">
                    <a:solidFill>
                      <a:schemeClr val="accent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CLOSED – </a:t>
                </a:r>
                <a:r>
                  <a:rPr lang="en-US" sz="1800" b="1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Low Risk</a:t>
                </a:r>
                <a:endParaRPr lang="en-US" sz="18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458E9AB-25D3-48E7-9461-30B7D7C18541}"/>
                </a:ext>
              </a:extLst>
            </p:cNvPr>
            <p:cNvGrpSpPr/>
            <p:nvPr/>
          </p:nvGrpSpPr>
          <p:grpSpPr>
            <a:xfrm>
              <a:off x="6827602" y="2187711"/>
              <a:ext cx="838572" cy="784830"/>
              <a:chOff x="6827602" y="2132698"/>
              <a:chExt cx="838572" cy="784830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9EF414F-4AAA-446F-B74F-3C897176A6B7}"/>
                  </a:ext>
                </a:extLst>
              </p:cNvPr>
              <p:cNvSpPr txBox="1"/>
              <p:nvPr/>
            </p:nvSpPr>
            <p:spPr>
              <a:xfrm>
                <a:off x="6827602" y="2132698"/>
                <a:ext cx="838572" cy="784830"/>
              </a:xfrm>
              <a:prstGeom prst="rect">
                <a:avLst/>
              </a:prstGeom>
              <a:noFill/>
            </p:spPr>
            <p:txBody>
              <a:bodyPr wrap="square" numCol="1" spcCol="0" rtlCol="0" anchor="ctr">
                <a:spAutoFit/>
              </a:bodyPr>
              <a:lstStyle/>
              <a:p>
                <a:pPr algn="ctr"/>
                <a:r>
                  <a:rPr lang="en-US" sz="4500" b="1" dirty="0">
                    <a:solidFill>
                      <a:schemeClr val="bg1">
                        <a:lumMod val="85000"/>
                        <a:alpha val="40000"/>
                      </a:schemeClr>
                    </a:solidFill>
                    <a:latin typeface="Arial" panose="020B0604020202020204" pitchFamily="34" charset="0"/>
                    <a:ea typeface="Montserrat" charset="0"/>
                    <a:cs typeface="Arial" panose="020B0604020202020204" pitchFamily="34" charset="0"/>
                  </a:rPr>
                  <a:t>07</a:t>
                </a:r>
              </a:p>
            </p:txBody>
          </p:sp>
          <p:sp>
            <p:nvSpPr>
              <p:cNvPr id="26" name="Parallelogram 25">
                <a:extLst>
                  <a:ext uri="{FF2B5EF4-FFF2-40B4-BE49-F238E27FC236}">
                    <a16:creationId xmlns:a16="http://schemas.microsoft.com/office/drawing/2014/main" id="{1E1FE173-2A4F-4116-BEE7-3004494DED85}"/>
                  </a:ext>
                </a:extLst>
              </p:cNvPr>
              <p:cNvSpPr/>
              <p:nvPr/>
            </p:nvSpPr>
            <p:spPr>
              <a:xfrm>
                <a:off x="6853565" y="2246152"/>
                <a:ext cx="449727" cy="554489"/>
              </a:xfrm>
              <a:prstGeom prst="parallelogram">
                <a:avLst>
                  <a:gd name="adj" fmla="val 75457"/>
                </a:avLst>
              </a:prstGeom>
              <a:noFill/>
              <a:ln w="190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9480170-3B3F-4673-8D1C-8202E2506403}"/>
              </a:ext>
            </a:extLst>
          </p:cNvPr>
          <p:cNvGrpSpPr/>
          <p:nvPr/>
        </p:nvGrpSpPr>
        <p:grpSpPr>
          <a:xfrm>
            <a:off x="1051565" y="5165243"/>
            <a:ext cx="4528780" cy="864353"/>
            <a:chOff x="6827602" y="2108188"/>
            <a:chExt cx="3847085" cy="86435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6828267-915E-490D-A224-A2D7B079B953}"/>
                </a:ext>
              </a:extLst>
            </p:cNvPr>
            <p:cNvGrpSpPr/>
            <p:nvPr/>
          </p:nvGrpSpPr>
          <p:grpSpPr>
            <a:xfrm>
              <a:off x="7740202" y="2108188"/>
              <a:ext cx="2934485" cy="805000"/>
              <a:chOff x="8742627" y="2221565"/>
              <a:chExt cx="2934485" cy="805000"/>
            </a:xfrm>
          </p:grpSpPr>
          <p:sp>
            <p:nvSpPr>
              <p:cNvPr id="34" name="Shape 1155">
                <a:extLst>
                  <a:ext uri="{FF2B5EF4-FFF2-40B4-BE49-F238E27FC236}">
                    <a16:creationId xmlns:a16="http://schemas.microsoft.com/office/drawing/2014/main" id="{0185E4AE-DA90-47AB-841E-83026388D708}"/>
                  </a:ext>
                </a:extLst>
              </p:cNvPr>
              <p:cNvSpPr/>
              <p:nvPr/>
            </p:nvSpPr>
            <p:spPr>
              <a:xfrm>
                <a:off x="8742627" y="2544382"/>
                <a:ext cx="2934485" cy="48218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5400" tIns="25400" rIns="25400" bIns="25400" anchor="ctr">
                <a:spAutoFit/>
              </a:bodyPr>
              <a:lstStyle>
                <a:lvl1pPr>
                  <a:lnSpc>
                    <a:spcPct val="120000"/>
                  </a:lnSpc>
                  <a:defRPr sz="3000" b="0">
                    <a:solidFill>
                      <a:srgbClr val="CDCFD2"/>
                    </a:solidFill>
                  </a:defRPr>
                </a:lvl1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400" b="0" i="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Spending Plans were Submitted to the Knight Foundation for Approval</a:t>
                </a:r>
                <a:endPara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Shape 1155">
                <a:extLst>
                  <a:ext uri="{FF2B5EF4-FFF2-40B4-BE49-F238E27FC236}">
                    <a16:creationId xmlns:a16="http://schemas.microsoft.com/office/drawing/2014/main" id="{C9C38FE7-AE1E-41C3-8816-DDD278A8B8AD}"/>
                  </a:ext>
                </a:extLst>
              </p:cNvPr>
              <p:cNvSpPr/>
              <p:nvPr/>
            </p:nvSpPr>
            <p:spPr>
              <a:xfrm>
                <a:off x="8750750" y="2221565"/>
                <a:ext cx="2798207" cy="29495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5400" tIns="25400" rIns="25400" bIns="25400" anchor="ctr">
                <a:spAutoFit/>
              </a:bodyPr>
              <a:lstStyle>
                <a:lvl1pPr>
                  <a:lnSpc>
                    <a:spcPct val="120000"/>
                  </a:lnSpc>
                  <a:defRPr sz="3000" b="0">
                    <a:solidFill>
                      <a:srgbClr val="CDCFD2"/>
                    </a:solidFill>
                  </a:defRPr>
                </a:lvl1pPr>
              </a:lstStyle>
              <a:p>
                <a:pPr>
                  <a:lnSpc>
                    <a:spcPts val="1900"/>
                  </a:lnSpc>
                  <a:spcBef>
                    <a:spcPts val="0"/>
                  </a:spcBef>
                </a:pPr>
                <a:r>
                  <a:rPr lang="en-US" sz="1800" b="1" dirty="0">
                    <a:solidFill>
                      <a:schemeClr val="accent4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CLOSED – </a:t>
                </a:r>
                <a:r>
                  <a:rPr lang="en-US" sz="1800" b="1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Low Risk</a:t>
                </a:r>
                <a:endParaRPr lang="en-US" sz="18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0E953A0-F1F8-419D-B994-8BB70FA5C1A1}"/>
                </a:ext>
              </a:extLst>
            </p:cNvPr>
            <p:cNvGrpSpPr/>
            <p:nvPr/>
          </p:nvGrpSpPr>
          <p:grpSpPr>
            <a:xfrm>
              <a:off x="6827602" y="2187711"/>
              <a:ext cx="838572" cy="784830"/>
              <a:chOff x="6827602" y="2132698"/>
              <a:chExt cx="838572" cy="784830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BBECCEE-E75B-4C09-9AC3-6662A49776DF}"/>
                  </a:ext>
                </a:extLst>
              </p:cNvPr>
              <p:cNvSpPr txBox="1"/>
              <p:nvPr/>
            </p:nvSpPr>
            <p:spPr>
              <a:xfrm>
                <a:off x="6827602" y="2132698"/>
                <a:ext cx="838572" cy="784830"/>
              </a:xfrm>
              <a:prstGeom prst="rect">
                <a:avLst/>
              </a:prstGeom>
              <a:noFill/>
            </p:spPr>
            <p:txBody>
              <a:bodyPr wrap="square" numCol="1" spcCol="0" rtlCol="0" anchor="ctr">
                <a:spAutoFit/>
              </a:bodyPr>
              <a:lstStyle/>
              <a:p>
                <a:pPr algn="ctr"/>
                <a:r>
                  <a:rPr lang="en-US" sz="4500" b="1" dirty="0">
                    <a:solidFill>
                      <a:schemeClr val="bg1">
                        <a:lumMod val="85000"/>
                        <a:alpha val="40000"/>
                      </a:schemeClr>
                    </a:solidFill>
                    <a:latin typeface="Arial" panose="020B0604020202020204" pitchFamily="34" charset="0"/>
                    <a:ea typeface="Montserrat" charset="0"/>
                    <a:cs typeface="Arial" panose="020B0604020202020204" pitchFamily="34" charset="0"/>
                  </a:rPr>
                  <a:t>08</a:t>
                </a:r>
              </a:p>
            </p:txBody>
          </p:sp>
          <p:sp>
            <p:nvSpPr>
              <p:cNvPr id="33" name="Parallelogram 32">
                <a:extLst>
                  <a:ext uri="{FF2B5EF4-FFF2-40B4-BE49-F238E27FC236}">
                    <a16:creationId xmlns:a16="http://schemas.microsoft.com/office/drawing/2014/main" id="{ADB09896-CBA8-4D8C-858F-EB6E84685B9C}"/>
                  </a:ext>
                </a:extLst>
              </p:cNvPr>
              <p:cNvSpPr/>
              <p:nvPr/>
            </p:nvSpPr>
            <p:spPr>
              <a:xfrm>
                <a:off x="6853565" y="2246152"/>
                <a:ext cx="449727" cy="554489"/>
              </a:xfrm>
              <a:prstGeom prst="parallelogram">
                <a:avLst>
                  <a:gd name="adj" fmla="val 75457"/>
                </a:avLst>
              </a:prstGeom>
              <a:noFill/>
              <a:ln w="190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C2B0C4D-524D-4C49-9047-538F8B548CCC}"/>
              </a:ext>
            </a:extLst>
          </p:cNvPr>
          <p:cNvGrpSpPr/>
          <p:nvPr/>
        </p:nvGrpSpPr>
        <p:grpSpPr>
          <a:xfrm>
            <a:off x="5525183" y="1651476"/>
            <a:ext cx="6668794" cy="1521535"/>
            <a:chOff x="5523208" y="1866247"/>
            <a:chExt cx="6668794" cy="1521535"/>
          </a:xfrm>
          <a:solidFill>
            <a:srgbClr val="1B5633"/>
          </a:solidFill>
        </p:grpSpPr>
        <p:sp>
          <p:nvSpPr>
            <p:cNvPr id="37" name="Shape 6">
              <a:extLst>
                <a:ext uri="{FF2B5EF4-FFF2-40B4-BE49-F238E27FC236}">
                  <a16:creationId xmlns:a16="http://schemas.microsoft.com/office/drawing/2014/main" id="{A13BD597-7018-451A-B7B9-9E3E8C5826CC}"/>
                </a:ext>
              </a:extLst>
            </p:cNvPr>
            <p:cNvSpPr/>
            <p:nvPr/>
          </p:nvSpPr>
          <p:spPr>
            <a:xfrm rot="10800000">
              <a:off x="5523208" y="1866899"/>
              <a:ext cx="1283989" cy="1080066"/>
            </a:xfrm>
            <a:prstGeom prst="homePlate">
              <a:avLst/>
            </a:prstGeom>
            <a:grpFill/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38" name="Shape 6">
              <a:extLst>
                <a:ext uri="{FF2B5EF4-FFF2-40B4-BE49-F238E27FC236}">
                  <a16:creationId xmlns:a16="http://schemas.microsoft.com/office/drawing/2014/main" id="{9289BDE7-3C6D-4CE3-8E9C-32A21E5CEE03}"/>
                </a:ext>
              </a:extLst>
            </p:cNvPr>
            <p:cNvSpPr/>
            <p:nvPr/>
          </p:nvSpPr>
          <p:spPr>
            <a:xfrm>
              <a:off x="6807200" y="1866247"/>
              <a:ext cx="3653656" cy="1080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" name="Shape 10">
              <a:extLst>
                <a:ext uri="{FF2B5EF4-FFF2-40B4-BE49-F238E27FC236}">
                  <a16:creationId xmlns:a16="http://schemas.microsoft.com/office/drawing/2014/main" id="{67B561B8-9814-4BBE-8E4F-6F16D61FC8DD}"/>
                </a:ext>
              </a:extLst>
            </p:cNvPr>
            <p:cNvSpPr/>
            <p:nvPr/>
          </p:nvSpPr>
          <p:spPr>
            <a:xfrm>
              <a:off x="10460855" y="1866247"/>
              <a:ext cx="855249" cy="1517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0231"/>
                  </a:lnTo>
                  <a:lnTo>
                    <a:pt x="0" y="0"/>
                  </a:lnTo>
                  <a:lnTo>
                    <a:pt x="0" y="15376"/>
                  </a:lnTo>
                  <a:cubicBezTo>
                    <a:pt x="0" y="15376"/>
                    <a:pt x="21600" y="21600"/>
                    <a:pt x="21600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40" name="Shape 14">
              <a:extLst>
                <a:ext uri="{FF2B5EF4-FFF2-40B4-BE49-F238E27FC236}">
                  <a16:creationId xmlns:a16="http://schemas.microsoft.com/office/drawing/2014/main" id="{B54C8563-5C0A-4935-8492-BACB579745A4}"/>
                </a:ext>
              </a:extLst>
            </p:cNvPr>
            <p:cNvSpPr/>
            <p:nvPr/>
          </p:nvSpPr>
          <p:spPr>
            <a:xfrm>
              <a:off x="11316292" y="2588800"/>
              <a:ext cx="875710" cy="798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ubicBezTo>
                    <a:pt x="2160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F408D1F-0373-4DFF-904F-6EF41D0F0000}"/>
                </a:ext>
              </a:extLst>
            </p:cNvPr>
            <p:cNvSpPr txBox="1"/>
            <p:nvPr/>
          </p:nvSpPr>
          <p:spPr>
            <a:xfrm>
              <a:off x="6878479" y="1889890"/>
              <a:ext cx="3479087" cy="1077218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Federal Contracts and Grants Disclosure Audit: Update University Compliance and Research Disclosure Policies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ADDD74A-6824-4249-86DD-22459AB2531A}"/>
                </a:ext>
              </a:extLst>
            </p:cNvPr>
            <p:cNvSpPr txBox="1"/>
            <p:nvPr/>
          </p:nvSpPr>
          <p:spPr>
            <a:xfrm>
              <a:off x="10532138" y="2464993"/>
              <a:ext cx="680678" cy="430887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5</a:t>
              </a:r>
            </a:p>
          </p:txBody>
        </p:sp>
        <p:pic>
          <p:nvPicPr>
            <p:cNvPr id="43" name="Picture 42" descr="Laptop">
              <a:extLst>
                <a:ext uri="{FF2B5EF4-FFF2-40B4-BE49-F238E27FC236}">
                  <a16:creationId xmlns:a16="http://schemas.microsoft.com/office/drawing/2014/main" id="{2EC0079D-86A5-4770-B945-456D4F8A2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14866" y="2078031"/>
              <a:ext cx="689045" cy="689045"/>
            </a:xfrm>
            <a:prstGeom prst="rect">
              <a:avLst/>
            </a:prstGeom>
            <a:grpFill/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A19E2EB-DF1B-4617-8863-CBBEE085A692}"/>
              </a:ext>
            </a:extLst>
          </p:cNvPr>
          <p:cNvGrpSpPr/>
          <p:nvPr/>
        </p:nvGrpSpPr>
        <p:grpSpPr>
          <a:xfrm>
            <a:off x="5523206" y="2728886"/>
            <a:ext cx="6668794" cy="1241413"/>
            <a:chOff x="5523208" y="2943668"/>
            <a:chExt cx="6668794" cy="1241413"/>
          </a:xfrm>
        </p:grpSpPr>
        <p:sp>
          <p:nvSpPr>
            <p:cNvPr id="45" name="Shape 7">
              <a:extLst>
                <a:ext uri="{FF2B5EF4-FFF2-40B4-BE49-F238E27FC236}">
                  <a16:creationId xmlns:a16="http://schemas.microsoft.com/office/drawing/2014/main" id="{2A9BF161-EA08-4CF0-9C0B-9CCA86D167B1}"/>
                </a:ext>
              </a:extLst>
            </p:cNvPr>
            <p:cNvSpPr/>
            <p:nvPr/>
          </p:nvSpPr>
          <p:spPr>
            <a:xfrm rot="10800000">
              <a:off x="5523208" y="2943668"/>
              <a:ext cx="1297118" cy="1075217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6" name="Shape 7">
              <a:extLst>
                <a:ext uri="{FF2B5EF4-FFF2-40B4-BE49-F238E27FC236}">
                  <a16:creationId xmlns:a16="http://schemas.microsoft.com/office/drawing/2014/main" id="{C8F808E9-8FF6-4F1C-9E80-5FD4AB412491}"/>
                </a:ext>
              </a:extLst>
            </p:cNvPr>
            <p:cNvSpPr/>
            <p:nvPr/>
          </p:nvSpPr>
          <p:spPr>
            <a:xfrm>
              <a:off x="6807200" y="2945925"/>
              <a:ext cx="3653656" cy="1072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7" name="Shape 11">
              <a:extLst>
                <a:ext uri="{FF2B5EF4-FFF2-40B4-BE49-F238E27FC236}">
                  <a16:creationId xmlns:a16="http://schemas.microsoft.com/office/drawing/2014/main" id="{A18FC4A4-93CA-4FAF-944B-9DBB91A04A1F}"/>
                </a:ext>
              </a:extLst>
            </p:cNvPr>
            <p:cNvSpPr/>
            <p:nvPr/>
          </p:nvSpPr>
          <p:spPr>
            <a:xfrm>
              <a:off x="10460855" y="2945925"/>
              <a:ext cx="855249" cy="1239156"/>
            </a:xfrm>
            <a:custGeom>
              <a:avLst/>
              <a:gdLst>
                <a:gd name="connsiteX0" fmla="*/ 21600 w 21600"/>
                <a:gd name="connsiteY0" fmla="*/ 21600 h 21600"/>
                <a:gd name="connsiteX1" fmla="*/ 21600 w 21600"/>
                <a:gd name="connsiteY1" fmla="*/ 7586 h 21600"/>
                <a:gd name="connsiteX2" fmla="*/ 0 w 21600"/>
                <a:gd name="connsiteY2" fmla="*/ 0 h 21600"/>
                <a:gd name="connsiteX3" fmla="*/ 0 w 21600"/>
                <a:gd name="connsiteY3" fmla="*/ 18878 h 21600"/>
                <a:gd name="connsiteX4" fmla="*/ 21600 w 21600"/>
                <a:gd name="connsiteY4" fmla="*/ 2160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0" h="21600" extrusionOk="0">
                  <a:moveTo>
                    <a:pt x="21600" y="21600"/>
                  </a:moveTo>
                  <a:lnTo>
                    <a:pt x="21600" y="7586"/>
                  </a:lnTo>
                  <a:lnTo>
                    <a:pt x="0" y="0"/>
                  </a:lnTo>
                  <a:lnTo>
                    <a:pt x="0" y="18878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8" name="Shape 15">
              <a:extLst>
                <a:ext uri="{FF2B5EF4-FFF2-40B4-BE49-F238E27FC236}">
                  <a16:creationId xmlns:a16="http://schemas.microsoft.com/office/drawing/2014/main" id="{F58758FC-CF1B-4633-B848-942056A88D1C}"/>
                </a:ext>
              </a:extLst>
            </p:cNvPr>
            <p:cNvSpPr/>
            <p:nvPr/>
          </p:nvSpPr>
          <p:spPr>
            <a:xfrm>
              <a:off x="11316292" y="3386099"/>
              <a:ext cx="875710" cy="798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ubicBezTo>
                    <a:pt x="2160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799FF20-1D52-4A84-850A-2856CFD44593}"/>
                </a:ext>
              </a:extLst>
            </p:cNvPr>
            <p:cNvSpPr txBox="1"/>
            <p:nvPr/>
          </p:nvSpPr>
          <p:spPr>
            <a:xfrm>
              <a:off x="6835772" y="3071883"/>
              <a:ext cx="3616516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2019-2020 Knight Foundation Expenditure Review- Academic Affairs Review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8C2676D-EEFC-4503-9F5E-3A6284D054A6}"/>
                </a:ext>
              </a:extLst>
            </p:cNvPr>
            <p:cNvSpPr txBox="1"/>
            <p:nvPr/>
          </p:nvSpPr>
          <p:spPr>
            <a:xfrm>
              <a:off x="10532138" y="3389292"/>
              <a:ext cx="680678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364D713-C389-411D-ABC0-112F76635FFA}"/>
              </a:ext>
            </a:extLst>
          </p:cNvPr>
          <p:cNvGrpSpPr/>
          <p:nvPr/>
        </p:nvGrpSpPr>
        <p:grpSpPr>
          <a:xfrm>
            <a:off x="5523208" y="2986243"/>
            <a:ext cx="6668792" cy="1895675"/>
            <a:chOff x="5523210" y="3115011"/>
            <a:chExt cx="6668792" cy="1991151"/>
          </a:xfrm>
        </p:grpSpPr>
        <p:sp>
          <p:nvSpPr>
            <p:cNvPr id="53" name="Shape 8">
              <a:extLst>
                <a:ext uri="{FF2B5EF4-FFF2-40B4-BE49-F238E27FC236}">
                  <a16:creationId xmlns:a16="http://schemas.microsoft.com/office/drawing/2014/main" id="{787E2A68-44CB-4D3F-8D86-5436DFE0074F}"/>
                </a:ext>
              </a:extLst>
            </p:cNvPr>
            <p:cNvSpPr/>
            <p:nvPr/>
          </p:nvSpPr>
          <p:spPr>
            <a:xfrm rot="10800000">
              <a:off x="5523210" y="3964080"/>
              <a:ext cx="1297116" cy="1127723"/>
            </a:xfrm>
            <a:prstGeom prst="homePlate">
              <a:avLst/>
            </a:prstGeom>
            <a:solidFill>
              <a:schemeClr val="accent3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54" name="Shape 8">
              <a:extLst>
                <a:ext uri="{FF2B5EF4-FFF2-40B4-BE49-F238E27FC236}">
                  <a16:creationId xmlns:a16="http://schemas.microsoft.com/office/drawing/2014/main" id="{75F04E46-8020-4FE4-ACA5-21283998CA30}"/>
                </a:ext>
              </a:extLst>
            </p:cNvPr>
            <p:cNvSpPr/>
            <p:nvPr/>
          </p:nvSpPr>
          <p:spPr>
            <a:xfrm>
              <a:off x="6807200" y="3963917"/>
              <a:ext cx="3653656" cy="1127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5" name="Shape 12">
              <a:extLst>
                <a:ext uri="{FF2B5EF4-FFF2-40B4-BE49-F238E27FC236}">
                  <a16:creationId xmlns:a16="http://schemas.microsoft.com/office/drawing/2014/main" id="{646A5A80-AF28-4549-9433-CC19923C4568}"/>
                </a:ext>
              </a:extLst>
            </p:cNvPr>
            <p:cNvSpPr/>
            <p:nvPr/>
          </p:nvSpPr>
          <p:spPr>
            <a:xfrm>
              <a:off x="10460855" y="3960870"/>
              <a:ext cx="855249" cy="1145292"/>
            </a:xfrm>
            <a:custGeom>
              <a:avLst/>
              <a:gdLst>
                <a:gd name="connsiteX0" fmla="*/ 21600 w 21600"/>
                <a:gd name="connsiteY0" fmla="*/ 19279 h 21793"/>
                <a:gd name="connsiteX1" fmla="*/ 21600 w 21600"/>
                <a:gd name="connsiteY1" fmla="*/ 3307 h 21793"/>
                <a:gd name="connsiteX2" fmla="*/ 0 w 21600"/>
                <a:gd name="connsiteY2" fmla="*/ 0 h 21793"/>
                <a:gd name="connsiteX3" fmla="*/ 0 w 21600"/>
                <a:gd name="connsiteY3" fmla="*/ 21793 h 21793"/>
                <a:gd name="connsiteX4" fmla="*/ 21600 w 21600"/>
                <a:gd name="connsiteY4" fmla="*/ 19279 h 2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0" h="21793" extrusionOk="0">
                  <a:moveTo>
                    <a:pt x="21600" y="19279"/>
                  </a:moveTo>
                  <a:lnTo>
                    <a:pt x="21600" y="3307"/>
                  </a:lnTo>
                  <a:lnTo>
                    <a:pt x="0" y="0"/>
                  </a:lnTo>
                  <a:lnTo>
                    <a:pt x="0" y="21793"/>
                  </a:lnTo>
                  <a:lnTo>
                    <a:pt x="21600" y="19279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6" name="Shape 16">
              <a:extLst>
                <a:ext uri="{FF2B5EF4-FFF2-40B4-BE49-F238E27FC236}">
                  <a16:creationId xmlns:a16="http://schemas.microsoft.com/office/drawing/2014/main" id="{1850F3DE-4C5D-46E5-8465-51DB6FEFFBCD}"/>
                </a:ext>
              </a:extLst>
            </p:cNvPr>
            <p:cNvSpPr/>
            <p:nvPr/>
          </p:nvSpPr>
          <p:spPr>
            <a:xfrm>
              <a:off x="11316292" y="4135196"/>
              <a:ext cx="875710" cy="847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ubicBezTo>
                    <a:pt x="2160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2B14A51-FC4F-4176-B3F8-14693FB813C3}"/>
                </a:ext>
              </a:extLst>
            </p:cNvPr>
            <p:cNvSpPr txBox="1"/>
            <p:nvPr/>
          </p:nvSpPr>
          <p:spPr>
            <a:xfrm>
              <a:off x="6891608" y="4129459"/>
              <a:ext cx="3497963" cy="87285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2019-2020 Knight Foundation Expenditure Review – Travel Learning Summaries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C831794-3B23-4AED-B027-5C363A28CD1C}"/>
                </a:ext>
              </a:extLst>
            </p:cNvPr>
            <p:cNvSpPr txBox="1"/>
            <p:nvPr/>
          </p:nvSpPr>
          <p:spPr>
            <a:xfrm>
              <a:off x="10532138" y="4322308"/>
              <a:ext cx="680678" cy="45258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7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04C9ACD4-BBA5-4BBA-B34D-6DD36250B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0" y="3115011"/>
              <a:ext cx="499915" cy="506012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76A243A-8496-441D-92B0-786C45AEF36B}"/>
              </a:ext>
            </a:extLst>
          </p:cNvPr>
          <p:cNvGrpSpPr/>
          <p:nvPr/>
        </p:nvGrpSpPr>
        <p:grpSpPr>
          <a:xfrm>
            <a:off x="5523207" y="4747210"/>
            <a:ext cx="6668793" cy="1195272"/>
            <a:chOff x="5523208" y="4976054"/>
            <a:chExt cx="6668793" cy="1195272"/>
          </a:xfrm>
          <a:solidFill>
            <a:schemeClr val="accent4">
              <a:lumMod val="75000"/>
            </a:schemeClr>
          </a:solidFill>
        </p:grpSpPr>
        <p:sp>
          <p:nvSpPr>
            <p:cNvPr id="61" name="Shape 9">
              <a:extLst>
                <a:ext uri="{FF2B5EF4-FFF2-40B4-BE49-F238E27FC236}">
                  <a16:creationId xmlns:a16="http://schemas.microsoft.com/office/drawing/2014/main" id="{B9C745F4-CA41-4EA0-8EFF-AC1FF3461E18}"/>
                </a:ext>
              </a:extLst>
            </p:cNvPr>
            <p:cNvSpPr/>
            <p:nvPr/>
          </p:nvSpPr>
          <p:spPr>
            <a:xfrm rot="10800000">
              <a:off x="5523208" y="5090918"/>
              <a:ext cx="1312565" cy="1080408"/>
            </a:xfrm>
            <a:prstGeom prst="homePlate">
              <a:avLst/>
            </a:prstGeom>
            <a:solidFill>
              <a:srgbClr val="CC990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2" name="Shape 9">
              <a:extLst>
                <a:ext uri="{FF2B5EF4-FFF2-40B4-BE49-F238E27FC236}">
                  <a16:creationId xmlns:a16="http://schemas.microsoft.com/office/drawing/2014/main" id="{D6A432CD-3E85-4FF1-8879-E0C298D68C3E}"/>
                </a:ext>
              </a:extLst>
            </p:cNvPr>
            <p:cNvSpPr/>
            <p:nvPr/>
          </p:nvSpPr>
          <p:spPr>
            <a:xfrm>
              <a:off x="6807200" y="5090763"/>
              <a:ext cx="3653655" cy="1080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3" name="Shape 13">
              <a:extLst>
                <a:ext uri="{FF2B5EF4-FFF2-40B4-BE49-F238E27FC236}">
                  <a16:creationId xmlns:a16="http://schemas.microsoft.com/office/drawing/2014/main" id="{138AFF8C-8E14-40C3-B51D-DE3CEA6832F5}"/>
                </a:ext>
              </a:extLst>
            </p:cNvPr>
            <p:cNvSpPr/>
            <p:nvPr/>
          </p:nvSpPr>
          <p:spPr>
            <a:xfrm>
              <a:off x="10452288" y="4976054"/>
              <a:ext cx="863815" cy="1195272"/>
            </a:xfrm>
            <a:custGeom>
              <a:avLst/>
              <a:gdLst>
                <a:gd name="connsiteX0" fmla="*/ 21720 w 21720"/>
                <a:gd name="connsiteY0" fmla="*/ 14306 h 21685"/>
                <a:gd name="connsiteX1" fmla="*/ 21720 w 21720"/>
                <a:gd name="connsiteY1" fmla="*/ 0 h 21685"/>
                <a:gd name="connsiteX2" fmla="*/ 120 w 21720"/>
                <a:gd name="connsiteY2" fmla="*/ 2252 h 21685"/>
                <a:gd name="connsiteX3" fmla="*/ 0 w 21720"/>
                <a:gd name="connsiteY3" fmla="*/ 21685 h 21685"/>
                <a:gd name="connsiteX4" fmla="*/ 21720 w 21720"/>
                <a:gd name="connsiteY4" fmla="*/ 14306 h 21685"/>
                <a:gd name="connsiteX0" fmla="*/ 21840 w 21840"/>
                <a:gd name="connsiteY0" fmla="*/ 14306 h 21770"/>
                <a:gd name="connsiteX1" fmla="*/ 21840 w 21840"/>
                <a:gd name="connsiteY1" fmla="*/ 0 h 21770"/>
                <a:gd name="connsiteX2" fmla="*/ 240 w 21840"/>
                <a:gd name="connsiteY2" fmla="*/ 2252 h 21770"/>
                <a:gd name="connsiteX3" fmla="*/ 0 w 21840"/>
                <a:gd name="connsiteY3" fmla="*/ 21770 h 21770"/>
                <a:gd name="connsiteX4" fmla="*/ 21840 w 21840"/>
                <a:gd name="connsiteY4" fmla="*/ 14306 h 21770"/>
                <a:gd name="connsiteX0" fmla="*/ 21780 w 21780"/>
                <a:gd name="connsiteY0" fmla="*/ 14306 h 21939"/>
                <a:gd name="connsiteX1" fmla="*/ 21780 w 21780"/>
                <a:gd name="connsiteY1" fmla="*/ 0 h 21939"/>
                <a:gd name="connsiteX2" fmla="*/ 180 w 21780"/>
                <a:gd name="connsiteY2" fmla="*/ 2252 h 21939"/>
                <a:gd name="connsiteX3" fmla="*/ 0 w 21780"/>
                <a:gd name="connsiteY3" fmla="*/ 21939 h 21939"/>
                <a:gd name="connsiteX4" fmla="*/ 21780 w 21780"/>
                <a:gd name="connsiteY4" fmla="*/ 14306 h 21939"/>
                <a:gd name="connsiteX0" fmla="*/ 21720 w 21720"/>
                <a:gd name="connsiteY0" fmla="*/ 14306 h 21812"/>
                <a:gd name="connsiteX1" fmla="*/ 21720 w 21720"/>
                <a:gd name="connsiteY1" fmla="*/ 0 h 21812"/>
                <a:gd name="connsiteX2" fmla="*/ 120 w 21720"/>
                <a:gd name="connsiteY2" fmla="*/ 2252 h 21812"/>
                <a:gd name="connsiteX3" fmla="*/ 0 w 21720"/>
                <a:gd name="connsiteY3" fmla="*/ 21812 h 21812"/>
                <a:gd name="connsiteX4" fmla="*/ 21720 w 21720"/>
                <a:gd name="connsiteY4" fmla="*/ 14306 h 21812"/>
                <a:gd name="connsiteX0" fmla="*/ 21720 w 21720"/>
                <a:gd name="connsiteY0" fmla="*/ 14306 h 21812"/>
                <a:gd name="connsiteX1" fmla="*/ 21720 w 21720"/>
                <a:gd name="connsiteY1" fmla="*/ 0 h 21812"/>
                <a:gd name="connsiteX2" fmla="*/ 356 w 21720"/>
                <a:gd name="connsiteY2" fmla="*/ 2596 h 21812"/>
                <a:gd name="connsiteX3" fmla="*/ 0 w 21720"/>
                <a:gd name="connsiteY3" fmla="*/ 21812 h 21812"/>
                <a:gd name="connsiteX4" fmla="*/ 21720 w 21720"/>
                <a:gd name="connsiteY4" fmla="*/ 14306 h 21812"/>
                <a:gd name="connsiteX0" fmla="*/ 21720 w 21720"/>
                <a:gd name="connsiteY0" fmla="*/ 14306 h 21812"/>
                <a:gd name="connsiteX1" fmla="*/ 21720 w 21720"/>
                <a:gd name="connsiteY1" fmla="*/ 0 h 21812"/>
                <a:gd name="connsiteX2" fmla="*/ 1478 w 21720"/>
                <a:gd name="connsiteY2" fmla="*/ 2467 h 21812"/>
                <a:gd name="connsiteX3" fmla="*/ 0 w 21720"/>
                <a:gd name="connsiteY3" fmla="*/ 21812 h 21812"/>
                <a:gd name="connsiteX4" fmla="*/ 21720 w 21720"/>
                <a:gd name="connsiteY4" fmla="*/ 14306 h 21812"/>
                <a:gd name="connsiteX0" fmla="*/ 21720 w 21720"/>
                <a:gd name="connsiteY0" fmla="*/ 14306 h 21812"/>
                <a:gd name="connsiteX1" fmla="*/ 21720 w 21720"/>
                <a:gd name="connsiteY1" fmla="*/ 0 h 21812"/>
                <a:gd name="connsiteX2" fmla="*/ 356 w 21720"/>
                <a:gd name="connsiteY2" fmla="*/ 2252 h 21812"/>
                <a:gd name="connsiteX3" fmla="*/ 0 w 21720"/>
                <a:gd name="connsiteY3" fmla="*/ 21812 h 21812"/>
                <a:gd name="connsiteX4" fmla="*/ 21720 w 21720"/>
                <a:gd name="connsiteY4" fmla="*/ 14306 h 21812"/>
                <a:gd name="connsiteX0" fmla="*/ 21425 w 21425"/>
                <a:gd name="connsiteY0" fmla="*/ 14306 h 21726"/>
                <a:gd name="connsiteX1" fmla="*/ 21425 w 21425"/>
                <a:gd name="connsiteY1" fmla="*/ 0 h 21726"/>
                <a:gd name="connsiteX2" fmla="*/ 61 w 21425"/>
                <a:gd name="connsiteY2" fmla="*/ 2252 h 21726"/>
                <a:gd name="connsiteX3" fmla="*/ 0 w 21425"/>
                <a:gd name="connsiteY3" fmla="*/ 21726 h 21726"/>
                <a:gd name="connsiteX4" fmla="*/ 21425 w 21425"/>
                <a:gd name="connsiteY4" fmla="*/ 14306 h 21726"/>
                <a:gd name="connsiteX0" fmla="*/ 21543 w 21543"/>
                <a:gd name="connsiteY0" fmla="*/ 14306 h 21726"/>
                <a:gd name="connsiteX1" fmla="*/ 21543 w 21543"/>
                <a:gd name="connsiteY1" fmla="*/ 0 h 21726"/>
                <a:gd name="connsiteX2" fmla="*/ 179 w 21543"/>
                <a:gd name="connsiteY2" fmla="*/ 2252 h 21726"/>
                <a:gd name="connsiteX3" fmla="*/ 0 w 21543"/>
                <a:gd name="connsiteY3" fmla="*/ 21726 h 21726"/>
                <a:gd name="connsiteX4" fmla="*/ 21543 w 21543"/>
                <a:gd name="connsiteY4" fmla="*/ 14306 h 21726"/>
                <a:gd name="connsiteX0" fmla="*/ 21602 w 21602"/>
                <a:gd name="connsiteY0" fmla="*/ 14306 h 21812"/>
                <a:gd name="connsiteX1" fmla="*/ 21602 w 21602"/>
                <a:gd name="connsiteY1" fmla="*/ 0 h 21812"/>
                <a:gd name="connsiteX2" fmla="*/ 238 w 21602"/>
                <a:gd name="connsiteY2" fmla="*/ 2252 h 21812"/>
                <a:gd name="connsiteX3" fmla="*/ 0 w 21602"/>
                <a:gd name="connsiteY3" fmla="*/ 21812 h 21812"/>
                <a:gd name="connsiteX4" fmla="*/ 21602 w 21602"/>
                <a:gd name="connsiteY4" fmla="*/ 14306 h 21812"/>
                <a:gd name="connsiteX0" fmla="*/ 21543 w 21543"/>
                <a:gd name="connsiteY0" fmla="*/ 14306 h 21812"/>
                <a:gd name="connsiteX1" fmla="*/ 21543 w 21543"/>
                <a:gd name="connsiteY1" fmla="*/ 0 h 21812"/>
                <a:gd name="connsiteX2" fmla="*/ 179 w 21543"/>
                <a:gd name="connsiteY2" fmla="*/ 2252 h 21812"/>
                <a:gd name="connsiteX3" fmla="*/ 0 w 21543"/>
                <a:gd name="connsiteY3" fmla="*/ 21812 h 21812"/>
                <a:gd name="connsiteX4" fmla="*/ 21543 w 21543"/>
                <a:gd name="connsiteY4" fmla="*/ 14306 h 21812"/>
                <a:gd name="connsiteX0" fmla="*/ 21425 w 21425"/>
                <a:gd name="connsiteY0" fmla="*/ 14306 h 21855"/>
                <a:gd name="connsiteX1" fmla="*/ 21425 w 21425"/>
                <a:gd name="connsiteY1" fmla="*/ 0 h 21855"/>
                <a:gd name="connsiteX2" fmla="*/ 61 w 21425"/>
                <a:gd name="connsiteY2" fmla="*/ 2252 h 21855"/>
                <a:gd name="connsiteX3" fmla="*/ 0 w 21425"/>
                <a:gd name="connsiteY3" fmla="*/ 21855 h 21855"/>
                <a:gd name="connsiteX4" fmla="*/ 21425 w 21425"/>
                <a:gd name="connsiteY4" fmla="*/ 14306 h 21855"/>
                <a:gd name="connsiteX0" fmla="*/ 21425 w 21425"/>
                <a:gd name="connsiteY0" fmla="*/ 14437 h 21855"/>
                <a:gd name="connsiteX1" fmla="*/ 21425 w 21425"/>
                <a:gd name="connsiteY1" fmla="*/ 0 h 21855"/>
                <a:gd name="connsiteX2" fmla="*/ 61 w 21425"/>
                <a:gd name="connsiteY2" fmla="*/ 2252 h 21855"/>
                <a:gd name="connsiteX3" fmla="*/ 0 w 21425"/>
                <a:gd name="connsiteY3" fmla="*/ 21855 h 21855"/>
                <a:gd name="connsiteX4" fmla="*/ 21425 w 21425"/>
                <a:gd name="connsiteY4" fmla="*/ 14437 h 2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25" h="21855" extrusionOk="0">
                  <a:moveTo>
                    <a:pt x="21425" y="14437"/>
                  </a:moveTo>
                  <a:lnTo>
                    <a:pt x="21425" y="0"/>
                  </a:lnTo>
                  <a:lnTo>
                    <a:pt x="61" y="2252"/>
                  </a:lnTo>
                  <a:cubicBezTo>
                    <a:pt x="-58" y="8657"/>
                    <a:pt x="119" y="15450"/>
                    <a:pt x="0" y="21855"/>
                  </a:cubicBezTo>
                  <a:lnTo>
                    <a:pt x="21425" y="14437"/>
                  </a:lnTo>
                  <a:close/>
                </a:path>
              </a:pathLst>
            </a:custGeom>
            <a:solidFill>
              <a:srgbClr val="CC990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64" name="Shape 17">
              <a:extLst>
                <a:ext uri="{FF2B5EF4-FFF2-40B4-BE49-F238E27FC236}">
                  <a16:creationId xmlns:a16="http://schemas.microsoft.com/office/drawing/2014/main" id="{E28E3F6B-1ADE-4513-9579-6001223769A9}"/>
                </a:ext>
              </a:extLst>
            </p:cNvPr>
            <p:cNvSpPr/>
            <p:nvPr/>
          </p:nvSpPr>
          <p:spPr>
            <a:xfrm>
              <a:off x="11316291" y="4979051"/>
              <a:ext cx="875710" cy="789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ubicBezTo>
                    <a:pt x="2160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92395C5-1D1E-4924-97EA-C98829F1E853}"/>
                </a:ext>
              </a:extLst>
            </p:cNvPr>
            <p:cNvSpPr txBox="1"/>
            <p:nvPr/>
          </p:nvSpPr>
          <p:spPr>
            <a:xfrm>
              <a:off x="7012390" y="5175151"/>
              <a:ext cx="3345175" cy="830997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2019-2020 Knight Foundation Expenditure Review – Spending Plans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69990EE-C01D-4361-99AB-BAF0967B3CB0}"/>
                </a:ext>
              </a:extLst>
            </p:cNvPr>
            <p:cNvSpPr txBox="1"/>
            <p:nvPr/>
          </p:nvSpPr>
          <p:spPr>
            <a:xfrm>
              <a:off x="10532138" y="5284643"/>
              <a:ext cx="680678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8</a:t>
              </a:r>
            </a:p>
          </p:txBody>
        </p:sp>
        <p:pic>
          <p:nvPicPr>
            <p:cNvPr id="67" name="Picture 66" descr="Dollar">
              <a:extLst>
                <a:ext uri="{FF2B5EF4-FFF2-40B4-BE49-F238E27FC236}">
                  <a16:creationId xmlns:a16="http://schemas.microsoft.com/office/drawing/2014/main" id="{CEF2DF62-3547-4679-9D0F-C40CB25E4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993581" y="5330630"/>
              <a:ext cx="660362" cy="660362"/>
            </a:xfrm>
            <a:prstGeom prst="rect">
              <a:avLst/>
            </a:prstGeom>
            <a:grpFill/>
          </p:spPr>
        </p:pic>
      </p:grpSp>
      <p:pic>
        <p:nvPicPr>
          <p:cNvPr id="68" name="Graphic 67" descr="Airplane">
            <a:extLst>
              <a:ext uri="{FF2B5EF4-FFF2-40B4-BE49-F238E27FC236}">
                <a16:creationId xmlns:a16="http://schemas.microsoft.com/office/drawing/2014/main" id="{8E947187-CF94-4D4F-9BB6-99553109F6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18141" y="4024081"/>
            <a:ext cx="650057" cy="650057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83C2A682-8AAE-48BE-AA42-7E67F587B2A7}"/>
              </a:ext>
            </a:extLst>
          </p:cNvPr>
          <p:cNvSpPr/>
          <p:nvPr/>
        </p:nvSpPr>
        <p:spPr>
          <a:xfrm>
            <a:off x="0" y="0"/>
            <a:ext cx="638355" cy="6858000"/>
          </a:xfrm>
          <a:prstGeom prst="rect">
            <a:avLst/>
          </a:prstGeom>
          <a:solidFill>
            <a:srgbClr val="1B5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/>
              <a:t>DIVISION OF AUDIT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D46BB36-027B-47C2-B135-79E15C51C174}"/>
              </a:ext>
            </a:extLst>
          </p:cNvPr>
          <p:cNvSpPr/>
          <p:nvPr/>
        </p:nvSpPr>
        <p:spPr>
          <a:xfrm>
            <a:off x="638355" y="0"/>
            <a:ext cx="172528" cy="6858000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8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2222DA-2F06-440B-9B6F-EF25643379FF}"/>
              </a:ext>
            </a:extLst>
          </p:cNvPr>
          <p:cNvSpPr txBox="1"/>
          <p:nvPr/>
        </p:nvSpPr>
        <p:spPr>
          <a:xfrm>
            <a:off x="2514832" y="112951"/>
            <a:ext cx="10473626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rgbClr val="1B5633"/>
                </a:solidFill>
                <a:latin typeface="Arial Black" panose="020B0A04020102020204" pitchFamily="34" charset="0"/>
              </a:rPr>
              <a:t>Investigations Internal Controls Recommendations Status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D0BA878-60BA-4269-991F-642EC5415A5B}"/>
              </a:ext>
            </a:extLst>
          </p:cNvPr>
          <p:cNvSpPr/>
          <p:nvPr/>
        </p:nvSpPr>
        <p:spPr>
          <a:xfrm flipV="1">
            <a:off x="73265" y="1087588"/>
            <a:ext cx="12192000" cy="45719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14FF2A58-7784-44EF-90B8-CC3F963BA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8" y="-57269"/>
            <a:ext cx="3488272" cy="1202112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DED9E60-EEBB-4B65-B097-A9E151AF7EFD}"/>
              </a:ext>
            </a:extLst>
          </p:cNvPr>
          <p:cNvGrpSpPr/>
          <p:nvPr/>
        </p:nvGrpSpPr>
        <p:grpSpPr>
          <a:xfrm>
            <a:off x="575681" y="1169198"/>
            <a:ext cx="1504348" cy="1998392"/>
            <a:chOff x="136440" y="2426466"/>
            <a:chExt cx="762000" cy="1159643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12" name="Freeform 6">
              <a:extLst>
                <a:ext uri="{FF2B5EF4-FFF2-40B4-BE49-F238E27FC236}">
                  <a16:creationId xmlns:a16="http://schemas.microsoft.com/office/drawing/2014/main" id="{C8C99AEB-09FC-474D-9F2B-889F2C48F1A6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-62382" y="2625288"/>
              <a:ext cx="1159643" cy="762000"/>
            </a:xfrm>
            <a:custGeom>
              <a:avLst/>
              <a:gdLst>
                <a:gd name="T0" fmla="*/ 923 w 1709"/>
                <a:gd name="T1" fmla="*/ 200 h 1123"/>
                <a:gd name="T2" fmla="*/ 923 w 1709"/>
                <a:gd name="T3" fmla="*/ 923 h 1123"/>
                <a:gd name="T4" fmla="*/ 200 w 1709"/>
                <a:gd name="T5" fmla="*/ 923 h 1123"/>
                <a:gd name="T6" fmla="*/ 200 w 1709"/>
                <a:gd name="T7" fmla="*/ 200 h 1123"/>
                <a:gd name="T8" fmla="*/ 923 w 1709"/>
                <a:gd name="T9" fmla="*/ 200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9" h="1123">
                  <a:moveTo>
                    <a:pt x="923" y="200"/>
                  </a:moveTo>
                  <a:cubicBezTo>
                    <a:pt x="1704" y="861"/>
                    <a:pt x="1709" y="288"/>
                    <a:pt x="923" y="923"/>
                  </a:cubicBezTo>
                  <a:cubicBezTo>
                    <a:pt x="703" y="1101"/>
                    <a:pt x="399" y="1123"/>
                    <a:pt x="200" y="923"/>
                  </a:cubicBezTo>
                  <a:cubicBezTo>
                    <a:pt x="0" y="723"/>
                    <a:pt x="0" y="400"/>
                    <a:pt x="200" y="200"/>
                  </a:cubicBezTo>
                  <a:cubicBezTo>
                    <a:pt x="399" y="0"/>
                    <a:pt x="707" y="18"/>
                    <a:pt x="923" y="200"/>
                  </a:cubicBezTo>
                  <a:close/>
                </a:path>
              </a:pathLst>
            </a:custGeom>
            <a:solidFill>
              <a:srgbClr val="1B5633"/>
            </a:solidFill>
            <a:ln>
              <a:solidFill>
                <a:srgbClr val="00B05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03F25C38-3767-4B83-A821-146FF4FEA258}"/>
                </a:ext>
              </a:extLst>
            </p:cNvPr>
            <p:cNvSpPr/>
            <p:nvPr/>
          </p:nvSpPr>
          <p:spPr>
            <a:xfrm>
              <a:off x="234826" y="2510600"/>
              <a:ext cx="565229" cy="56522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00B050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14" name="Text 32">
              <a:extLst>
                <a:ext uri="{FF2B5EF4-FFF2-40B4-BE49-F238E27FC236}">
                  <a16:creationId xmlns:a16="http://schemas.microsoft.com/office/drawing/2014/main" id="{276ED08A-F9F5-4931-8491-639DB9214428}"/>
                </a:ext>
              </a:extLst>
            </p:cNvPr>
            <p:cNvSpPr txBox="1"/>
            <p:nvPr/>
          </p:nvSpPr>
          <p:spPr>
            <a:xfrm>
              <a:off x="203029" y="2622638"/>
              <a:ext cx="637070" cy="285771"/>
            </a:xfrm>
            <a:prstGeom prst="rect">
              <a:avLst/>
            </a:prstGeom>
            <a:noFill/>
          </p:spPr>
          <p:txBody>
            <a:bodyPr wrap="square" rtlCol="0">
              <a:normAutofit lnSpcReduction="10000"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Report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2020-11-05</a:t>
              </a:r>
            </a:p>
          </p:txBody>
        </p:sp>
      </p:grpSp>
      <p:grpSp>
        <p:nvGrpSpPr>
          <p:cNvPr id="115" name="Group49">
            <a:extLst>
              <a:ext uri="{FF2B5EF4-FFF2-40B4-BE49-F238E27FC236}">
                <a16:creationId xmlns:a16="http://schemas.microsoft.com/office/drawing/2014/main" id="{48F6F348-A58A-4138-A368-1C09DE611850}"/>
              </a:ext>
            </a:extLst>
          </p:cNvPr>
          <p:cNvGrpSpPr/>
          <p:nvPr/>
        </p:nvGrpSpPr>
        <p:grpSpPr>
          <a:xfrm>
            <a:off x="609601" y="4902608"/>
            <a:ext cx="1547407" cy="2058817"/>
            <a:chOff x="7770584" y="2524089"/>
            <a:chExt cx="762000" cy="1159643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16" name="Freeform 6">
              <a:extLst>
                <a:ext uri="{FF2B5EF4-FFF2-40B4-BE49-F238E27FC236}">
                  <a16:creationId xmlns:a16="http://schemas.microsoft.com/office/drawing/2014/main" id="{A353A4FF-1ED5-4FBC-B4AA-AC9EF81989AF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7571762" y="2722911"/>
              <a:ext cx="1159643" cy="762000"/>
            </a:xfrm>
            <a:custGeom>
              <a:avLst/>
              <a:gdLst>
                <a:gd name="T0" fmla="*/ 923 w 1709"/>
                <a:gd name="T1" fmla="*/ 200 h 1123"/>
                <a:gd name="T2" fmla="*/ 923 w 1709"/>
                <a:gd name="T3" fmla="*/ 923 h 1123"/>
                <a:gd name="T4" fmla="*/ 200 w 1709"/>
                <a:gd name="T5" fmla="*/ 923 h 1123"/>
                <a:gd name="T6" fmla="*/ 200 w 1709"/>
                <a:gd name="T7" fmla="*/ 200 h 1123"/>
                <a:gd name="T8" fmla="*/ 923 w 1709"/>
                <a:gd name="T9" fmla="*/ 200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9" h="1123">
                  <a:moveTo>
                    <a:pt x="923" y="200"/>
                  </a:moveTo>
                  <a:cubicBezTo>
                    <a:pt x="1704" y="861"/>
                    <a:pt x="1709" y="288"/>
                    <a:pt x="923" y="923"/>
                  </a:cubicBezTo>
                  <a:cubicBezTo>
                    <a:pt x="703" y="1101"/>
                    <a:pt x="399" y="1123"/>
                    <a:pt x="200" y="923"/>
                  </a:cubicBezTo>
                  <a:cubicBezTo>
                    <a:pt x="0" y="723"/>
                    <a:pt x="0" y="400"/>
                    <a:pt x="200" y="200"/>
                  </a:cubicBezTo>
                  <a:cubicBezTo>
                    <a:pt x="399" y="0"/>
                    <a:pt x="707" y="18"/>
                    <a:pt x="923" y="2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00000"/>
                </a:gs>
                <a:gs pos="49000">
                  <a:srgbClr val="FC6460"/>
                </a:gs>
                <a:gs pos="88000">
                  <a:srgbClr val="FF0000"/>
                </a:gs>
                <a:gs pos="11000">
                  <a:srgbClr val="FF0000"/>
                </a:gs>
                <a:gs pos="100000">
                  <a:srgbClr val="C00000"/>
                </a:gs>
              </a:gsLst>
              <a:lin ang="0" scaled="1"/>
              <a:tileRect/>
            </a:gradFill>
            <a:ln>
              <a:solidFill>
                <a:srgbClr val="C0000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AD9539B5-9D63-45F0-922F-257C6903D1A1}"/>
                </a:ext>
              </a:extLst>
            </p:cNvPr>
            <p:cNvSpPr/>
            <p:nvPr/>
          </p:nvSpPr>
          <p:spPr>
            <a:xfrm>
              <a:off x="7868969" y="2608223"/>
              <a:ext cx="565229" cy="56522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18" name="Text 47">
              <a:extLst>
                <a:ext uri="{FF2B5EF4-FFF2-40B4-BE49-F238E27FC236}">
                  <a16:creationId xmlns:a16="http://schemas.microsoft.com/office/drawing/2014/main" id="{D683BB86-38FC-49E8-97C2-A5A39CB5A892}"/>
                </a:ext>
              </a:extLst>
            </p:cNvPr>
            <p:cNvSpPr txBox="1"/>
            <p:nvPr/>
          </p:nvSpPr>
          <p:spPr>
            <a:xfrm>
              <a:off x="7837172" y="2759811"/>
              <a:ext cx="637070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400" b="1" dirty="0">
                  <a:solidFill>
                    <a:srgbClr val="C00000"/>
                  </a:solidFill>
                </a:rPr>
                <a:t>Report</a:t>
              </a:r>
            </a:p>
            <a:p>
              <a:pPr algn="ctr"/>
              <a:r>
                <a:rPr lang="en-US" sz="1400" b="1" dirty="0">
                  <a:solidFill>
                    <a:srgbClr val="C00000"/>
                  </a:solidFill>
                </a:rPr>
                <a:t>2020-11-05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90B2ABC9-BC4F-4F25-90C9-16F0CCCFC683}"/>
              </a:ext>
            </a:extLst>
          </p:cNvPr>
          <p:cNvGrpSpPr/>
          <p:nvPr/>
        </p:nvGrpSpPr>
        <p:grpSpPr>
          <a:xfrm>
            <a:off x="639413" y="3097288"/>
            <a:ext cx="1504348" cy="1998392"/>
            <a:chOff x="136440" y="2426466"/>
            <a:chExt cx="762000" cy="1159643"/>
          </a:xfrm>
          <a:solidFill>
            <a:srgbClr val="1B5633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20" name="Freeform 6">
              <a:extLst>
                <a:ext uri="{FF2B5EF4-FFF2-40B4-BE49-F238E27FC236}">
                  <a16:creationId xmlns:a16="http://schemas.microsoft.com/office/drawing/2014/main" id="{B2A76966-E689-43AD-90EC-91905B83B0C3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-62382" y="2625288"/>
              <a:ext cx="1159643" cy="762000"/>
            </a:xfrm>
            <a:custGeom>
              <a:avLst/>
              <a:gdLst>
                <a:gd name="T0" fmla="*/ 923 w 1709"/>
                <a:gd name="T1" fmla="*/ 200 h 1123"/>
                <a:gd name="T2" fmla="*/ 923 w 1709"/>
                <a:gd name="T3" fmla="*/ 923 h 1123"/>
                <a:gd name="T4" fmla="*/ 200 w 1709"/>
                <a:gd name="T5" fmla="*/ 923 h 1123"/>
                <a:gd name="T6" fmla="*/ 200 w 1709"/>
                <a:gd name="T7" fmla="*/ 200 h 1123"/>
                <a:gd name="T8" fmla="*/ 923 w 1709"/>
                <a:gd name="T9" fmla="*/ 200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9" h="1123">
                  <a:moveTo>
                    <a:pt x="923" y="200"/>
                  </a:moveTo>
                  <a:cubicBezTo>
                    <a:pt x="1704" y="861"/>
                    <a:pt x="1709" y="288"/>
                    <a:pt x="923" y="923"/>
                  </a:cubicBezTo>
                  <a:cubicBezTo>
                    <a:pt x="703" y="1101"/>
                    <a:pt x="399" y="1123"/>
                    <a:pt x="200" y="923"/>
                  </a:cubicBezTo>
                  <a:cubicBezTo>
                    <a:pt x="0" y="723"/>
                    <a:pt x="0" y="400"/>
                    <a:pt x="200" y="200"/>
                  </a:cubicBezTo>
                  <a:cubicBezTo>
                    <a:pt x="399" y="0"/>
                    <a:pt x="707" y="18"/>
                    <a:pt x="923" y="200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B50F2FC4-78FA-4598-933B-AA220C9F5746}"/>
                </a:ext>
              </a:extLst>
            </p:cNvPr>
            <p:cNvSpPr/>
            <p:nvPr/>
          </p:nvSpPr>
          <p:spPr>
            <a:xfrm>
              <a:off x="234826" y="2510600"/>
              <a:ext cx="565229" cy="56522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00B050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22" name="Text 32">
              <a:extLst>
                <a:ext uri="{FF2B5EF4-FFF2-40B4-BE49-F238E27FC236}">
                  <a16:creationId xmlns:a16="http://schemas.microsoft.com/office/drawing/2014/main" id="{DFB9AFD1-D2AF-4CC5-86A2-A3EBBF204A99}"/>
                </a:ext>
              </a:extLst>
            </p:cNvPr>
            <p:cNvSpPr txBox="1"/>
            <p:nvPr/>
          </p:nvSpPr>
          <p:spPr>
            <a:xfrm>
              <a:off x="203029" y="2643748"/>
              <a:ext cx="637070" cy="26466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Report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2020-11-05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A1D03F77-3D20-421F-B33C-D598702111FE}"/>
              </a:ext>
            </a:extLst>
          </p:cNvPr>
          <p:cNvGrpSpPr/>
          <p:nvPr/>
        </p:nvGrpSpPr>
        <p:grpSpPr>
          <a:xfrm>
            <a:off x="5994401" y="1210832"/>
            <a:ext cx="1504348" cy="1998392"/>
            <a:chOff x="136440" y="2426466"/>
            <a:chExt cx="762000" cy="1159643"/>
          </a:xfrm>
          <a:solidFill>
            <a:schemeClr val="accent6">
              <a:lumMod val="5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24" name="Freeform 6">
              <a:extLst>
                <a:ext uri="{FF2B5EF4-FFF2-40B4-BE49-F238E27FC236}">
                  <a16:creationId xmlns:a16="http://schemas.microsoft.com/office/drawing/2014/main" id="{2C140CA1-C8ED-4467-A788-AFE942F1BC7C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-62382" y="2625288"/>
              <a:ext cx="1159643" cy="762000"/>
            </a:xfrm>
            <a:custGeom>
              <a:avLst/>
              <a:gdLst>
                <a:gd name="T0" fmla="*/ 923 w 1709"/>
                <a:gd name="T1" fmla="*/ 200 h 1123"/>
                <a:gd name="T2" fmla="*/ 923 w 1709"/>
                <a:gd name="T3" fmla="*/ 923 h 1123"/>
                <a:gd name="T4" fmla="*/ 200 w 1709"/>
                <a:gd name="T5" fmla="*/ 923 h 1123"/>
                <a:gd name="T6" fmla="*/ 200 w 1709"/>
                <a:gd name="T7" fmla="*/ 200 h 1123"/>
                <a:gd name="T8" fmla="*/ 923 w 1709"/>
                <a:gd name="T9" fmla="*/ 200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9" h="1123">
                  <a:moveTo>
                    <a:pt x="923" y="200"/>
                  </a:moveTo>
                  <a:cubicBezTo>
                    <a:pt x="1704" y="861"/>
                    <a:pt x="1709" y="288"/>
                    <a:pt x="923" y="923"/>
                  </a:cubicBezTo>
                  <a:cubicBezTo>
                    <a:pt x="703" y="1101"/>
                    <a:pt x="399" y="1123"/>
                    <a:pt x="200" y="923"/>
                  </a:cubicBezTo>
                  <a:cubicBezTo>
                    <a:pt x="0" y="723"/>
                    <a:pt x="0" y="400"/>
                    <a:pt x="200" y="200"/>
                  </a:cubicBezTo>
                  <a:cubicBezTo>
                    <a:pt x="399" y="0"/>
                    <a:pt x="707" y="18"/>
                    <a:pt x="923" y="200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12AB7A9D-EFE7-4EC5-9F09-C77321866842}"/>
                </a:ext>
              </a:extLst>
            </p:cNvPr>
            <p:cNvSpPr/>
            <p:nvPr/>
          </p:nvSpPr>
          <p:spPr>
            <a:xfrm>
              <a:off x="234826" y="2510600"/>
              <a:ext cx="565229" cy="56522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00B050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26" name="Text 32">
              <a:extLst>
                <a:ext uri="{FF2B5EF4-FFF2-40B4-BE49-F238E27FC236}">
                  <a16:creationId xmlns:a16="http://schemas.microsoft.com/office/drawing/2014/main" id="{67DAFD7E-E1DE-40FA-A585-49A7924BD26B}"/>
                </a:ext>
              </a:extLst>
            </p:cNvPr>
            <p:cNvSpPr txBox="1"/>
            <p:nvPr/>
          </p:nvSpPr>
          <p:spPr>
            <a:xfrm>
              <a:off x="203029" y="2662188"/>
              <a:ext cx="637070" cy="24622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Report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2020-02-19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D7433841-7CAB-478E-BD9F-CF89FF5FFECA}"/>
              </a:ext>
            </a:extLst>
          </p:cNvPr>
          <p:cNvGrpSpPr/>
          <p:nvPr/>
        </p:nvGrpSpPr>
        <p:grpSpPr>
          <a:xfrm>
            <a:off x="6004559" y="3006921"/>
            <a:ext cx="1504348" cy="1998392"/>
            <a:chOff x="136440" y="2426466"/>
            <a:chExt cx="762000" cy="1159643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28" name="Freeform 6">
              <a:extLst>
                <a:ext uri="{FF2B5EF4-FFF2-40B4-BE49-F238E27FC236}">
                  <a16:creationId xmlns:a16="http://schemas.microsoft.com/office/drawing/2014/main" id="{7C7D3758-710C-47F8-87C1-E4AE60717EB6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-62382" y="2625288"/>
              <a:ext cx="1159643" cy="762000"/>
            </a:xfrm>
            <a:custGeom>
              <a:avLst/>
              <a:gdLst>
                <a:gd name="T0" fmla="*/ 923 w 1709"/>
                <a:gd name="T1" fmla="*/ 200 h 1123"/>
                <a:gd name="T2" fmla="*/ 923 w 1709"/>
                <a:gd name="T3" fmla="*/ 923 h 1123"/>
                <a:gd name="T4" fmla="*/ 200 w 1709"/>
                <a:gd name="T5" fmla="*/ 923 h 1123"/>
                <a:gd name="T6" fmla="*/ 200 w 1709"/>
                <a:gd name="T7" fmla="*/ 200 h 1123"/>
                <a:gd name="T8" fmla="*/ 923 w 1709"/>
                <a:gd name="T9" fmla="*/ 200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9" h="1123">
                  <a:moveTo>
                    <a:pt x="923" y="200"/>
                  </a:moveTo>
                  <a:cubicBezTo>
                    <a:pt x="1704" y="861"/>
                    <a:pt x="1709" y="288"/>
                    <a:pt x="923" y="923"/>
                  </a:cubicBezTo>
                  <a:cubicBezTo>
                    <a:pt x="703" y="1101"/>
                    <a:pt x="399" y="1123"/>
                    <a:pt x="200" y="923"/>
                  </a:cubicBezTo>
                  <a:cubicBezTo>
                    <a:pt x="0" y="723"/>
                    <a:pt x="0" y="400"/>
                    <a:pt x="200" y="200"/>
                  </a:cubicBezTo>
                  <a:cubicBezTo>
                    <a:pt x="399" y="0"/>
                    <a:pt x="707" y="18"/>
                    <a:pt x="923" y="200"/>
                  </a:cubicBezTo>
                  <a:close/>
                </a:path>
              </a:pathLst>
            </a:custGeom>
            <a:solidFill>
              <a:srgbClr val="1B5633"/>
            </a:solidFill>
            <a:ln>
              <a:solidFill>
                <a:srgbClr val="00B05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F394C83E-41EB-4369-A5FD-877BDFFB5811}"/>
                </a:ext>
              </a:extLst>
            </p:cNvPr>
            <p:cNvSpPr/>
            <p:nvPr/>
          </p:nvSpPr>
          <p:spPr>
            <a:xfrm>
              <a:off x="234826" y="2510600"/>
              <a:ext cx="565229" cy="56522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00B050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30" name="Text 32">
              <a:extLst>
                <a:ext uri="{FF2B5EF4-FFF2-40B4-BE49-F238E27FC236}">
                  <a16:creationId xmlns:a16="http://schemas.microsoft.com/office/drawing/2014/main" id="{87134B8D-963B-408B-96D2-16E8BD576D1F}"/>
                </a:ext>
              </a:extLst>
            </p:cNvPr>
            <p:cNvSpPr txBox="1"/>
            <p:nvPr/>
          </p:nvSpPr>
          <p:spPr>
            <a:xfrm>
              <a:off x="203029" y="2662188"/>
              <a:ext cx="637070" cy="24622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Report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2020-11-11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CFF02E59-DE5D-4602-9918-DAC3AF9FCE36}"/>
              </a:ext>
            </a:extLst>
          </p:cNvPr>
          <p:cNvGrpSpPr/>
          <p:nvPr/>
        </p:nvGrpSpPr>
        <p:grpSpPr>
          <a:xfrm>
            <a:off x="6017803" y="4901745"/>
            <a:ext cx="1504348" cy="1998392"/>
            <a:chOff x="136440" y="2426466"/>
            <a:chExt cx="762000" cy="1159643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32" name="Freeform 6">
              <a:extLst>
                <a:ext uri="{FF2B5EF4-FFF2-40B4-BE49-F238E27FC236}">
                  <a16:creationId xmlns:a16="http://schemas.microsoft.com/office/drawing/2014/main" id="{A86A7F3C-7427-422F-A0FD-F030C8907E01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-62382" y="2625288"/>
              <a:ext cx="1159643" cy="762000"/>
            </a:xfrm>
            <a:custGeom>
              <a:avLst/>
              <a:gdLst>
                <a:gd name="T0" fmla="*/ 923 w 1709"/>
                <a:gd name="T1" fmla="*/ 200 h 1123"/>
                <a:gd name="T2" fmla="*/ 923 w 1709"/>
                <a:gd name="T3" fmla="*/ 923 h 1123"/>
                <a:gd name="T4" fmla="*/ 200 w 1709"/>
                <a:gd name="T5" fmla="*/ 923 h 1123"/>
                <a:gd name="T6" fmla="*/ 200 w 1709"/>
                <a:gd name="T7" fmla="*/ 200 h 1123"/>
                <a:gd name="T8" fmla="*/ 923 w 1709"/>
                <a:gd name="T9" fmla="*/ 200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9" h="1123">
                  <a:moveTo>
                    <a:pt x="923" y="200"/>
                  </a:moveTo>
                  <a:cubicBezTo>
                    <a:pt x="1704" y="861"/>
                    <a:pt x="1709" y="288"/>
                    <a:pt x="923" y="923"/>
                  </a:cubicBezTo>
                  <a:cubicBezTo>
                    <a:pt x="703" y="1101"/>
                    <a:pt x="399" y="1123"/>
                    <a:pt x="200" y="923"/>
                  </a:cubicBezTo>
                  <a:cubicBezTo>
                    <a:pt x="0" y="723"/>
                    <a:pt x="0" y="400"/>
                    <a:pt x="200" y="200"/>
                  </a:cubicBezTo>
                  <a:cubicBezTo>
                    <a:pt x="399" y="0"/>
                    <a:pt x="707" y="18"/>
                    <a:pt x="923" y="200"/>
                  </a:cubicBezTo>
                  <a:close/>
                </a:path>
              </a:pathLst>
            </a:custGeom>
            <a:solidFill>
              <a:srgbClr val="1B5633"/>
            </a:solidFill>
            <a:ln>
              <a:solidFill>
                <a:srgbClr val="00B05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E6DA94D4-27C8-47D3-B3C5-3B760805DC7E}"/>
                </a:ext>
              </a:extLst>
            </p:cNvPr>
            <p:cNvSpPr/>
            <p:nvPr/>
          </p:nvSpPr>
          <p:spPr>
            <a:xfrm>
              <a:off x="234826" y="2510600"/>
              <a:ext cx="565229" cy="56522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00B050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34" name="Text 32">
              <a:extLst>
                <a:ext uri="{FF2B5EF4-FFF2-40B4-BE49-F238E27FC236}">
                  <a16:creationId xmlns:a16="http://schemas.microsoft.com/office/drawing/2014/main" id="{E70B5356-4A1D-4120-B506-AB9F36AC5AAD}"/>
                </a:ext>
              </a:extLst>
            </p:cNvPr>
            <p:cNvSpPr txBox="1"/>
            <p:nvPr/>
          </p:nvSpPr>
          <p:spPr>
            <a:xfrm>
              <a:off x="203029" y="2662188"/>
              <a:ext cx="637070" cy="24622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Report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2020-11-11</a:t>
              </a:r>
            </a:p>
          </p:txBody>
        </p:sp>
      </p:grpSp>
      <p:sp>
        <p:nvSpPr>
          <p:cNvPr id="135" name="TextBox 134">
            <a:extLst>
              <a:ext uri="{FF2B5EF4-FFF2-40B4-BE49-F238E27FC236}">
                <a16:creationId xmlns:a16="http://schemas.microsoft.com/office/drawing/2014/main" id="{B297FF35-BA27-4F0C-9270-17BFB1F7790B}"/>
              </a:ext>
            </a:extLst>
          </p:cNvPr>
          <p:cNvSpPr txBox="1"/>
          <p:nvPr/>
        </p:nvSpPr>
        <p:spPr>
          <a:xfrm>
            <a:off x="2248696" y="1505568"/>
            <a:ext cx="3666648" cy="16174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400" b="1" dirty="0"/>
              <a:t>Issue: 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Direct charging of an administrative position to federal grants</a:t>
            </a:r>
          </a:p>
          <a:p>
            <a:r>
              <a:rPr lang="en-US" sz="1400" b="1" dirty="0"/>
              <a:t>Recommendation: 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Work with the federal funder to determine if  monies used for the  position should be repaid.</a:t>
            </a:r>
          </a:p>
          <a:p>
            <a:r>
              <a:rPr lang="en-US" sz="1400" b="1" dirty="0"/>
              <a:t>Owner: 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Dr. Robert Taylor, Dean, CAFS</a:t>
            </a:r>
          </a:p>
          <a:p>
            <a:r>
              <a:rPr lang="en-US" sz="1400" b="1" dirty="0"/>
              <a:t>Status:</a:t>
            </a:r>
            <a:r>
              <a:rPr lang="en-US" sz="1400" b="1" dirty="0">
                <a:solidFill>
                  <a:srgbClr val="00B050"/>
                </a:solidFill>
              </a:rPr>
              <a:t> OPEN (ACD: 1/31/22)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2F92644D-D80C-44FD-B83A-163CE2FADDFB}"/>
              </a:ext>
            </a:extLst>
          </p:cNvPr>
          <p:cNvSpPr txBox="1"/>
          <p:nvPr/>
        </p:nvSpPr>
        <p:spPr>
          <a:xfrm>
            <a:off x="2239695" y="3292025"/>
            <a:ext cx="3612021" cy="12715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400" b="1" dirty="0"/>
              <a:t>Issue: 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Allocation of administrative salaries to funding sources</a:t>
            </a:r>
          </a:p>
          <a:p>
            <a:r>
              <a:rPr lang="en-US" sz="1400" b="1" dirty="0"/>
              <a:t>Recommendation: 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Ensure all other administrative positions in CAFS are funded by appropriate sources.</a:t>
            </a:r>
          </a:p>
          <a:p>
            <a:r>
              <a:rPr lang="en-US" sz="1400" b="1" dirty="0"/>
              <a:t>Owner: 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Dr. Robert Taylor, Dean, CAFS</a:t>
            </a:r>
          </a:p>
          <a:p>
            <a:r>
              <a:rPr lang="en-US" sz="1400" b="1" dirty="0"/>
              <a:t>Status:</a:t>
            </a:r>
            <a:r>
              <a:rPr lang="en-US" sz="1400" b="1" dirty="0">
                <a:solidFill>
                  <a:srgbClr val="00B050"/>
                </a:solidFill>
              </a:rPr>
              <a:t> OPEN (ACD: 12/3/21)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CC7C5E01-C321-4D3A-A1DE-F320D8506A11}"/>
              </a:ext>
            </a:extLst>
          </p:cNvPr>
          <p:cNvSpPr txBox="1"/>
          <p:nvPr/>
        </p:nvSpPr>
        <p:spPr>
          <a:xfrm>
            <a:off x="2273406" y="5019920"/>
            <a:ext cx="3544601" cy="15416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400" b="1" dirty="0"/>
              <a:t>Issue: 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Issue: Telecommuting policy applicability</a:t>
            </a:r>
          </a:p>
          <a:p>
            <a:r>
              <a:rPr lang="en-US" sz="1400" b="1" dirty="0"/>
              <a:t>Recommendation: 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Consider revising the applicability of the policy to include non-teaching faculty.</a:t>
            </a:r>
          </a:p>
          <a:p>
            <a:r>
              <a:rPr lang="en-US" sz="1400" b="1" dirty="0"/>
              <a:t>Owner: 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Dr. Maurice Edington, Provost</a:t>
            </a:r>
          </a:p>
          <a:p>
            <a:r>
              <a:rPr lang="en-US" sz="1400" b="1" dirty="0"/>
              <a:t>Status:</a:t>
            </a:r>
            <a:r>
              <a:rPr lang="en-US" sz="1400" b="1" dirty="0">
                <a:solidFill>
                  <a:srgbClr val="00B050"/>
                </a:solidFill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CLOSED – 10/18/2021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CE7F53E-496F-4F74-887F-2FD607B647C9}"/>
              </a:ext>
            </a:extLst>
          </p:cNvPr>
          <p:cNvSpPr txBox="1"/>
          <p:nvPr/>
        </p:nvSpPr>
        <p:spPr>
          <a:xfrm>
            <a:off x="7677573" y="1483612"/>
            <a:ext cx="3885176" cy="12715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400" b="1" dirty="0"/>
              <a:t>Issue: 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Outside employment and undisclosed conflict of interest</a:t>
            </a:r>
          </a:p>
          <a:p>
            <a:r>
              <a:rPr lang="en-US" sz="1400" b="1" dirty="0"/>
              <a:t>Recommendation: 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Consider automating the conflict of interest disclosure process.</a:t>
            </a:r>
          </a:p>
          <a:p>
            <a:r>
              <a:rPr lang="en-US" sz="1400" b="1" dirty="0"/>
              <a:t>Owner: 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Sandi Smith-Anderson, HR</a:t>
            </a:r>
          </a:p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Rica Calhoun, Compliance and Ethics</a:t>
            </a:r>
          </a:p>
          <a:p>
            <a:r>
              <a:rPr lang="en-US" sz="1400" b="1" dirty="0"/>
              <a:t>Status:</a:t>
            </a:r>
            <a:r>
              <a:rPr lang="en-US" sz="1400" b="1" dirty="0">
                <a:solidFill>
                  <a:srgbClr val="00B050"/>
                </a:solidFill>
              </a:rPr>
              <a:t> OPEN (ACD: 2/28/22)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A032E6AD-19A6-4DD1-8098-C00D71220207}"/>
              </a:ext>
            </a:extLst>
          </p:cNvPr>
          <p:cNvSpPr txBox="1"/>
          <p:nvPr/>
        </p:nvSpPr>
        <p:spPr>
          <a:xfrm>
            <a:off x="7677573" y="3173780"/>
            <a:ext cx="3743553" cy="12715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400" b="1" dirty="0"/>
              <a:t>Issue: 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Unauthorized teaching assistance and remote work; Undisclosed conflict of interest regarding dual employment</a:t>
            </a:r>
          </a:p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b="1" dirty="0"/>
              <a:t>Recommendation: 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Notify the involved parties of the violations</a:t>
            </a:r>
          </a:p>
          <a:p>
            <a:r>
              <a:rPr lang="en-US" sz="1400" b="1" dirty="0"/>
              <a:t>Owner: 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Dr. Robert Taylor, Dean, CAFS</a:t>
            </a:r>
          </a:p>
          <a:p>
            <a:r>
              <a:rPr lang="en-US" sz="1400" b="1" dirty="0"/>
              <a:t>Status:</a:t>
            </a:r>
            <a:r>
              <a:rPr lang="en-US" sz="1400" b="1" dirty="0">
                <a:solidFill>
                  <a:srgbClr val="00B050"/>
                </a:solidFill>
              </a:rPr>
              <a:t> OPEN (ACD: 1/31/22)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F2F3DF7B-C924-49BD-858E-C49102A154B5}"/>
              </a:ext>
            </a:extLst>
          </p:cNvPr>
          <p:cNvSpPr txBox="1"/>
          <p:nvPr/>
        </p:nvSpPr>
        <p:spPr>
          <a:xfrm>
            <a:off x="7751645" y="4917944"/>
            <a:ext cx="3737032" cy="12715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400" b="1" dirty="0"/>
              <a:t>Issue: 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Undisclosed conflict of interest regarding dual employment</a:t>
            </a:r>
          </a:p>
          <a:p>
            <a:r>
              <a:rPr lang="en-US" sz="1400" b="1" dirty="0"/>
              <a:t>Recommendation: 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Determine if a portion of the employee’s salary needs to be repaid to the University.</a:t>
            </a:r>
          </a:p>
          <a:p>
            <a:r>
              <a:rPr lang="en-US" sz="1400" b="1" dirty="0"/>
              <a:t>Owner: 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Dr. Robert Taylor, Dean, CAFS</a:t>
            </a:r>
          </a:p>
          <a:p>
            <a:r>
              <a:rPr lang="en-US" sz="1400" b="1" dirty="0"/>
              <a:t>Status:</a:t>
            </a:r>
            <a:r>
              <a:rPr lang="en-US" sz="1400" b="1" dirty="0">
                <a:solidFill>
                  <a:srgbClr val="00B050"/>
                </a:solidFill>
              </a:rPr>
              <a:t> OPEN (ACD: 1/31/22)</a:t>
            </a:r>
          </a:p>
        </p:txBody>
      </p:sp>
    </p:spTree>
    <p:extLst>
      <p:ext uri="{BB962C8B-B14F-4D97-AF65-F5344CB8AC3E}">
        <p14:creationId xmlns:p14="http://schemas.microsoft.com/office/powerpoint/2010/main" val="244290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83C2A682-8AAE-48BE-AA42-7E67F587B2A7}"/>
              </a:ext>
            </a:extLst>
          </p:cNvPr>
          <p:cNvSpPr/>
          <p:nvPr/>
        </p:nvSpPr>
        <p:spPr>
          <a:xfrm>
            <a:off x="0" y="0"/>
            <a:ext cx="638355" cy="6858000"/>
          </a:xfrm>
          <a:prstGeom prst="rect">
            <a:avLst/>
          </a:prstGeom>
          <a:solidFill>
            <a:srgbClr val="1B5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/>
              <a:t>DIVISION OF AUDIT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D46BB36-027B-47C2-B135-79E15C51C174}"/>
              </a:ext>
            </a:extLst>
          </p:cNvPr>
          <p:cNvSpPr/>
          <p:nvPr/>
        </p:nvSpPr>
        <p:spPr>
          <a:xfrm>
            <a:off x="638355" y="0"/>
            <a:ext cx="172528" cy="6858000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FCB5810-0EB3-4792-A81F-5742BFFFDA04}"/>
              </a:ext>
            </a:extLst>
          </p:cNvPr>
          <p:cNvSpPr txBox="1">
            <a:spLocks/>
          </p:cNvSpPr>
          <p:nvPr/>
        </p:nvSpPr>
        <p:spPr>
          <a:xfrm>
            <a:off x="2935706" y="246590"/>
            <a:ext cx="7220266" cy="7931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rgbClr val="1B5633"/>
              </a:solidFill>
            </a:endParaRPr>
          </a:p>
          <a:p>
            <a:endParaRPr lang="en-US" sz="3600" b="1" dirty="0">
              <a:solidFill>
                <a:srgbClr val="1B5633"/>
              </a:solidFill>
            </a:endParaRPr>
          </a:p>
          <a:p>
            <a:r>
              <a:rPr lang="en-US" sz="3600" b="1" dirty="0">
                <a:solidFill>
                  <a:srgbClr val="1B5633"/>
                </a:solidFill>
              </a:rPr>
              <a:t>External Audits Completed</a:t>
            </a:r>
          </a:p>
          <a:p>
            <a:r>
              <a:rPr lang="en-US" sz="3600" b="1" dirty="0">
                <a:solidFill>
                  <a:srgbClr val="1B5633"/>
                </a:solidFill>
              </a:rPr>
              <a:t>FY 21 DSO Financial Statement Audits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9E1B9C-90B6-430B-863C-149EE7D9C1EF}"/>
              </a:ext>
            </a:extLst>
          </p:cNvPr>
          <p:cNvSpPr/>
          <p:nvPr/>
        </p:nvSpPr>
        <p:spPr>
          <a:xfrm>
            <a:off x="810883" y="1039723"/>
            <a:ext cx="11381117" cy="60385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BCA456-FB7E-452A-A561-E5CE9A94C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21" y="1893241"/>
            <a:ext cx="10879068" cy="317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84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83C2A682-8AAE-48BE-AA42-7E67F587B2A7}"/>
              </a:ext>
            </a:extLst>
          </p:cNvPr>
          <p:cNvSpPr/>
          <p:nvPr/>
        </p:nvSpPr>
        <p:spPr>
          <a:xfrm>
            <a:off x="0" y="0"/>
            <a:ext cx="638355" cy="6858000"/>
          </a:xfrm>
          <a:prstGeom prst="rect">
            <a:avLst/>
          </a:prstGeom>
          <a:solidFill>
            <a:srgbClr val="1B5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/>
              <a:t>DIVISION OF AUDIT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D46BB36-027B-47C2-B135-79E15C51C174}"/>
              </a:ext>
            </a:extLst>
          </p:cNvPr>
          <p:cNvSpPr/>
          <p:nvPr/>
        </p:nvSpPr>
        <p:spPr>
          <a:xfrm>
            <a:off x="638355" y="0"/>
            <a:ext cx="172528" cy="6858000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florida auditor general">
            <a:extLst>
              <a:ext uri="{FF2B5EF4-FFF2-40B4-BE49-F238E27FC236}">
                <a16:creationId xmlns:a16="http://schemas.microsoft.com/office/drawing/2014/main" id="{B638CD88-D26E-444A-934E-2990D4452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29" y="77807"/>
            <a:ext cx="884109" cy="88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FCB5810-0EB3-4792-A81F-5742BFFFDA04}"/>
              </a:ext>
            </a:extLst>
          </p:cNvPr>
          <p:cNvSpPr txBox="1">
            <a:spLocks/>
          </p:cNvSpPr>
          <p:nvPr/>
        </p:nvSpPr>
        <p:spPr>
          <a:xfrm>
            <a:off x="2570284" y="246590"/>
            <a:ext cx="7051431" cy="7931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External Audits in Progress</a:t>
            </a:r>
          </a:p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2021 FAMU Operational Audit Results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9E1B9C-90B6-430B-863C-149EE7D9C1EF}"/>
              </a:ext>
            </a:extLst>
          </p:cNvPr>
          <p:cNvSpPr/>
          <p:nvPr/>
        </p:nvSpPr>
        <p:spPr>
          <a:xfrm>
            <a:off x="810883" y="1039723"/>
            <a:ext cx="11381117" cy="60385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9E37BE-8B84-4727-A89C-55BAA7E63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29" y="2139831"/>
            <a:ext cx="10128563" cy="279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81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83C2A682-8AAE-48BE-AA42-7E67F587B2A7}"/>
              </a:ext>
            </a:extLst>
          </p:cNvPr>
          <p:cNvSpPr/>
          <p:nvPr/>
        </p:nvSpPr>
        <p:spPr>
          <a:xfrm>
            <a:off x="0" y="0"/>
            <a:ext cx="638355" cy="6858000"/>
          </a:xfrm>
          <a:prstGeom prst="rect">
            <a:avLst/>
          </a:prstGeom>
          <a:solidFill>
            <a:srgbClr val="1B5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/>
              <a:t>DIVISION OF AUDIT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D46BB36-027B-47C2-B135-79E15C51C174}"/>
              </a:ext>
            </a:extLst>
          </p:cNvPr>
          <p:cNvSpPr/>
          <p:nvPr/>
        </p:nvSpPr>
        <p:spPr>
          <a:xfrm>
            <a:off x="638355" y="0"/>
            <a:ext cx="172528" cy="6858000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A88A68-B606-4BED-AB50-9217C1620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2" y="740817"/>
            <a:ext cx="11208589" cy="60429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C9E1B9C-90B6-430B-863C-149EE7D9C1EF}"/>
              </a:ext>
            </a:extLst>
          </p:cNvPr>
          <p:cNvSpPr/>
          <p:nvPr/>
        </p:nvSpPr>
        <p:spPr>
          <a:xfrm>
            <a:off x="724619" y="969190"/>
            <a:ext cx="11381117" cy="60385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FCB5810-0EB3-4792-A81F-5742BFFFDA04}"/>
              </a:ext>
            </a:extLst>
          </p:cNvPr>
          <p:cNvSpPr txBox="1">
            <a:spLocks/>
          </p:cNvSpPr>
          <p:nvPr/>
        </p:nvSpPr>
        <p:spPr>
          <a:xfrm>
            <a:off x="2570284" y="206249"/>
            <a:ext cx="7051431" cy="7931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External Audits in Progress:</a:t>
            </a:r>
          </a:p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CROWE</a:t>
            </a:r>
          </a:p>
        </p:txBody>
      </p:sp>
    </p:spTree>
    <p:extLst>
      <p:ext uri="{BB962C8B-B14F-4D97-AF65-F5344CB8AC3E}">
        <p14:creationId xmlns:p14="http://schemas.microsoft.com/office/powerpoint/2010/main" val="1184360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8ACE668-4432-4004-A05A-F33CD29E3735}"/>
              </a:ext>
            </a:extLst>
          </p:cNvPr>
          <p:cNvSpPr/>
          <p:nvPr/>
        </p:nvSpPr>
        <p:spPr>
          <a:xfrm>
            <a:off x="31964" y="5165"/>
            <a:ext cx="12192000" cy="685283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Parallelogram 18">
            <a:extLst>
              <a:ext uri="{FF2B5EF4-FFF2-40B4-BE49-F238E27FC236}">
                <a16:creationId xmlns:a16="http://schemas.microsoft.com/office/drawing/2014/main" id="{DDF81FD5-0EBF-443D-A343-4C0D13A335FF}"/>
              </a:ext>
            </a:extLst>
          </p:cNvPr>
          <p:cNvSpPr/>
          <p:nvPr/>
        </p:nvSpPr>
        <p:spPr>
          <a:xfrm rot="202900">
            <a:off x="7317056" y="912412"/>
            <a:ext cx="2032474" cy="5157546"/>
          </a:xfrm>
          <a:custGeom>
            <a:avLst/>
            <a:gdLst>
              <a:gd name="connsiteX0" fmla="*/ 0 w 2696547"/>
              <a:gd name="connsiteY0" fmla="*/ 2392347 h 2392347"/>
              <a:gd name="connsiteX1" fmla="*/ 598087 w 2696547"/>
              <a:gd name="connsiteY1" fmla="*/ 0 h 2392347"/>
              <a:gd name="connsiteX2" fmla="*/ 2696547 w 2696547"/>
              <a:gd name="connsiteY2" fmla="*/ 0 h 2392347"/>
              <a:gd name="connsiteX3" fmla="*/ 2098460 w 2696547"/>
              <a:gd name="connsiteY3" fmla="*/ 2392347 h 2392347"/>
              <a:gd name="connsiteX4" fmla="*/ 0 w 2696547"/>
              <a:gd name="connsiteY4" fmla="*/ 2392347 h 2392347"/>
              <a:gd name="connsiteX0" fmla="*/ 0 w 2696547"/>
              <a:gd name="connsiteY0" fmla="*/ 2392347 h 2392347"/>
              <a:gd name="connsiteX1" fmla="*/ 1671107 w 2696547"/>
              <a:gd name="connsiteY1" fmla="*/ 9330 h 2392347"/>
              <a:gd name="connsiteX2" fmla="*/ 2696547 w 2696547"/>
              <a:gd name="connsiteY2" fmla="*/ 0 h 2392347"/>
              <a:gd name="connsiteX3" fmla="*/ 2098460 w 2696547"/>
              <a:gd name="connsiteY3" fmla="*/ 2392347 h 2392347"/>
              <a:gd name="connsiteX4" fmla="*/ 0 w 2696547"/>
              <a:gd name="connsiteY4" fmla="*/ 2392347 h 2392347"/>
              <a:gd name="connsiteX0" fmla="*/ 0 w 1726163"/>
              <a:gd name="connsiteY0" fmla="*/ 2373686 h 2392347"/>
              <a:gd name="connsiteX1" fmla="*/ 700723 w 1726163"/>
              <a:gd name="connsiteY1" fmla="*/ 9330 h 2392347"/>
              <a:gd name="connsiteX2" fmla="*/ 1726163 w 1726163"/>
              <a:gd name="connsiteY2" fmla="*/ 0 h 2392347"/>
              <a:gd name="connsiteX3" fmla="*/ 1128076 w 1726163"/>
              <a:gd name="connsiteY3" fmla="*/ 2392347 h 2392347"/>
              <a:gd name="connsiteX4" fmla="*/ 0 w 1726163"/>
              <a:gd name="connsiteY4" fmla="*/ 2373686 h 2392347"/>
              <a:gd name="connsiteX0" fmla="*/ 0 w 1726163"/>
              <a:gd name="connsiteY0" fmla="*/ 2383017 h 2401678"/>
              <a:gd name="connsiteX1" fmla="*/ 943319 w 1726163"/>
              <a:gd name="connsiteY1" fmla="*/ 0 h 2401678"/>
              <a:gd name="connsiteX2" fmla="*/ 1726163 w 1726163"/>
              <a:gd name="connsiteY2" fmla="*/ 9331 h 2401678"/>
              <a:gd name="connsiteX3" fmla="*/ 1128076 w 1726163"/>
              <a:gd name="connsiteY3" fmla="*/ 2401678 h 2401678"/>
              <a:gd name="connsiteX4" fmla="*/ 0 w 1726163"/>
              <a:gd name="connsiteY4" fmla="*/ 2383017 h 2401678"/>
              <a:gd name="connsiteX0" fmla="*/ 0 w 1436914"/>
              <a:gd name="connsiteY0" fmla="*/ 2383017 h 2401678"/>
              <a:gd name="connsiteX1" fmla="*/ 654070 w 1436914"/>
              <a:gd name="connsiteY1" fmla="*/ 0 h 2401678"/>
              <a:gd name="connsiteX2" fmla="*/ 1436914 w 1436914"/>
              <a:gd name="connsiteY2" fmla="*/ 9331 h 2401678"/>
              <a:gd name="connsiteX3" fmla="*/ 838827 w 1436914"/>
              <a:gd name="connsiteY3" fmla="*/ 2401678 h 2401678"/>
              <a:gd name="connsiteX4" fmla="*/ 0 w 1436914"/>
              <a:gd name="connsiteY4" fmla="*/ 2383017 h 2401678"/>
              <a:gd name="connsiteX0" fmla="*/ 0 w 1436914"/>
              <a:gd name="connsiteY0" fmla="*/ 2373686 h 2392347"/>
              <a:gd name="connsiteX1" fmla="*/ 654070 w 1436914"/>
              <a:gd name="connsiteY1" fmla="*/ 0 h 2392347"/>
              <a:gd name="connsiteX2" fmla="*/ 1436914 w 1436914"/>
              <a:gd name="connsiteY2" fmla="*/ 0 h 2392347"/>
              <a:gd name="connsiteX3" fmla="*/ 838827 w 1436914"/>
              <a:gd name="connsiteY3" fmla="*/ 2392347 h 2392347"/>
              <a:gd name="connsiteX4" fmla="*/ 0 w 1436914"/>
              <a:gd name="connsiteY4" fmla="*/ 2373686 h 2392347"/>
              <a:gd name="connsiteX0" fmla="*/ 0 w 1399591"/>
              <a:gd name="connsiteY0" fmla="*/ 2392347 h 2392347"/>
              <a:gd name="connsiteX1" fmla="*/ 616747 w 1399591"/>
              <a:gd name="connsiteY1" fmla="*/ 0 h 2392347"/>
              <a:gd name="connsiteX2" fmla="*/ 1399591 w 1399591"/>
              <a:gd name="connsiteY2" fmla="*/ 0 h 2392347"/>
              <a:gd name="connsiteX3" fmla="*/ 801504 w 1399591"/>
              <a:gd name="connsiteY3" fmla="*/ 2392347 h 2392347"/>
              <a:gd name="connsiteX4" fmla="*/ 0 w 1399591"/>
              <a:gd name="connsiteY4" fmla="*/ 2392347 h 2392347"/>
              <a:gd name="connsiteX0" fmla="*/ 0 w 1380929"/>
              <a:gd name="connsiteY0" fmla="*/ 2392347 h 2392347"/>
              <a:gd name="connsiteX1" fmla="*/ 616747 w 1380929"/>
              <a:gd name="connsiteY1" fmla="*/ 0 h 2392347"/>
              <a:gd name="connsiteX2" fmla="*/ 1380929 w 1380929"/>
              <a:gd name="connsiteY2" fmla="*/ 9331 h 2392347"/>
              <a:gd name="connsiteX3" fmla="*/ 801504 w 1380929"/>
              <a:gd name="connsiteY3" fmla="*/ 2392347 h 2392347"/>
              <a:gd name="connsiteX4" fmla="*/ 0 w 1380929"/>
              <a:gd name="connsiteY4" fmla="*/ 2392347 h 2392347"/>
              <a:gd name="connsiteX0" fmla="*/ 0 w 1380929"/>
              <a:gd name="connsiteY0" fmla="*/ 2392347 h 2392347"/>
              <a:gd name="connsiteX1" fmla="*/ 626078 w 1380929"/>
              <a:gd name="connsiteY1" fmla="*/ 0 h 2392347"/>
              <a:gd name="connsiteX2" fmla="*/ 1380929 w 1380929"/>
              <a:gd name="connsiteY2" fmla="*/ 9331 h 2392347"/>
              <a:gd name="connsiteX3" fmla="*/ 801504 w 1380929"/>
              <a:gd name="connsiteY3" fmla="*/ 2392347 h 2392347"/>
              <a:gd name="connsiteX4" fmla="*/ 0 w 1380929"/>
              <a:gd name="connsiteY4" fmla="*/ 2392347 h 2392347"/>
              <a:gd name="connsiteX0" fmla="*/ 0 w 1380929"/>
              <a:gd name="connsiteY0" fmla="*/ 2392347 h 2392347"/>
              <a:gd name="connsiteX1" fmla="*/ 626078 w 1380929"/>
              <a:gd name="connsiteY1" fmla="*/ 0 h 2392347"/>
              <a:gd name="connsiteX2" fmla="*/ 1380929 w 1380929"/>
              <a:gd name="connsiteY2" fmla="*/ 9331 h 2392347"/>
              <a:gd name="connsiteX3" fmla="*/ 717529 w 1380929"/>
              <a:gd name="connsiteY3" fmla="*/ 2383016 h 2392347"/>
              <a:gd name="connsiteX4" fmla="*/ 0 w 1380929"/>
              <a:gd name="connsiteY4" fmla="*/ 2392347 h 2392347"/>
              <a:gd name="connsiteX0" fmla="*/ 0 w 1380929"/>
              <a:gd name="connsiteY0" fmla="*/ 2383016 h 2383016"/>
              <a:gd name="connsiteX1" fmla="*/ 654070 w 1380929"/>
              <a:gd name="connsiteY1" fmla="*/ 9331 h 2383016"/>
              <a:gd name="connsiteX2" fmla="*/ 1380929 w 1380929"/>
              <a:gd name="connsiteY2" fmla="*/ 0 h 2383016"/>
              <a:gd name="connsiteX3" fmla="*/ 717529 w 1380929"/>
              <a:gd name="connsiteY3" fmla="*/ 2373685 h 2383016"/>
              <a:gd name="connsiteX4" fmla="*/ 0 w 1380929"/>
              <a:gd name="connsiteY4" fmla="*/ 2383016 h 2383016"/>
              <a:gd name="connsiteX0" fmla="*/ 0 w 1425283"/>
              <a:gd name="connsiteY0" fmla="*/ 2383016 h 2383016"/>
              <a:gd name="connsiteX1" fmla="*/ 654070 w 1425283"/>
              <a:gd name="connsiteY1" fmla="*/ 9331 h 2383016"/>
              <a:gd name="connsiteX2" fmla="*/ 1425283 w 1425283"/>
              <a:gd name="connsiteY2" fmla="*/ 0 h 2383016"/>
              <a:gd name="connsiteX3" fmla="*/ 717529 w 1425283"/>
              <a:gd name="connsiteY3" fmla="*/ 2373685 h 2383016"/>
              <a:gd name="connsiteX4" fmla="*/ 0 w 1425283"/>
              <a:gd name="connsiteY4" fmla="*/ 2383016 h 2383016"/>
              <a:gd name="connsiteX0" fmla="*/ 0 w 1425283"/>
              <a:gd name="connsiteY0" fmla="*/ 2383016 h 2392346"/>
              <a:gd name="connsiteX1" fmla="*/ 654070 w 1425283"/>
              <a:gd name="connsiteY1" fmla="*/ 9331 h 2392346"/>
              <a:gd name="connsiteX2" fmla="*/ 1425283 w 1425283"/>
              <a:gd name="connsiteY2" fmla="*/ 0 h 2392346"/>
              <a:gd name="connsiteX3" fmla="*/ 728618 w 1425283"/>
              <a:gd name="connsiteY3" fmla="*/ 2392346 h 2392346"/>
              <a:gd name="connsiteX4" fmla="*/ 0 w 1425283"/>
              <a:gd name="connsiteY4" fmla="*/ 2383016 h 2392346"/>
              <a:gd name="connsiteX0" fmla="*/ 0 w 1425283"/>
              <a:gd name="connsiteY0" fmla="*/ 2392819 h 2392819"/>
              <a:gd name="connsiteX1" fmla="*/ 654070 w 1425283"/>
              <a:gd name="connsiteY1" fmla="*/ 9331 h 2392819"/>
              <a:gd name="connsiteX2" fmla="*/ 1425283 w 1425283"/>
              <a:gd name="connsiteY2" fmla="*/ 0 h 2392819"/>
              <a:gd name="connsiteX3" fmla="*/ 728618 w 1425283"/>
              <a:gd name="connsiteY3" fmla="*/ 2392346 h 2392819"/>
              <a:gd name="connsiteX4" fmla="*/ 0 w 1425283"/>
              <a:gd name="connsiteY4" fmla="*/ 2392819 h 2392819"/>
              <a:gd name="connsiteX0" fmla="*/ 0 w 1425283"/>
              <a:gd name="connsiteY0" fmla="*/ 2394061 h 2394061"/>
              <a:gd name="connsiteX1" fmla="*/ 654070 w 1425283"/>
              <a:gd name="connsiteY1" fmla="*/ 0 h 2394061"/>
              <a:gd name="connsiteX2" fmla="*/ 1425283 w 1425283"/>
              <a:gd name="connsiteY2" fmla="*/ 1242 h 2394061"/>
              <a:gd name="connsiteX3" fmla="*/ 728618 w 1425283"/>
              <a:gd name="connsiteY3" fmla="*/ 2393588 h 2394061"/>
              <a:gd name="connsiteX4" fmla="*/ 0 w 1425283"/>
              <a:gd name="connsiteY4" fmla="*/ 2394061 h 2394061"/>
              <a:gd name="connsiteX0" fmla="*/ 0 w 1425283"/>
              <a:gd name="connsiteY0" fmla="*/ 2403392 h 2403392"/>
              <a:gd name="connsiteX1" fmla="*/ 654070 w 1425283"/>
              <a:gd name="connsiteY1" fmla="*/ 9331 h 2403392"/>
              <a:gd name="connsiteX2" fmla="*/ 1425283 w 1425283"/>
              <a:gd name="connsiteY2" fmla="*/ 0 h 2403392"/>
              <a:gd name="connsiteX3" fmla="*/ 728618 w 1425283"/>
              <a:gd name="connsiteY3" fmla="*/ 2402919 h 2403392"/>
              <a:gd name="connsiteX4" fmla="*/ 0 w 1425283"/>
              <a:gd name="connsiteY4" fmla="*/ 2403392 h 2403392"/>
              <a:gd name="connsiteX0" fmla="*/ 0 w 1425283"/>
              <a:gd name="connsiteY0" fmla="*/ 2415206 h 2415206"/>
              <a:gd name="connsiteX1" fmla="*/ 666671 w 1425283"/>
              <a:gd name="connsiteY1" fmla="*/ 0 h 2415206"/>
              <a:gd name="connsiteX2" fmla="*/ 1425283 w 1425283"/>
              <a:gd name="connsiteY2" fmla="*/ 11814 h 2415206"/>
              <a:gd name="connsiteX3" fmla="*/ 728618 w 1425283"/>
              <a:gd name="connsiteY3" fmla="*/ 2414733 h 2415206"/>
              <a:gd name="connsiteX4" fmla="*/ 0 w 1425283"/>
              <a:gd name="connsiteY4" fmla="*/ 2415206 h 2415206"/>
              <a:gd name="connsiteX0" fmla="*/ 0 w 1425283"/>
              <a:gd name="connsiteY0" fmla="*/ 2415206 h 2415206"/>
              <a:gd name="connsiteX1" fmla="*/ 666671 w 1425283"/>
              <a:gd name="connsiteY1" fmla="*/ 0 h 2415206"/>
              <a:gd name="connsiteX2" fmla="*/ 1425283 w 1425283"/>
              <a:gd name="connsiteY2" fmla="*/ 1241 h 2415206"/>
              <a:gd name="connsiteX3" fmla="*/ 728618 w 1425283"/>
              <a:gd name="connsiteY3" fmla="*/ 2414733 h 2415206"/>
              <a:gd name="connsiteX4" fmla="*/ 0 w 1425283"/>
              <a:gd name="connsiteY4" fmla="*/ 2415206 h 2415206"/>
              <a:gd name="connsiteX0" fmla="*/ 0 w 1413346"/>
              <a:gd name="connsiteY0" fmla="*/ 2415206 h 2415206"/>
              <a:gd name="connsiteX1" fmla="*/ 666671 w 1413346"/>
              <a:gd name="connsiteY1" fmla="*/ 0 h 2415206"/>
              <a:gd name="connsiteX2" fmla="*/ 1413346 w 1413346"/>
              <a:gd name="connsiteY2" fmla="*/ 1241 h 2415206"/>
              <a:gd name="connsiteX3" fmla="*/ 728618 w 1413346"/>
              <a:gd name="connsiteY3" fmla="*/ 2414733 h 2415206"/>
              <a:gd name="connsiteX4" fmla="*/ 0 w 1413346"/>
              <a:gd name="connsiteY4" fmla="*/ 2415206 h 2415206"/>
              <a:gd name="connsiteX0" fmla="*/ 0 w 1413346"/>
              <a:gd name="connsiteY0" fmla="*/ 2415206 h 2422810"/>
              <a:gd name="connsiteX1" fmla="*/ 666671 w 1413346"/>
              <a:gd name="connsiteY1" fmla="*/ 0 h 2422810"/>
              <a:gd name="connsiteX2" fmla="*/ 1413346 w 1413346"/>
              <a:gd name="connsiteY2" fmla="*/ 1241 h 2422810"/>
              <a:gd name="connsiteX3" fmla="*/ 754766 w 1413346"/>
              <a:gd name="connsiteY3" fmla="*/ 2422810 h 2422810"/>
              <a:gd name="connsiteX4" fmla="*/ 0 w 1413346"/>
              <a:gd name="connsiteY4" fmla="*/ 2415206 h 242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3346" h="2422810">
                <a:moveTo>
                  <a:pt x="0" y="2415206"/>
                </a:moveTo>
                <a:lnTo>
                  <a:pt x="666671" y="0"/>
                </a:lnTo>
                <a:lnTo>
                  <a:pt x="1413346" y="1241"/>
                </a:lnTo>
                <a:lnTo>
                  <a:pt x="754766" y="2422810"/>
                </a:lnTo>
                <a:lnTo>
                  <a:pt x="0" y="2415206"/>
                </a:lnTo>
                <a:close/>
              </a:path>
            </a:pathLst>
          </a:cu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9" y="-5165"/>
            <a:ext cx="9483069" cy="6906007"/>
          </a:xfrm>
          <a:noFill/>
        </p:spPr>
      </p:pic>
      <p:sp>
        <p:nvSpPr>
          <p:cNvPr id="32" name="Parallelogram 18">
            <a:extLst>
              <a:ext uri="{FF2B5EF4-FFF2-40B4-BE49-F238E27FC236}">
                <a16:creationId xmlns:a16="http://schemas.microsoft.com/office/drawing/2014/main" id="{DDF81FD5-0EBF-443D-A343-4C0D13A335FF}"/>
              </a:ext>
            </a:extLst>
          </p:cNvPr>
          <p:cNvSpPr/>
          <p:nvPr/>
        </p:nvSpPr>
        <p:spPr>
          <a:xfrm>
            <a:off x="11040271" y="1736103"/>
            <a:ext cx="2688577" cy="5365305"/>
          </a:xfrm>
          <a:custGeom>
            <a:avLst/>
            <a:gdLst>
              <a:gd name="connsiteX0" fmla="*/ 0 w 2696547"/>
              <a:gd name="connsiteY0" fmla="*/ 2392347 h 2392347"/>
              <a:gd name="connsiteX1" fmla="*/ 598087 w 2696547"/>
              <a:gd name="connsiteY1" fmla="*/ 0 h 2392347"/>
              <a:gd name="connsiteX2" fmla="*/ 2696547 w 2696547"/>
              <a:gd name="connsiteY2" fmla="*/ 0 h 2392347"/>
              <a:gd name="connsiteX3" fmla="*/ 2098460 w 2696547"/>
              <a:gd name="connsiteY3" fmla="*/ 2392347 h 2392347"/>
              <a:gd name="connsiteX4" fmla="*/ 0 w 2696547"/>
              <a:gd name="connsiteY4" fmla="*/ 2392347 h 2392347"/>
              <a:gd name="connsiteX0" fmla="*/ 0 w 2696547"/>
              <a:gd name="connsiteY0" fmla="*/ 2392347 h 2392347"/>
              <a:gd name="connsiteX1" fmla="*/ 1671107 w 2696547"/>
              <a:gd name="connsiteY1" fmla="*/ 9330 h 2392347"/>
              <a:gd name="connsiteX2" fmla="*/ 2696547 w 2696547"/>
              <a:gd name="connsiteY2" fmla="*/ 0 h 2392347"/>
              <a:gd name="connsiteX3" fmla="*/ 2098460 w 2696547"/>
              <a:gd name="connsiteY3" fmla="*/ 2392347 h 2392347"/>
              <a:gd name="connsiteX4" fmla="*/ 0 w 2696547"/>
              <a:gd name="connsiteY4" fmla="*/ 2392347 h 2392347"/>
              <a:gd name="connsiteX0" fmla="*/ 0 w 1726163"/>
              <a:gd name="connsiteY0" fmla="*/ 2373686 h 2392347"/>
              <a:gd name="connsiteX1" fmla="*/ 700723 w 1726163"/>
              <a:gd name="connsiteY1" fmla="*/ 9330 h 2392347"/>
              <a:gd name="connsiteX2" fmla="*/ 1726163 w 1726163"/>
              <a:gd name="connsiteY2" fmla="*/ 0 h 2392347"/>
              <a:gd name="connsiteX3" fmla="*/ 1128076 w 1726163"/>
              <a:gd name="connsiteY3" fmla="*/ 2392347 h 2392347"/>
              <a:gd name="connsiteX4" fmla="*/ 0 w 1726163"/>
              <a:gd name="connsiteY4" fmla="*/ 2373686 h 2392347"/>
              <a:gd name="connsiteX0" fmla="*/ 0 w 1726163"/>
              <a:gd name="connsiteY0" fmla="*/ 2383017 h 2401678"/>
              <a:gd name="connsiteX1" fmla="*/ 943319 w 1726163"/>
              <a:gd name="connsiteY1" fmla="*/ 0 h 2401678"/>
              <a:gd name="connsiteX2" fmla="*/ 1726163 w 1726163"/>
              <a:gd name="connsiteY2" fmla="*/ 9331 h 2401678"/>
              <a:gd name="connsiteX3" fmla="*/ 1128076 w 1726163"/>
              <a:gd name="connsiteY3" fmla="*/ 2401678 h 2401678"/>
              <a:gd name="connsiteX4" fmla="*/ 0 w 1726163"/>
              <a:gd name="connsiteY4" fmla="*/ 2383017 h 2401678"/>
              <a:gd name="connsiteX0" fmla="*/ 0 w 1436914"/>
              <a:gd name="connsiteY0" fmla="*/ 2383017 h 2401678"/>
              <a:gd name="connsiteX1" fmla="*/ 654070 w 1436914"/>
              <a:gd name="connsiteY1" fmla="*/ 0 h 2401678"/>
              <a:gd name="connsiteX2" fmla="*/ 1436914 w 1436914"/>
              <a:gd name="connsiteY2" fmla="*/ 9331 h 2401678"/>
              <a:gd name="connsiteX3" fmla="*/ 838827 w 1436914"/>
              <a:gd name="connsiteY3" fmla="*/ 2401678 h 2401678"/>
              <a:gd name="connsiteX4" fmla="*/ 0 w 1436914"/>
              <a:gd name="connsiteY4" fmla="*/ 2383017 h 2401678"/>
              <a:gd name="connsiteX0" fmla="*/ 0 w 1436914"/>
              <a:gd name="connsiteY0" fmla="*/ 2373686 h 2392347"/>
              <a:gd name="connsiteX1" fmla="*/ 654070 w 1436914"/>
              <a:gd name="connsiteY1" fmla="*/ 0 h 2392347"/>
              <a:gd name="connsiteX2" fmla="*/ 1436914 w 1436914"/>
              <a:gd name="connsiteY2" fmla="*/ 0 h 2392347"/>
              <a:gd name="connsiteX3" fmla="*/ 838827 w 1436914"/>
              <a:gd name="connsiteY3" fmla="*/ 2392347 h 2392347"/>
              <a:gd name="connsiteX4" fmla="*/ 0 w 1436914"/>
              <a:gd name="connsiteY4" fmla="*/ 2373686 h 2392347"/>
              <a:gd name="connsiteX0" fmla="*/ 0 w 1399591"/>
              <a:gd name="connsiteY0" fmla="*/ 2392347 h 2392347"/>
              <a:gd name="connsiteX1" fmla="*/ 616747 w 1399591"/>
              <a:gd name="connsiteY1" fmla="*/ 0 h 2392347"/>
              <a:gd name="connsiteX2" fmla="*/ 1399591 w 1399591"/>
              <a:gd name="connsiteY2" fmla="*/ 0 h 2392347"/>
              <a:gd name="connsiteX3" fmla="*/ 801504 w 1399591"/>
              <a:gd name="connsiteY3" fmla="*/ 2392347 h 2392347"/>
              <a:gd name="connsiteX4" fmla="*/ 0 w 1399591"/>
              <a:gd name="connsiteY4" fmla="*/ 2392347 h 2392347"/>
              <a:gd name="connsiteX0" fmla="*/ 0 w 1380929"/>
              <a:gd name="connsiteY0" fmla="*/ 2392347 h 2392347"/>
              <a:gd name="connsiteX1" fmla="*/ 616747 w 1380929"/>
              <a:gd name="connsiteY1" fmla="*/ 0 h 2392347"/>
              <a:gd name="connsiteX2" fmla="*/ 1380929 w 1380929"/>
              <a:gd name="connsiteY2" fmla="*/ 9331 h 2392347"/>
              <a:gd name="connsiteX3" fmla="*/ 801504 w 1380929"/>
              <a:gd name="connsiteY3" fmla="*/ 2392347 h 2392347"/>
              <a:gd name="connsiteX4" fmla="*/ 0 w 1380929"/>
              <a:gd name="connsiteY4" fmla="*/ 2392347 h 2392347"/>
              <a:gd name="connsiteX0" fmla="*/ 0 w 1380929"/>
              <a:gd name="connsiteY0" fmla="*/ 2392347 h 2392347"/>
              <a:gd name="connsiteX1" fmla="*/ 626078 w 1380929"/>
              <a:gd name="connsiteY1" fmla="*/ 0 h 2392347"/>
              <a:gd name="connsiteX2" fmla="*/ 1380929 w 1380929"/>
              <a:gd name="connsiteY2" fmla="*/ 9331 h 2392347"/>
              <a:gd name="connsiteX3" fmla="*/ 801504 w 1380929"/>
              <a:gd name="connsiteY3" fmla="*/ 2392347 h 2392347"/>
              <a:gd name="connsiteX4" fmla="*/ 0 w 1380929"/>
              <a:gd name="connsiteY4" fmla="*/ 2392347 h 2392347"/>
              <a:gd name="connsiteX0" fmla="*/ 0 w 1380929"/>
              <a:gd name="connsiteY0" fmla="*/ 2392347 h 2392347"/>
              <a:gd name="connsiteX1" fmla="*/ 626078 w 1380929"/>
              <a:gd name="connsiteY1" fmla="*/ 0 h 2392347"/>
              <a:gd name="connsiteX2" fmla="*/ 1380929 w 1380929"/>
              <a:gd name="connsiteY2" fmla="*/ 9331 h 2392347"/>
              <a:gd name="connsiteX3" fmla="*/ 717529 w 1380929"/>
              <a:gd name="connsiteY3" fmla="*/ 2383016 h 2392347"/>
              <a:gd name="connsiteX4" fmla="*/ 0 w 1380929"/>
              <a:gd name="connsiteY4" fmla="*/ 2392347 h 2392347"/>
              <a:gd name="connsiteX0" fmla="*/ 0 w 1380929"/>
              <a:gd name="connsiteY0" fmla="*/ 2383016 h 2383016"/>
              <a:gd name="connsiteX1" fmla="*/ 654070 w 1380929"/>
              <a:gd name="connsiteY1" fmla="*/ 9331 h 2383016"/>
              <a:gd name="connsiteX2" fmla="*/ 1380929 w 1380929"/>
              <a:gd name="connsiteY2" fmla="*/ 0 h 2383016"/>
              <a:gd name="connsiteX3" fmla="*/ 717529 w 1380929"/>
              <a:gd name="connsiteY3" fmla="*/ 2373685 h 2383016"/>
              <a:gd name="connsiteX4" fmla="*/ 0 w 1380929"/>
              <a:gd name="connsiteY4" fmla="*/ 2383016 h 2383016"/>
              <a:gd name="connsiteX0" fmla="*/ 0 w 1425283"/>
              <a:gd name="connsiteY0" fmla="*/ 2383016 h 2383016"/>
              <a:gd name="connsiteX1" fmla="*/ 654070 w 1425283"/>
              <a:gd name="connsiteY1" fmla="*/ 9331 h 2383016"/>
              <a:gd name="connsiteX2" fmla="*/ 1425283 w 1425283"/>
              <a:gd name="connsiteY2" fmla="*/ 0 h 2383016"/>
              <a:gd name="connsiteX3" fmla="*/ 717529 w 1425283"/>
              <a:gd name="connsiteY3" fmla="*/ 2373685 h 2383016"/>
              <a:gd name="connsiteX4" fmla="*/ 0 w 1425283"/>
              <a:gd name="connsiteY4" fmla="*/ 2383016 h 2383016"/>
              <a:gd name="connsiteX0" fmla="*/ 0 w 1425283"/>
              <a:gd name="connsiteY0" fmla="*/ 2383016 h 2392346"/>
              <a:gd name="connsiteX1" fmla="*/ 654070 w 1425283"/>
              <a:gd name="connsiteY1" fmla="*/ 9331 h 2392346"/>
              <a:gd name="connsiteX2" fmla="*/ 1425283 w 1425283"/>
              <a:gd name="connsiteY2" fmla="*/ 0 h 2392346"/>
              <a:gd name="connsiteX3" fmla="*/ 728618 w 1425283"/>
              <a:gd name="connsiteY3" fmla="*/ 2392346 h 2392346"/>
              <a:gd name="connsiteX4" fmla="*/ 0 w 1425283"/>
              <a:gd name="connsiteY4" fmla="*/ 2383016 h 2392346"/>
              <a:gd name="connsiteX0" fmla="*/ 0 w 1425283"/>
              <a:gd name="connsiteY0" fmla="*/ 2392819 h 2392819"/>
              <a:gd name="connsiteX1" fmla="*/ 654070 w 1425283"/>
              <a:gd name="connsiteY1" fmla="*/ 9331 h 2392819"/>
              <a:gd name="connsiteX2" fmla="*/ 1425283 w 1425283"/>
              <a:gd name="connsiteY2" fmla="*/ 0 h 2392819"/>
              <a:gd name="connsiteX3" fmla="*/ 728618 w 1425283"/>
              <a:gd name="connsiteY3" fmla="*/ 2392346 h 2392819"/>
              <a:gd name="connsiteX4" fmla="*/ 0 w 1425283"/>
              <a:gd name="connsiteY4" fmla="*/ 2392819 h 2392819"/>
              <a:gd name="connsiteX0" fmla="*/ 0 w 1425283"/>
              <a:gd name="connsiteY0" fmla="*/ 2394061 h 2394061"/>
              <a:gd name="connsiteX1" fmla="*/ 654070 w 1425283"/>
              <a:gd name="connsiteY1" fmla="*/ 0 h 2394061"/>
              <a:gd name="connsiteX2" fmla="*/ 1425283 w 1425283"/>
              <a:gd name="connsiteY2" fmla="*/ 1242 h 2394061"/>
              <a:gd name="connsiteX3" fmla="*/ 728618 w 1425283"/>
              <a:gd name="connsiteY3" fmla="*/ 2393588 h 2394061"/>
              <a:gd name="connsiteX4" fmla="*/ 0 w 1425283"/>
              <a:gd name="connsiteY4" fmla="*/ 2394061 h 2394061"/>
              <a:gd name="connsiteX0" fmla="*/ 0 w 1425283"/>
              <a:gd name="connsiteY0" fmla="*/ 2403392 h 2403392"/>
              <a:gd name="connsiteX1" fmla="*/ 654070 w 1425283"/>
              <a:gd name="connsiteY1" fmla="*/ 9331 h 2403392"/>
              <a:gd name="connsiteX2" fmla="*/ 1425283 w 1425283"/>
              <a:gd name="connsiteY2" fmla="*/ 0 h 2403392"/>
              <a:gd name="connsiteX3" fmla="*/ 728618 w 1425283"/>
              <a:gd name="connsiteY3" fmla="*/ 2402919 h 2403392"/>
              <a:gd name="connsiteX4" fmla="*/ 0 w 1425283"/>
              <a:gd name="connsiteY4" fmla="*/ 2403392 h 2403392"/>
              <a:gd name="connsiteX0" fmla="*/ 0 w 1425283"/>
              <a:gd name="connsiteY0" fmla="*/ 2415206 h 2415206"/>
              <a:gd name="connsiteX1" fmla="*/ 666671 w 1425283"/>
              <a:gd name="connsiteY1" fmla="*/ 0 h 2415206"/>
              <a:gd name="connsiteX2" fmla="*/ 1425283 w 1425283"/>
              <a:gd name="connsiteY2" fmla="*/ 11814 h 2415206"/>
              <a:gd name="connsiteX3" fmla="*/ 728618 w 1425283"/>
              <a:gd name="connsiteY3" fmla="*/ 2414733 h 2415206"/>
              <a:gd name="connsiteX4" fmla="*/ 0 w 1425283"/>
              <a:gd name="connsiteY4" fmla="*/ 2415206 h 2415206"/>
              <a:gd name="connsiteX0" fmla="*/ 0 w 1425283"/>
              <a:gd name="connsiteY0" fmla="*/ 2415206 h 2415206"/>
              <a:gd name="connsiteX1" fmla="*/ 666671 w 1425283"/>
              <a:gd name="connsiteY1" fmla="*/ 0 h 2415206"/>
              <a:gd name="connsiteX2" fmla="*/ 1425283 w 1425283"/>
              <a:gd name="connsiteY2" fmla="*/ 1241 h 2415206"/>
              <a:gd name="connsiteX3" fmla="*/ 728618 w 1425283"/>
              <a:gd name="connsiteY3" fmla="*/ 2414733 h 2415206"/>
              <a:gd name="connsiteX4" fmla="*/ 0 w 1425283"/>
              <a:gd name="connsiteY4" fmla="*/ 2415206 h 2415206"/>
              <a:gd name="connsiteX0" fmla="*/ 0 w 1413346"/>
              <a:gd name="connsiteY0" fmla="*/ 2415206 h 2415206"/>
              <a:gd name="connsiteX1" fmla="*/ 666671 w 1413346"/>
              <a:gd name="connsiteY1" fmla="*/ 0 h 2415206"/>
              <a:gd name="connsiteX2" fmla="*/ 1413346 w 1413346"/>
              <a:gd name="connsiteY2" fmla="*/ 1241 h 2415206"/>
              <a:gd name="connsiteX3" fmla="*/ 728618 w 1413346"/>
              <a:gd name="connsiteY3" fmla="*/ 2414733 h 2415206"/>
              <a:gd name="connsiteX4" fmla="*/ 0 w 1413346"/>
              <a:gd name="connsiteY4" fmla="*/ 2415206 h 241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3346" h="2415206">
                <a:moveTo>
                  <a:pt x="0" y="2415206"/>
                </a:moveTo>
                <a:lnTo>
                  <a:pt x="666671" y="0"/>
                </a:lnTo>
                <a:lnTo>
                  <a:pt x="1413346" y="1241"/>
                </a:lnTo>
                <a:lnTo>
                  <a:pt x="728618" y="2414733"/>
                </a:lnTo>
                <a:lnTo>
                  <a:pt x="0" y="2415206"/>
                </a:lnTo>
                <a:close/>
              </a:path>
            </a:pathLst>
          </a:custGeom>
          <a:noFill/>
          <a:ln>
            <a:solidFill>
              <a:srgbClr val="1B5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29A72C-84A3-4099-9E6F-E90357427AB3}"/>
              </a:ext>
            </a:extLst>
          </p:cNvPr>
          <p:cNvSpPr txBox="1"/>
          <p:nvPr/>
        </p:nvSpPr>
        <p:spPr>
          <a:xfrm>
            <a:off x="9615678" y="1259920"/>
            <a:ext cx="2657440" cy="788158"/>
          </a:xfrm>
          <a:prstGeom prst="rect">
            <a:avLst/>
          </a:prstGeom>
          <a:noFill/>
        </p:spPr>
        <p:txBody>
          <a:bodyPr wrap="square" rtlCol="0">
            <a:normAutofit fontScale="92500"/>
          </a:bodyPr>
          <a:lstStyle/>
          <a:p>
            <a:r>
              <a:rPr lang="en-GB" b="1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AACC Meeting Minutes: September 15, 2021</a:t>
            </a:r>
          </a:p>
        </p:txBody>
      </p:sp>
      <p:sp>
        <p:nvSpPr>
          <p:cNvPr id="22" name="Right Triangle 21"/>
          <p:cNvSpPr/>
          <p:nvPr/>
        </p:nvSpPr>
        <p:spPr>
          <a:xfrm flipV="1">
            <a:off x="-1118118" y="0"/>
            <a:ext cx="2731184" cy="6749185"/>
          </a:xfrm>
          <a:custGeom>
            <a:avLst/>
            <a:gdLst/>
            <a:ahLst/>
            <a:cxnLst/>
            <a:rect l="l" t="t" r="r" b="b"/>
            <a:pathLst>
              <a:path w="2731184" h="6749185">
                <a:moveTo>
                  <a:pt x="0" y="4012881"/>
                </a:moveTo>
                <a:lnTo>
                  <a:pt x="504056" y="4012881"/>
                </a:lnTo>
                <a:lnTo>
                  <a:pt x="504056" y="3508825"/>
                </a:lnTo>
                <a:lnTo>
                  <a:pt x="0" y="3508825"/>
                </a:lnTo>
                <a:close/>
                <a:moveTo>
                  <a:pt x="1096831" y="6749185"/>
                </a:moveTo>
                <a:lnTo>
                  <a:pt x="2731184" y="6737610"/>
                </a:lnTo>
                <a:lnTo>
                  <a:pt x="1096831" y="0"/>
                </a:lnTo>
                <a:close/>
              </a:path>
            </a:pathLst>
          </a:custGeom>
          <a:solidFill>
            <a:srgbClr val="EE7624"/>
          </a:solidFill>
          <a:ln>
            <a:solidFill>
              <a:srgbClr val="EE76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 dirty="0"/>
          </a:p>
        </p:txBody>
      </p:sp>
      <p:sp>
        <p:nvSpPr>
          <p:cNvPr id="25" name="Parallelogram 18">
            <a:extLst>
              <a:ext uri="{FF2B5EF4-FFF2-40B4-BE49-F238E27FC236}">
                <a16:creationId xmlns:a16="http://schemas.microsoft.com/office/drawing/2014/main" id="{DDF81FD5-0EBF-443D-A343-4C0D13A335FF}"/>
              </a:ext>
            </a:extLst>
          </p:cNvPr>
          <p:cNvSpPr/>
          <p:nvPr/>
        </p:nvSpPr>
        <p:spPr>
          <a:xfrm>
            <a:off x="11696419" y="4853007"/>
            <a:ext cx="1024317" cy="2047835"/>
          </a:xfrm>
          <a:custGeom>
            <a:avLst/>
            <a:gdLst>
              <a:gd name="connsiteX0" fmla="*/ 0 w 2696547"/>
              <a:gd name="connsiteY0" fmla="*/ 2392347 h 2392347"/>
              <a:gd name="connsiteX1" fmla="*/ 598087 w 2696547"/>
              <a:gd name="connsiteY1" fmla="*/ 0 h 2392347"/>
              <a:gd name="connsiteX2" fmla="*/ 2696547 w 2696547"/>
              <a:gd name="connsiteY2" fmla="*/ 0 h 2392347"/>
              <a:gd name="connsiteX3" fmla="*/ 2098460 w 2696547"/>
              <a:gd name="connsiteY3" fmla="*/ 2392347 h 2392347"/>
              <a:gd name="connsiteX4" fmla="*/ 0 w 2696547"/>
              <a:gd name="connsiteY4" fmla="*/ 2392347 h 2392347"/>
              <a:gd name="connsiteX0" fmla="*/ 0 w 2696547"/>
              <a:gd name="connsiteY0" fmla="*/ 2392347 h 2392347"/>
              <a:gd name="connsiteX1" fmla="*/ 1671107 w 2696547"/>
              <a:gd name="connsiteY1" fmla="*/ 9330 h 2392347"/>
              <a:gd name="connsiteX2" fmla="*/ 2696547 w 2696547"/>
              <a:gd name="connsiteY2" fmla="*/ 0 h 2392347"/>
              <a:gd name="connsiteX3" fmla="*/ 2098460 w 2696547"/>
              <a:gd name="connsiteY3" fmla="*/ 2392347 h 2392347"/>
              <a:gd name="connsiteX4" fmla="*/ 0 w 2696547"/>
              <a:gd name="connsiteY4" fmla="*/ 2392347 h 2392347"/>
              <a:gd name="connsiteX0" fmla="*/ 0 w 1726163"/>
              <a:gd name="connsiteY0" fmla="*/ 2373686 h 2392347"/>
              <a:gd name="connsiteX1" fmla="*/ 700723 w 1726163"/>
              <a:gd name="connsiteY1" fmla="*/ 9330 h 2392347"/>
              <a:gd name="connsiteX2" fmla="*/ 1726163 w 1726163"/>
              <a:gd name="connsiteY2" fmla="*/ 0 h 2392347"/>
              <a:gd name="connsiteX3" fmla="*/ 1128076 w 1726163"/>
              <a:gd name="connsiteY3" fmla="*/ 2392347 h 2392347"/>
              <a:gd name="connsiteX4" fmla="*/ 0 w 1726163"/>
              <a:gd name="connsiteY4" fmla="*/ 2373686 h 2392347"/>
              <a:gd name="connsiteX0" fmla="*/ 0 w 1726163"/>
              <a:gd name="connsiteY0" fmla="*/ 2383017 h 2401678"/>
              <a:gd name="connsiteX1" fmla="*/ 943319 w 1726163"/>
              <a:gd name="connsiteY1" fmla="*/ 0 h 2401678"/>
              <a:gd name="connsiteX2" fmla="*/ 1726163 w 1726163"/>
              <a:gd name="connsiteY2" fmla="*/ 9331 h 2401678"/>
              <a:gd name="connsiteX3" fmla="*/ 1128076 w 1726163"/>
              <a:gd name="connsiteY3" fmla="*/ 2401678 h 2401678"/>
              <a:gd name="connsiteX4" fmla="*/ 0 w 1726163"/>
              <a:gd name="connsiteY4" fmla="*/ 2383017 h 2401678"/>
              <a:gd name="connsiteX0" fmla="*/ 0 w 1436914"/>
              <a:gd name="connsiteY0" fmla="*/ 2383017 h 2401678"/>
              <a:gd name="connsiteX1" fmla="*/ 654070 w 1436914"/>
              <a:gd name="connsiteY1" fmla="*/ 0 h 2401678"/>
              <a:gd name="connsiteX2" fmla="*/ 1436914 w 1436914"/>
              <a:gd name="connsiteY2" fmla="*/ 9331 h 2401678"/>
              <a:gd name="connsiteX3" fmla="*/ 838827 w 1436914"/>
              <a:gd name="connsiteY3" fmla="*/ 2401678 h 2401678"/>
              <a:gd name="connsiteX4" fmla="*/ 0 w 1436914"/>
              <a:gd name="connsiteY4" fmla="*/ 2383017 h 2401678"/>
              <a:gd name="connsiteX0" fmla="*/ 0 w 1436914"/>
              <a:gd name="connsiteY0" fmla="*/ 2373686 h 2392347"/>
              <a:gd name="connsiteX1" fmla="*/ 654070 w 1436914"/>
              <a:gd name="connsiteY1" fmla="*/ 0 h 2392347"/>
              <a:gd name="connsiteX2" fmla="*/ 1436914 w 1436914"/>
              <a:gd name="connsiteY2" fmla="*/ 0 h 2392347"/>
              <a:gd name="connsiteX3" fmla="*/ 838827 w 1436914"/>
              <a:gd name="connsiteY3" fmla="*/ 2392347 h 2392347"/>
              <a:gd name="connsiteX4" fmla="*/ 0 w 1436914"/>
              <a:gd name="connsiteY4" fmla="*/ 2373686 h 2392347"/>
              <a:gd name="connsiteX0" fmla="*/ 0 w 1399591"/>
              <a:gd name="connsiteY0" fmla="*/ 2392347 h 2392347"/>
              <a:gd name="connsiteX1" fmla="*/ 616747 w 1399591"/>
              <a:gd name="connsiteY1" fmla="*/ 0 h 2392347"/>
              <a:gd name="connsiteX2" fmla="*/ 1399591 w 1399591"/>
              <a:gd name="connsiteY2" fmla="*/ 0 h 2392347"/>
              <a:gd name="connsiteX3" fmla="*/ 801504 w 1399591"/>
              <a:gd name="connsiteY3" fmla="*/ 2392347 h 2392347"/>
              <a:gd name="connsiteX4" fmla="*/ 0 w 1399591"/>
              <a:gd name="connsiteY4" fmla="*/ 2392347 h 2392347"/>
              <a:gd name="connsiteX0" fmla="*/ 0 w 1380929"/>
              <a:gd name="connsiteY0" fmla="*/ 2392347 h 2392347"/>
              <a:gd name="connsiteX1" fmla="*/ 616747 w 1380929"/>
              <a:gd name="connsiteY1" fmla="*/ 0 h 2392347"/>
              <a:gd name="connsiteX2" fmla="*/ 1380929 w 1380929"/>
              <a:gd name="connsiteY2" fmla="*/ 9331 h 2392347"/>
              <a:gd name="connsiteX3" fmla="*/ 801504 w 1380929"/>
              <a:gd name="connsiteY3" fmla="*/ 2392347 h 2392347"/>
              <a:gd name="connsiteX4" fmla="*/ 0 w 1380929"/>
              <a:gd name="connsiteY4" fmla="*/ 2392347 h 2392347"/>
              <a:gd name="connsiteX0" fmla="*/ 0 w 1380929"/>
              <a:gd name="connsiteY0" fmla="*/ 2392347 h 2392347"/>
              <a:gd name="connsiteX1" fmla="*/ 626078 w 1380929"/>
              <a:gd name="connsiteY1" fmla="*/ 0 h 2392347"/>
              <a:gd name="connsiteX2" fmla="*/ 1380929 w 1380929"/>
              <a:gd name="connsiteY2" fmla="*/ 9331 h 2392347"/>
              <a:gd name="connsiteX3" fmla="*/ 801504 w 1380929"/>
              <a:gd name="connsiteY3" fmla="*/ 2392347 h 2392347"/>
              <a:gd name="connsiteX4" fmla="*/ 0 w 1380929"/>
              <a:gd name="connsiteY4" fmla="*/ 2392347 h 2392347"/>
              <a:gd name="connsiteX0" fmla="*/ 0 w 1380929"/>
              <a:gd name="connsiteY0" fmla="*/ 2392347 h 2392347"/>
              <a:gd name="connsiteX1" fmla="*/ 626078 w 1380929"/>
              <a:gd name="connsiteY1" fmla="*/ 0 h 2392347"/>
              <a:gd name="connsiteX2" fmla="*/ 1380929 w 1380929"/>
              <a:gd name="connsiteY2" fmla="*/ 9331 h 2392347"/>
              <a:gd name="connsiteX3" fmla="*/ 717529 w 1380929"/>
              <a:gd name="connsiteY3" fmla="*/ 2383016 h 2392347"/>
              <a:gd name="connsiteX4" fmla="*/ 0 w 1380929"/>
              <a:gd name="connsiteY4" fmla="*/ 2392347 h 2392347"/>
              <a:gd name="connsiteX0" fmla="*/ 0 w 1380929"/>
              <a:gd name="connsiteY0" fmla="*/ 2383016 h 2383016"/>
              <a:gd name="connsiteX1" fmla="*/ 654070 w 1380929"/>
              <a:gd name="connsiteY1" fmla="*/ 9331 h 2383016"/>
              <a:gd name="connsiteX2" fmla="*/ 1380929 w 1380929"/>
              <a:gd name="connsiteY2" fmla="*/ 0 h 2383016"/>
              <a:gd name="connsiteX3" fmla="*/ 717529 w 1380929"/>
              <a:gd name="connsiteY3" fmla="*/ 2373685 h 2383016"/>
              <a:gd name="connsiteX4" fmla="*/ 0 w 1380929"/>
              <a:gd name="connsiteY4" fmla="*/ 2383016 h 2383016"/>
              <a:gd name="connsiteX0" fmla="*/ 0 w 1425283"/>
              <a:gd name="connsiteY0" fmla="*/ 2383016 h 2383016"/>
              <a:gd name="connsiteX1" fmla="*/ 654070 w 1425283"/>
              <a:gd name="connsiteY1" fmla="*/ 9331 h 2383016"/>
              <a:gd name="connsiteX2" fmla="*/ 1425283 w 1425283"/>
              <a:gd name="connsiteY2" fmla="*/ 0 h 2383016"/>
              <a:gd name="connsiteX3" fmla="*/ 717529 w 1425283"/>
              <a:gd name="connsiteY3" fmla="*/ 2373685 h 2383016"/>
              <a:gd name="connsiteX4" fmla="*/ 0 w 1425283"/>
              <a:gd name="connsiteY4" fmla="*/ 2383016 h 2383016"/>
              <a:gd name="connsiteX0" fmla="*/ 0 w 1425283"/>
              <a:gd name="connsiteY0" fmla="*/ 2383016 h 2392346"/>
              <a:gd name="connsiteX1" fmla="*/ 654070 w 1425283"/>
              <a:gd name="connsiteY1" fmla="*/ 9331 h 2392346"/>
              <a:gd name="connsiteX2" fmla="*/ 1425283 w 1425283"/>
              <a:gd name="connsiteY2" fmla="*/ 0 h 2392346"/>
              <a:gd name="connsiteX3" fmla="*/ 728618 w 1425283"/>
              <a:gd name="connsiteY3" fmla="*/ 2392346 h 2392346"/>
              <a:gd name="connsiteX4" fmla="*/ 0 w 1425283"/>
              <a:gd name="connsiteY4" fmla="*/ 2383016 h 2392346"/>
              <a:gd name="connsiteX0" fmla="*/ 0 w 1425283"/>
              <a:gd name="connsiteY0" fmla="*/ 2392819 h 2392819"/>
              <a:gd name="connsiteX1" fmla="*/ 654070 w 1425283"/>
              <a:gd name="connsiteY1" fmla="*/ 9331 h 2392819"/>
              <a:gd name="connsiteX2" fmla="*/ 1425283 w 1425283"/>
              <a:gd name="connsiteY2" fmla="*/ 0 h 2392819"/>
              <a:gd name="connsiteX3" fmla="*/ 728618 w 1425283"/>
              <a:gd name="connsiteY3" fmla="*/ 2392346 h 2392819"/>
              <a:gd name="connsiteX4" fmla="*/ 0 w 1425283"/>
              <a:gd name="connsiteY4" fmla="*/ 2392819 h 2392819"/>
              <a:gd name="connsiteX0" fmla="*/ 0 w 1425283"/>
              <a:gd name="connsiteY0" fmla="*/ 2394061 h 2394061"/>
              <a:gd name="connsiteX1" fmla="*/ 654070 w 1425283"/>
              <a:gd name="connsiteY1" fmla="*/ 0 h 2394061"/>
              <a:gd name="connsiteX2" fmla="*/ 1425283 w 1425283"/>
              <a:gd name="connsiteY2" fmla="*/ 1242 h 2394061"/>
              <a:gd name="connsiteX3" fmla="*/ 728618 w 1425283"/>
              <a:gd name="connsiteY3" fmla="*/ 2393588 h 2394061"/>
              <a:gd name="connsiteX4" fmla="*/ 0 w 1425283"/>
              <a:gd name="connsiteY4" fmla="*/ 2394061 h 2394061"/>
              <a:gd name="connsiteX0" fmla="*/ 0 w 1425283"/>
              <a:gd name="connsiteY0" fmla="*/ 2403392 h 2403392"/>
              <a:gd name="connsiteX1" fmla="*/ 654070 w 1425283"/>
              <a:gd name="connsiteY1" fmla="*/ 9331 h 2403392"/>
              <a:gd name="connsiteX2" fmla="*/ 1425283 w 1425283"/>
              <a:gd name="connsiteY2" fmla="*/ 0 h 2403392"/>
              <a:gd name="connsiteX3" fmla="*/ 728618 w 1425283"/>
              <a:gd name="connsiteY3" fmla="*/ 2402919 h 2403392"/>
              <a:gd name="connsiteX4" fmla="*/ 0 w 1425283"/>
              <a:gd name="connsiteY4" fmla="*/ 2403392 h 2403392"/>
              <a:gd name="connsiteX0" fmla="*/ 0 w 1425283"/>
              <a:gd name="connsiteY0" fmla="*/ 2415206 h 2415206"/>
              <a:gd name="connsiteX1" fmla="*/ 666671 w 1425283"/>
              <a:gd name="connsiteY1" fmla="*/ 0 h 2415206"/>
              <a:gd name="connsiteX2" fmla="*/ 1425283 w 1425283"/>
              <a:gd name="connsiteY2" fmla="*/ 11814 h 2415206"/>
              <a:gd name="connsiteX3" fmla="*/ 728618 w 1425283"/>
              <a:gd name="connsiteY3" fmla="*/ 2414733 h 2415206"/>
              <a:gd name="connsiteX4" fmla="*/ 0 w 1425283"/>
              <a:gd name="connsiteY4" fmla="*/ 2415206 h 2415206"/>
              <a:gd name="connsiteX0" fmla="*/ 0 w 1425283"/>
              <a:gd name="connsiteY0" fmla="*/ 2415206 h 2415206"/>
              <a:gd name="connsiteX1" fmla="*/ 666671 w 1425283"/>
              <a:gd name="connsiteY1" fmla="*/ 0 h 2415206"/>
              <a:gd name="connsiteX2" fmla="*/ 1425283 w 1425283"/>
              <a:gd name="connsiteY2" fmla="*/ 1241 h 2415206"/>
              <a:gd name="connsiteX3" fmla="*/ 728618 w 1425283"/>
              <a:gd name="connsiteY3" fmla="*/ 2414733 h 2415206"/>
              <a:gd name="connsiteX4" fmla="*/ 0 w 1425283"/>
              <a:gd name="connsiteY4" fmla="*/ 2415206 h 2415206"/>
              <a:gd name="connsiteX0" fmla="*/ 0 w 1413346"/>
              <a:gd name="connsiteY0" fmla="*/ 2415206 h 2415206"/>
              <a:gd name="connsiteX1" fmla="*/ 666671 w 1413346"/>
              <a:gd name="connsiteY1" fmla="*/ 0 h 2415206"/>
              <a:gd name="connsiteX2" fmla="*/ 1413346 w 1413346"/>
              <a:gd name="connsiteY2" fmla="*/ 1241 h 2415206"/>
              <a:gd name="connsiteX3" fmla="*/ 728618 w 1413346"/>
              <a:gd name="connsiteY3" fmla="*/ 2414733 h 2415206"/>
              <a:gd name="connsiteX4" fmla="*/ 0 w 1413346"/>
              <a:gd name="connsiteY4" fmla="*/ 2415206 h 241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3346" h="2415206">
                <a:moveTo>
                  <a:pt x="0" y="2415206"/>
                </a:moveTo>
                <a:lnTo>
                  <a:pt x="666671" y="0"/>
                </a:lnTo>
                <a:lnTo>
                  <a:pt x="1413346" y="1241"/>
                </a:lnTo>
                <a:lnTo>
                  <a:pt x="728618" y="2414733"/>
                </a:lnTo>
                <a:lnTo>
                  <a:pt x="0" y="2415206"/>
                </a:lnTo>
                <a:close/>
              </a:path>
            </a:pathLst>
          </a:custGeom>
          <a:solidFill>
            <a:srgbClr val="1B5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/>
          </a:p>
        </p:txBody>
      </p:sp>
      <p:sp>
        <p:nvSpPr>
          <p:cNvPr id="33" name="Parallelogram 18">
            <a:extLst>
              <a:ext uri="{FF2B5EF4-FFF2-40B4-BE49-F238E27FC236}">
                <a16:creationId xmlns:a16="http://schemas.microsoft.com/office/drawing/2014/main" id="{DDF81FD5-0EBF-443D-A343-4C0D13A335FF}"/>
              </a:ext>
            </a:extLst>
          </p:cNvPr>
          <p:cNvSpPr/>
          <p:nvPr/>
        </p:nvSpPr>
        <p:spPr>
          <a:xfrm>
            <a:off x="-1104800" y="1988840"/>
            <a:ext cx="2557805" cy="3185679"/>
          </a:xfrm>
          <a:custGeom>
            <a:avLst/>
            <a:gdLst/>
            <a:ahLst/>
            <a:cxnLst/>
            <a:rect l="l" t="t" r="r" b="b"/>
            <a:pathLst>
              <a:path w="2557805" h="3185679">
                <a:moveTo>
                  <a:pt x="0" y="2160240"/>
                </a:moveTo>
                <a:lnTo>
                  <a:pt x="504056" y="2160240"/>
                </a:lnTo>
                <a:lnTo>
                  <a:pt x="504056" y="2664296"/>
                </a:lnTo>
                <a:lnTo>
                  <a:pt x="0" y="2664296"/>
                </a:lnTo>
                <a:close/>
                <a:moveTo>
                  <a:pt x="1701055" y="0"/>
                </a:moveTo>
                <a:lnTo>
                  <a:pt x="2557805" y="1637"/>
                </a:lnTo>
                <a:lnTo>
                  <a:pt x="1772135" y="3185055"/>
                </a:lnTo>
                <a:lnTo>
                  <a:pt x="936104" y="3185679"/>
                </a:lnTo>
                <a:close/>
              </a:path>
            </a:pathLst>
          </a:custGeom>
          <a:noFill/>
          <a:ln>
            <a:solidFill>
              <a:srgbClr val="1B5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 dirty="0"/>
          </a:p>
        </p:txBody>
      </p:sp>
      <p:sp>
        <p:nvSpPr>
          <p:cNvPr id="34" name="Parallelogram 18">
            <a:extLst>
              <a:ext uri="{FF2B5EF4-FFF2-40B4-BE49-F238E27FC236}">
                <a16:creationId xmlns:a16="http://schemas.microsoft.com/office/drawing/2014/main" id="{DDF81FD5-0EBF-443D-A343-4C0D13A335FF}"/>
              </a:ext>
            </a:extLst>
          </p:cNvPr>
          <p:cNvSpPr/>
          <p:nvPr/>
        </p:nvSpPr>
        <p:spPr>
          <a:xfrm>
            <a:off x="-1104800" y="2818584"/>
            <a:ext cx="2633011" cy="1582210"/>
          </a:xfrm>
          <a:custGeom>
            <a:avLst/>
            <a:gdLst/>
            <a:ahLst/>
            <a:cxnLst/>
            <a:rect l="l" t="t" r="r" b="b"/>
            <a:pathLst>
              <a:path w="2633011" h="1582210">
                <a:moveTo>
                  <a:pt x="0" y="610416"/>
                </a:moveTo>
                <a:lnTo>
                  <a:pt x="504056" y="610416"/>
                </a:lnTo>
                <a:lnTo>
                  <a:pt x="504056" y="1114472"/>
                </a:lnTo>
                <a:lnTo>
                  <a:pt x="0" y="1114472"/>
                </a:lnTo>
                <a:close/>
                <a:moveTo>
                  <a:pt x="2185623" y="0"/>
                </a:moveTo>
                <a:lnTo>
                  <a:pt x="2633011" y="813"/>
                </a:lnTo>
                <a:lnTo>
                  <a:pt x="2222740" y="1581900"/>
                </a:lnTo>
                <a:lnTo>
                  <a:pt x="1786171" y="1582210"/>
                </a:lnTo>
                <a:close/>
              </a:path>
            </a:pathLst>
          </a:custGeom>
          <a:solidFill>
            <a:srgbClr val="1B5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/>
          </a:p>
        </p:txBody>
      </p:sp>
      <p:sp>
        <p:nvSpPr>
          <p:cNvPr id="36" name="Rectangle: Rounded Corners 16"/>
          <p:cNvSpPr/>
          <p:nvPr/>
        </p:nvSpPr>
        <p:spPr>
          <a:xfrm>
            <a:off x="1770800" y="1714448"/>
            <a:ext cx="991541" cy="40680"/>
          </a:xfrm>
          <a:prstGeom prst="roundRect">
            <a:avLst>
              <a:gd name="adj" fmla="val 24145"/>
            </a:avLst>
          </a:prstGeom>
          <a:gradFill>
            <a:gsLst>
              <a:gs pos="0">
                <a:srgbClr val="3EB8C9"/>
              </a:gs>
              <a:gs pos="100000">
                <a:srgbClr val="97BE58"/>
              </a:gs>
            </a:gsLst>
          </a:gradFill>
          <a:ln w="12700">
            <a:miter lim="400000"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  <a:softEdge rad="0"/>
          </a:effectLst>
        </p:spPr>
        <p:txBody>
          <a:bodyPr lIns="45719" rIns="45719" anchor="ctr">
            <a:normAutofit fontScale="25000" lnSpcReduction="20000"/>
          </a:bodyPr>
          <a:lstStyle/>
          <a:p>
            <a:pPr defTabSz="457315">
              <a:defRPr sz="1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300"/>
          </a:p>
        </p:txBody>
      </p:sp>
      <p:grpSp>
        <p:nvGrpSpPr>
          <p:cNvPr id="13" name="Group 12"/>
          <p:cNvGrpSpPr/>
          <p:nvPr/>
        </p:nvGrpSpPr>
        <p:grpSpPr>
          <a:xfrm>
            <a:off x="8484793" y="2907879"/>
            <a:ext cx="706779" cy="679459"/>
            <a:chOff x="8125525" y="3791749"/>
            <a:chExt cx="706779" cy="679459"/>
          </a:xfrm>
          <a:solidFill>
            <a:srgbClr val="1B5633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B4844FD-2028-492F-BA8E-EFE0D6D6C58A}"/>
                </a:ext>
              </a:extLst>
            </p:cNvPr>
            <p:cNvSpPr/>
            <p:nvPr/>
          </p:nvSpPr>
          <p:spPr>
            <a:xfrm>
              <a:off x="8125525" y="3791749"/>
              <a:ext cx="706779" cy="6794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/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296" y="3930587"/>
              <a:ext cx="401782" cy="401782"/>
            </a:xfrm>
            <a:prstGeom prst="rect">
              <a:avLst/>
            </a:prstGeom>
            <a:grpFill/>
          </p:spPr>
        </p:pic>
      </p:grpSp>
      <p:grpSp>
        <p:nvGrpSpPr>
          <p:cNvPr id="11" name="Group 10"/>
          <p:cNvGrpSpPr/>
          <p:nvPr/>
        </p:nvGrpSpPr>
        <p:grpSpPr>
          <a:xfrm>
            <a:off x="8849914" y="1154324"/>
            <a:ext cx="706779" cy="679459"/>
            <a:chOff x="8472264" y="2351439"/>
            <a:chExt cx="706779" cy="67945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C0A4C86-4387-49FC-AB3C-468A0E6DDB87}"/>
                </a:ext>
              </a:extLst>
            </p:cNvPr>
            <p:cNvSpPr/>
            <p:nvPr/>
          </p:nvSpPr>
          <p:spPr>
            <a:xfrm>
              <a:off x="8472264" y="2351439"/>
              <a:ext cx="706779" cy="679459"/>
            </a:xfrm>
            <a:prstGeom prst="ellipse">
              <a:avLst/>
            </a:prstGeom>
            <a:solidFill>
              <a:srgbClr val="1B5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 dirty="0"/>
            </a:p>
          </p:txBody>
        </p:sp>
        <p:pic>
          <p:nvPicPr>
            <p:cNvPr id="39" name="Picture 38" descr="Customer review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583335" y="2445797"/>
              <a:ext cx="446482" cy="446482"/>
            </a:xfrm>
            <a:prstGeom prst="rect">
              <a:avLst/>
            </a:prstGeom>
          </p:spPr>
        </p:pic>
      </p:grpSp>
      <p:sp>
        <p:nvSpPr>
          <p:cNvPr id="43" name="Rectangle 3"/>
          <p:cNvSpPr/>
          <p:nvPr/>
        </p:nvSpPr>
        <p:spPr>
          <a:xfrm>
            <a:off x="11430979" y="4754084"/>
            <a:ext cx="364150" cy="93758"/>
          </a:xfrm>
          <a:custGeom>
            <a:avLst/>
            <a:gdLst/>
            <a:ahLst/>
            <a:cxnLst/>
            <a:rect l="l" t="t" r="r" b="b"/>
            <a:pathLst>
              <a:path w="364150" h="93758">
                <a:moveTo>
                  <a:pt x="364150" y="0"/>
                </a:moveTo>
                <a:lnTo>
                  <a:pt x="341882" y="92374"/>
                </a:lnTo>
                <a:lnTo>
                  <a:pt x="0" y="93758"/>
                </a:lnTo>
                <a:lnTo>
                  <a:pt x="21428" y="359"/>
                </a:lnTo>
                <a:close/>
              </a:path>
            </a:pathLst>
          </a:custGeom>
          <a:solidFill>
            <a:srgbClr val="EE7624"/>
          </a:solidFill>
          <a:ln>
            <a:solidFill>
              <a:srgbClr val="EE76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en-US"/>
          </a:p>
        </p:txBody>
      </p:sp>
      <p:sp>
        <p:nvSpPr>
          <p:cNvPr id="47" name="Rectangle 2"/>
          <p:cNvSpPr/>
          <p:nvPr/>
        </p:nvSpPr>
        <p:spPr>
          <a:xfrm>
            <a:off x="7403908" y="6344434"/>
            <a:ext cx="664522" cy="1296144"/>
          </a:xfrm>
          <a:custGeom>
            <a:avLst/>
            <a:gdLst/>
            <a:ahLst/>
            <a:cxnLst/>
            <a:rect l="l" t="t" r="r" b="b"/>
            <a:pathLst>
              <a:path w="664522" h="1296144">
                <a:moveTo>
                  <a:pt x="72008" y="792088"/>
                </a:moveTo>
                <a:lnTo>
                  <a:pt x="576064" y="792088"/>
                </a:lnTo>
                <a:lnTo>
                  <a:pt x="576064" y="1296144"/>
                </a:lnTo>
                <a:lnTo>
                  <a:pt x="72008" y="1296144"/>
                </a:lnTo>
                <a:close/>
                <a:moveTo>
                  <a:pt x="664522" y="0"/>
                </a:moveTo>
                <a:lnTo>
                  <a:pt x="623886" y="168571"/>
                </a:lnTo>
                <a:lnTo>
                  <a:pt x="0" y="171097"/>
                </a:lnTo>
                <a:lnTo>
                  <a:pt x="39104" y="656"/>
                </a:lnTo>
                <a:close/>
              </a:path>
            </a:pathLst>
          </a:custGeom>
          <a:solidFill>
            <a:srgbClr val="1B5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D8B546-F31F-4D62-9B26-7527AC97B443}"/>
              </a:ext>
            </a:extLst>
          </p:cNvPr>
          <p:cNvSpPr/>
          <p:nvPr/>
        </p:nvSpPr>
        <p:spPr>
          <a:xfrm>
            <a:off x="1770800" y="103040"/>
            <a:ext cx="294848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charset="0"/>
                <a:ea typeface="Roboto" charset="0"/>
                <a:cs typeface="Roboto" charset="0"/>
              </a:rPr>
              <a:t>Action Items</a:t>
            </a:r>
            <a:endParaRPr lang="en-US" sz="32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FF8725-BA14-4553-ADC2-3EB55058D0EF}"/>
              </a:ext>
            </a:extLst>
          </p:cNvPr>
          <p:cNvSpPr txBox="1"/>
          <p:nvPr/>
        </p:nvSpPr>
        <p:spPr>
          <a:xfrm>
            <a:off x="9063397" y="3050530"/>
            <a:ext cx="2776889" cy="97515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Division of Audit Charter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54C555-2AAE-4653-BAEF-206BA1206699}"/>
              </a:ext>
            </a:extLst>
          </p:cNvPr>
          <p:cNvSpPr txBox="1"/>
          <p:nvPr/>
        </p:nvSpPr>
        <p:spPr>
          <a:xfrm>
            <a:off x="9342628" y="2121060"/>
            <a:ext cx="2657440" cy="78815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Audit and Compliance Committee Charter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8D7A4D9-282B-4422-8643-D44BD169A958}"/>
              </a:ext>
            </a:extLst>
          </p:cNvPr>
          <p:cNvGrpSpPr/>
          <p:nvPr/>
        </p:nvGrpSpPr>
        <p:grpSpPr>
          <a:xfrm>
            <a:off x="8649038" y="2028677"/>
            <a:ext cx="706779" cy="679459"/>
            <a:chOff x="8472264" y="2351439"/>
            <a:chExt cx="706779" cy="679459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AB4CAFA-1964-4267-B7A0-5F5EB5116235}"/>
                </a:ext>
              </a:extLst>
            </p:cNvPr>
            <p:cNvSpPr/>
            <p:nvPr/>
          </p:nvSpPr>
          <p:spPr>
            <a:xfrm>
              <a:off x="8472264" y="2351439"/>
              <a:ext cx="706779" cy="679459"/>
            </a:xfrm>
            <a:prstGeom prst="ellipse">
              <a:avLst/>
            </a:prstGeom>
            <a:solidFill>
              <a:srgbClr val="1B5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 dirty="0"/>
            </a:p>
          </p:txBody>
        </p:sp>
        <p:pic>
          <p:nvPicPr>
            <p:cNvPr id="44" name="Picture 38" descr="Meeting">
              <a:extLst>
                <a:ext uri="{FF2B5EF4-FFF2-40B4-BE49-F238E27FC236}">
                  <a16:creationId xmlns:a16="http://schemas.microsoft.com/office/drawing/2014/main" id="{90C3E54C-500A-4B42-B3B8-BD43490AB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618233" y="2461058"/>
              <a:ext cx="426173" cy="426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918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41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9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9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41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41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41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41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8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8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41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9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9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accel="43000" decel="41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41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9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9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41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9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9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2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7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2" grpId="0" animBg="1"/>
      <p:bldP spid="4" grpId="0"/>
      <p:bldP spid="22" grpId="0" animBg="1"/>
      <p:bldP spid="25" grpId="0" animBg="1"/>
      <p:bldP spid="33" grpId="0" animBg="1"/>
      <p:bldP spid="34" grpId="0" animBg="1"/>
      <p:bldP spid="36" grpId="0" animBg="1"/>
      <p:bldP spid="43" grpId="0" animBg="1"/>
      <p:bldP spid="47" grpId="0" animBg="1"/>
      <p:bldP spid="29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060D4-A181-46B2-838A-7BD4D0749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1208" y="0"/>
            <a:ext cx="7051431" cy="793133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1B5633"/>
                </a:solidFill>
              </a:rPr>
              <a:t>ERM Updates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B8A60B-B70C-4368-9307-B1E6D3F11EDF}"/>
              </a:ext>
            </a:extLst>
          </p:cNvPr>
          <p:cNvSpPr/>
          <p:nvPr/>
        </p:nvSpPr>
        <p:spPr>
          <a:xfrm>
            <a:off x="810883" y="803680"/>
            <a:ext cx="11381117" cy="60385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3C2A682-8AAE-48BE-AA42-7E67F587B2A7}"/>
              </a:ext>
            </a:extLst>
          </p:cNvPr>
          <p:cNvSpPr/>
          <p:nvPr/>
        </p:nvSpPr>
        <p:spPr>
          <a:xfrm>
            <a:off x="0" y="0"/>
            <a:ext cx="638355" cy="6858000"/>
          </a:xfrm>
          <a:prstGeom prst="rect">
            <a:avLst/>
          </a:prstGeom>
          <a:solidFill>
            <a:srgbClr val="1B5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/>
              <a:t>DIVISION OF AUDIT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D46BB36-027B-47C2-B135-79E15C51C174}"/>
              </a:ext>
            </a:extLst>
          </p:cNvPr>
          <p:cNvSpPr/>
          <p:nvPr/>
        </p:nvSpPr>
        <p:spPr>
          <a:xfrm>
            <a:off x="638355" y="0"/>
            <a:ext cx="172528" cy="6858000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AE4557-147B-4117-A3D3-4163BB4343C8}"/>
              </a:ext>
            </a:extLst>
          </p:cNvPr>
          <p:cNvSpPr txBox="1"/>
          <p:nvPr/>
        </p:nvSpPr>
        <p:spPr>
          <a:xfrm>
            <a:off x="1543622" y="1658383"/>
            <a:ext cx="31463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1B56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ERM Program Meetings – Structure, Best Practices, Tools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6A6177-F681-4419-ACBC-366F51AE984C}"/>
              </a:ext>
            </a:extLst>
          </p:cNvPr>
          <p:cNvSpPr txBox="1"/>
          <p:nvPr/>
        </p:nvSpPr>
        <p:spPr>
          <a:xfrm>
            <a:off x="1553741" y="4487093"/>
            <a:ext cx="262581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Risk Appetite and Tolerance Statements</a:t>
            </a:r>
            <a:endParaRPr lang="en-US" sz="2500" dirty="0">
              <a:solidFill>
                <a:schemeClr val="accent4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D82854-F22A-4A0A-9242-CA394B209C4F}"/>
              </a:ext>
            </a:extLst>
          </p:cNvPr>
          <p:cNvSpPr txBox="1"/>
          <p:nvPr/>
        </p:nvSpPr>
        <p:spPr>
          <a:xfrm>
            <a:off x="8596147" y="1707380"/>
            <a:ext cx="351243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ERM Advisory Committee –</a:t>
            </a:r>
          </a:p>
          <a:p>
            <a:r>
              <a:rPr lang="en-US" sz="2500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Structure and Charter</a:t>
            </a:r>
            <a:endParaRPr lang="en-US" sz="25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415408-EB73-42F9-B4F3-8B10CD819AE8}"/>
              </a:ext>
            </a:extLst>
          </p:cNvPr>
          <p:cNvSpPr txBox="1"/>
          <p:nvPr/>
        </p:nvSpPr>
        <p:spPr>
          <a:xfrm>
            <a:off x="8596147" y="4371303"/>
            <a:ext cx="361076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ERM Education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Handbook</a:t>
            </a:r>
            <a:endParaRPr lang="en-US" sz="25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43B69889-A1D2-4930-8DE1-0BFD965C8583}"/>
              </a:ext>
            </a:extLst>
          </p:cNvPr>
          <p:cNvSpPr>
            <a:spLocks/>
          </p:cNvSpPr>
          <p:nvPr/>
        </p:nvSpPr>
        <p:spPr bwMode="auto">
          <a:xfrm>
            <a:off x="4191972" y="3964032"/>
            <a:ext cx="2539366" cy="2221230"/>
          </a:xfrm>
          <a:custGeom>
            <a:avLst/>
            <a:gdLst>
              <a:gd name="T0" fmla="*/ 662 w 662"/>
              <a:gd name="T1" fmla="*/ 415 h 573"/>
              <a:gd name="T2" fmla="*/ 600 w 662"/>
              <a:gd name="T3" fmla="*/ 477 h 573"/>
              <a:gd name="T4" fmla="*/ 572 w 662"/>
              <a:gd name="T5" fmla="*/ 470 h 573"/>
              <a:gd name="T6" fmla="*/ 572 w 662"/>
              <a:gd name="T7" fmla="*/ 573 h 573"/>
              <a:gd name="T8" fmla="*/ 0 w 662"/>
              <a:gd name="T9" fmla="*/ 0 h 573"/>
              <a:gd name="T10" fmla="*/ 90 w 662"/>
              <a:gd name="T11" fmla="*/ 0 h 573"/>
              <a:gd name="T12" fmla="*/ 83 w 662"/>
              <a:gd name="T13" fmla="*/ 29 h 573"/>
              <a:gd name="T14" fmla="*/ 146 w 662"/>
              <a:gd name="T15" fmla="*/ 91 h 573"/>
              <a:gd name="T16" fmla="*/ 208 w 662"/>
              <a:gd name="T17" fmla="*/ 29 h 573"/>
              <a:gd name="T18" fmla="*/ 201 w 662"/>
              <a:gd name="T19" fmla="*/ 0 h 573"/>
              <a:gd name="T20" fmla="*/ 307 w 662"/>
              <a:gd name="T21" fmla="*/ 0 h 573"/>
              <a:gd name="T22" fmla="*/ 572 w 662"/>
              <a:gd name="T23" fmla="*/ 265 h 573"/>
              <a:gd name="T24" fmla="*/ 572 w 662"/>
              <a:gd name="T25" fmla="*/ 359 h 573"/>
              <a:gd name="T26" fmla="*/ 600 w 662"/>
              <a:gd name="T27" fmla="*/ 352 h 573"/>
              <a:gd name="T28" fmla="*/ 662 w 662"/>
              <a:gd name="T29" fmla="*/ 415 h 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62" h="573">
                <a:moveTo>
                  <a:pt x="662" y="415"/>
                </a:moveTo>
                <a:cubicBezTo>
                  <a:pt x="662" y="449"/>
                  <a:pt x="635" y="477"/>
                  <a:pt x="600" y="477"/>
                </a:cubicBezTo>
                <a:cubicBezTo>
                  <a:pt x="590" y="477"/>
                  <a:pt x="580" y="475"/>
                  <a:pt x="572" y="470"/>
                </a:cubicBezTo>
                <a:cubicBezTo>
                  <a:pt x="572" y="573"/>
                  <a:pt x="572" y="573"/>
                  <a:pt x="572" y="573"/>
                </a:cubicBezTo>
                <a:cubicBezTo>
                  <a:pt x="256" y="573"/>
                  <a:pt x="0" y="316"/>
                  <a:pt x="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85" y="9"/>
                  <a:pt x="83" y="18"/>
                  <a:pt x="83" y="29"/>
                </a:cubicBezTo>
                <a:cubicBezTo>
                  <a:pt x="83" y="63"/>
                  <a:pt x="111" y="91"/>
                  <a:pt x="146" y="91"/>
                </a:cubicBezTo>
                <a:cubicBezTo>
                  <a:pt x="180" y="91"/>
                  <a:pt x="208" y="63"/>
                  <a:pt x="208" y="29"/>
                </a:cubicBezTo>
                <a:cubicBezTo>
                  <a:pt x="208" y="18"/>
                  <a:pt x="206" y="9"/>
                  <a:pt x="201" y="0"/>
                </a:cubicBezTo>
                <a:cubicBezTo>
                  <a:pt x="307" y="0"/>
                  <a:pt x="307" y="0"/>
                  <a:pt x="307" y="0"/>
                </a:cubicBezTo>
                <a:cubicBezTo>
                  <a:pt x="307" y="146"/>
                  <a:pt x="426" y="265"/>
                  <a:pt x="572" y="265"/>
                </a:cubicBezTo>
                <a:cubicBezTo>
                  <a:pt x="572" y="359"/>
                  <a:pt x="572" y="359"/>
                  <a:pt x="572" y="359"/>
                </a:cubicBezTo>
                <a:cubicBezTo>
                  <a:pt x="580" y="354"/>
                  <a:pt x="590" y="352"/>
                  <a:pt x="600" y="352"/>
                </a:cubicBezTo>
                <a:cubicBezTo>
                  <a:pt x="635" y="352"/>
                  <a:pt x="662" y="380"/>
                  <a:pt x="662" y="41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en-US" sz="2644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31528850-B066-47F1-878D-9745B9BEF791}"/>
              </a:ext>
            </a:extLst>
          </p:cNvPr>
          <p:cNvSpPr>
            <a:spLocks/>
          </p:cNvSpPr>
          <p:nvPr/>
        </p:nvSpPr>
        <p:spPr bwMode="auto">
          <a:xfrm>
            <a:off x="6386533" y="3630655"/>
            <a:ext cx="2194560" cy="2554606"/>
          </a:xfrm>
          <a:custGeom>
            <a:avLst/>
            <a:gdLst>
              <a:gd name="T0" fmla="*/ 572 w 572"/>
              <a:gd name="T1" fmla="*/ 86 h 659"/>
              <a:gd name="T2" fmla="*/ 0 w 572"/>
              <a:gd name="T3" fmla="*/ 659 h 659"/>
              <a:gd name="T4" fmla="*/ 0 w 572"/>
              <a:gd name="T5" fmla="*/ 556 h 659"/>
              <a:gd name="T6" fmla="*/ 28 w 572"/>
              <a:gd name="T7" fmla="*/ 563 h 659"/>
              <a:gd name="T8" fmla="*/ 90 w 572"/>
              <a:gd name="T9" fmla="*/ 501 h 659"/>
              <a:gd name="T10" fmla="*/ 28 w 572"/>
              <a:gd name="T11" fmla="*/ 438 h 659"/>
              <a:gd name="T12" fmla="*/ 0 w 572"/>
              <a:gd name="T13" fmla="*/ 445 h 659"/>
              <a:gd name="T14" fmla="*/ 0 w 572"/>
              <a:gd name="T15" fmla="*/ 351 h 659"/>
              <a:gd name="T16" fmla="*/ 265 w 572"/>
              <a:gd name="T17" fmla="*/ 86 h 659"/>
              <a:gd name="T18" fmla="*/ 343 w 572"/>
              <a:gd name="T19" fmla="*/ 86 h 659"/>
              <a:gd name="T20" fmla="*/ 338 w 572"/>
              <a:gd name="T21" fmla="*/ 63 h 659"/>
              <a:gd name="T22" fmla="*/ 401 w 572"/>
              <a:gd name="T23" fmla="*/ 0 h 659"/>
              <a:gd name="T24" fmla="*/ 464 w 572"/>
              <a:gd name="T25" fmla="*/ 63 h 659"/>
              <a:gd name="T26" fmla="*/ 459 w 572"/>
              <a:gd name="T27" fmla="*/ 86 h 659"/>
              <a:gd name="T28" fmla="*/ 572 w 572"/>
              <a:gd name="T29" fmla="*/ 86 h 6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72" h="659">
                <a:moveTo>
                  <a:pt x="572" y="86"/>
                </a:moveTo>
                <a:cubicBezTo>
                  <a:pt x="572" y="402"/>
                  <a:pt x="316" y="659"/>
                  <a:pt x="0" y="659"/>
                </a:cubicBezTo>
                <a:cubicBezTo>
                  <a:pt x="0" y="556"/>
                  <a:pt x="0" y="556"/>
                  <a:pt x="0" y="556"/>
                </a:cubicBezTo>
                <a:cubicBezTo>
                  <a:pt x="8" y="561"/>
                  <a:pt x="18" y="563"/>
                  <a:pt x="28" y="563"/>
                </a:cubicBezTo>
                <a:cubicBezTo>
                  <a:pt x="63" y="563"/>
                  <a:pt x="90" y="535"/>
                  <a:pt x="90" y="501"/>
                </a:cubicBezTo>
                <a:cubicBezTo>
                  <a:pt x="90" y="466"/>
                  <a:pt x="63" y="438"/>
                  <a:pt x="28" y="438"/>
                </a:cubicBezTo>
                <a:cubicBezTo>
                  <a:pt x="18" y="438"/>
                  <a:pt x="8" y="440"/>
                  <a:pt x="0" y="445"/>
                </a:cubicBezTo>
                <a:cubicBezTo>
                  <a:pt x="0" y="351"/>
                  <a:pt x="0" y="351"/>
                  <a:pt x="0" y="351"/>
                </a:cubicBezTo>
                <a:cubicBezTo>
                  <a:pt x="146" y="351"/>
                  <a:pt x="265" y="232"/>
                  <a:pt x="265" y="86"/>
                </a:cubicBezTo>
                <a:cubicBezTo>
                  <a:pt x="343" y="86"/>
                  <a:pt x="343" y="86"/>
                  <a:pt x="343" y="86"/>
                </a:cubicBezTo>
                <a:cubicBezTo>
                  <a:pt x="340" y="79"/>
                  <a:pt x="338" y="71"/>
                  <a:pt x="338" y="63"/>
                </a:cubicBezTo>
                <a:cubicBezTo>
                  <a:pt x="338" y="28"/>
                  <a:pt x="366" y="0"/>
                  <a:pt x="401" y="0"/>
                </a:cubicBezTo>
                <a:cubicBezTo>
                  <a:pt x="436" y="0"/>
                  <a:pt x="464" y="28"/>
                  <a:pt x="464" y="63"/>
                </a:cubicBezTo>
                <a:cubicBezTo>
                  <a:pt x="464" y="71"/>
                  <a:pt x="462" y="79"/>
                  <a:pt x="459" y="86"/>
                </a:cubicBezTo>
                <a:lnTo>
                  <a:pt x="572" y="86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en-US" sz="2644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611D9065-BDD6-476C-A252-DA949A962CEC}"/>
              </a:ext>
            </a:extLst>
          </p:cNvPr>
          <p:cNvSpPr>
            <a:spLocks/>
          </p:cNvSpPr>
          <p:nvPr/>
        </p:nvSpPr>
        <p:spPr bwMode="auto">
          <a:xfrm>
            <a:off x="6045537" y="1742802"/>
            <a:ext cx="2535556" cy="2221230"/>
          </a:xfrm>
          <a:custGeom>
            <a:avLst/>
            <a:gdLst>
              <a:gd name="T0" fmla="*/ 548 w 661"/>
              <a:gd name="T1" fmla="*/ 573 h 573"/>
              <a:gd name="T2" fmla="*/ 553 w 661"/>
              <a:gd name="T3" fmla="*/ 550 h 573"/>
              <a:gd name="T4" fmla="*/ 490 w 661"/>
              <a:gd name="T5" fmla="*/ 487 h 573"/>
              <a:gd name="T6" fmla="*/ 427 w 661"/>
              <a:gd name="T7" fmla="*/ 550 h 573"/>
              <a:gd name="T8" fmla="*/ 432 w 661"/>
              <a:gd name="T9" fmla="*/ 573 h 573"/>
              <a:gd name="T10" fmla="*/ 354 w 661"/>
              <a:gd name="T11" fmla="*/ 573 h 573"/>
              <a:gd name="T12" fmla="*/ 89 w 661"/>
              <a:gd name="T13" fmla="*/ 308 h 573"/>
              <a:gd name="T14" fmla="*/ 89 w 661"/>
              <a:gd name="T15" fmla="*/ 209 h 573"/>
              <a:gd name="T16" fmla="*/ 63 w 661"/>
              <a:gd name="T17" fmla="*/ 215 h 573"/>
              <a:gd name="T18" fmla="*/ 0 w 661"/>
              <a:gd name="T19" fmla="*/ 152 h 573"/>
              <a:gd name="T20" fmla="*/ 63 w 661"/>
              <a:gd name="T21" fmla="*/ 90 h 573"/>
              <a:gd name="T22" fmla="*/ 89 w 661"/>
              <a:gd name="T23" fmla="*/ 96 h 573"/>
              <a:gd name="T24" fmla="*/ 89 w 661"/>
              <a:gd name="T25" fmla="*/ 0 h 573"/>
              <a:gd name="T26" fmla="*/ 661 w 661"/>
              <a:gd name="T27" fmla="*/ 573 h 573"/>
              <a:gd name="T28" fmla="*/ 548 w 661"/>
              <a:gd name="T29" fmla="*/ 573 h 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61" h="573">
                <a:moveTo>
                  <a:pt x="548" y="573"/>
                </a:moveTo>
                <a:cubicBezTo>
                  <a:pt x="551" y="566"/>
                  <a:pt x="553" y="558"/>
                  <a:pt x="553" y="550"/>
                </a:cubicBezTo>
                <a:cubicBezTo>
                  <a:pt x="553" y="515"/>
                  <a:pt x="525" y="487"/>
                  <a:pt x="490" y="487"/>
                </a:cubicBezTo>
                <a:cubicBezTo>
                  <a:pt x="455" y="487"/>
                  <a:pt x="427" y="515"/>
                  <a:pt x="427" y="550"/>
                </a:cubicBezTo>
                <a:cubicBezTo>
                  <a:pt x="427" y="558"/>
                  <a:pt x="429" y="566"/>
                  <a:pt x="432" y="573"/>
                </a:cubicBezTo>
                <a:cubicBezTo>
                  <a:pt x="354" y="573"/>
                  <a:pt x="354" y="573"/>
                  <a:pt x="354" y="573"/>
                </a:cubicBezTo>
                <a:cubicBezTo>
                  <a:pt x="354" y="427"/>
                  <a:pt x="235" y="308"/>
                  <a:pt x="89" y="308"/>
                </a:cubicBezTo>
                <a:cubicBezTo>
                  <a:pt x="89" y="209"/>
                  <a:pt x="89" y="209"/>
                  <a:pt x="89" y="209"/>
                </a:cubicBezTo>
                <a:cubicBezTo>
                  <a:pt x="81" y="213"/>
                  <a:pt x="72" y="215"/>
                  <a:pt x="63" y="215"/>
                </a:cubicBezTo>
                <a:cubicBezTo>
                  <a:pt x="28" y="215"/>
                  <a:pt x="0" y="187"/>
                  <a:pt x="0" y="152"/>
                </a:cubicBezTo>
                <a:cubicBezTo>
                  <a:pt x="0" y="118"/>
                  <a:pt x="28" y="90"/>
                  <a:pt x="63" y="90"/>
                </a:cubicBezTo>
                <a:cubicBezTo>
                  <a:pt x="72" y="90"/>
                  <a:pt x="81" y="92"/>
                  <a:pt x="89" y="96"/>
                </a:cubicBezTo>
                <a:cubicBezTo>
                  <a:pt x="89" y="0"/>
                  <a:pt x="89" y="0"/>
                  <a:pt x="89" y="0"/>
                </a:cubicBezTo>
                <a:cubicBezTo>
                  <a:pt x="405" y="0"/>
                  <a:pt x="661" y="257"/>
                  <a:pt x="661" y="573"/>
                </a:cubicBezTo>
                <a:lnTo>
                  <a:pt x="548" y="573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en-US" sz="2644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1458ED8D-A8E6-4EB7-A246-77641B1E829D}"/>
              </a:ext>
            </a:extLst>
          </p:cNvPr>
          <p:cNvSpPr>
            <a:spLocks/>
          </p:cNvSpPr>
          <p:nvPr/>
        </p:nvSpPr>
        <p:spPr bwMode="auto">
          <a:xfrm>
            <a:off x="4191973" y="1742800"/>
            <a:ext cx="2194560" cy="2573656"/>
          </a:xfrm>
          <a:custGeom>
            <a:avLst/>
            <a:gdLst>
              <a:gd name="T0" fmla="*/ 483 w 572"/>
              <a:gd name="T1" fmla="*/ 152 h 664"/>
              <a:gd name="T2" fmla="*/ 546 w 572"/>
              <a:gd name="T3" fmla="*/ 215 h 664"/>
              <a:gd name="T4" fmla="*/ 572 w 572"/>
              <a:gd name="T5" fmla="*/ 209 h 664"/>
              <a:gd name="T6" fmla="*/ 572 w 572"/>
              <a:gd name="T7" fmla="*/ 308 h 664"/>
              <a:gd name="T8" fmla="*/ 307 w 572"/>
              <a:gd name="T9" fmla="*/ 573 h 664"/>
              <a:gd name="T10" fmla="*/ 201 w 572"/>
              <a:gd name="T11" fmla="*/ 573 h 664"/>
              <a:gd name="T12" fmla="*/ 208 w 572"/>
              <a:gd name="T13" fmla="*/ 602 h 664"/>
              <a:gd name="T14" fmla="*/ 146 w 572"/>
              <a:gd name="T15" fmla="*/ 664 h 664"/>
              <a:gd name="T16" fmla="*/ 83 w 572"/>
              <a:gd name="T17" fmla="*/ 602 h 664"/>
              <a:gd name="T18" fmla="*/ 90 w 572"/>
              <a:gd name="T19" fmla="*/ 573 h 664"/>
              <a:gd name="T20" fmla="*/ 0 w 572"/>
              <a:gd name="T21" fmla="*/ 573 h 664"/>
              <a:gd name="T22" fmla="*/ 572 w 572"/>
              <a:gd name="T23" fmla="*/ 0 h 664"/>
              <a:gd name="T24" fmla="*/ 572 w 572"/>
              <a:gd name="T25" fmla="*/ 96 h 664"/>
              <a:gd name="T26" fmla="*/ 546 w 572"/>
              <a:gd name="T27" fmla="*/ 90 h 664"/>
              <a:gd name="T28" fmla="*/ 483 w 572"/>
              <a:gd name="T29" fmla="*/ 152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72" h="664">
                <a:moveTo>
                  <a:pt x="483" y="152"/>
                </a:moveTo>
                <a:cubicBezTo>
                  <a:pt x="483" y="187"/>
                  <a:pt x="511" y="215"/>
                  <a:pt x="546" y="215"/>
                </a:cubicBezTo>
                <a:cubicBezTo>
                  <a:pt x="555" y="215"/>
                  <a:pt x="564" y="213"/>
                  <a:pt x="572" y="209"/>
                </a:cubicBezTo>
                <a:cubicBezTo>
                  <a:pt x="572" y="308"/>
                  <a:pt x="572" y="308"/>
                  <a:pt x="572" y="308"/>
                </a:cubicBezTo>
                <a:cubicBezTo>
                  <a:pt x="426" y="308"/>
                  <a:pt x="307" y="427"/>
                  <a:pt x="307" y="573"/>
                </a:cubicBezTo>
                <a:cubicBezTo>
                  <a:pt x="201" y="573"/>
                  <a:pt x="201" y="573"/>
                  <a:pt x="201" y="573"/>
                </a:cubicBezTo>
                <a:cubicBezTo>
                  <a:pt x="206" y="582"/>
                  <a:pt x="208" y="591"/>
                  <a:pt x="208" y="602"/>
                </a:cubicBezTo>
                <a:cubicBezTo>
                  <a:pt x="208" y="636"/>
                  <a:pt x="180" y="664"/>
                  <a:pt x="146" y="664"/>
                </a:cubicBezTo>
                <a:cubicBezTo>
                  <a:pt x="111" y="664"/>
                  <a:pt x="83" y="636"/>
                  <a:pt x="83" y="602"/>
                </a:cubicBezTo>
                <a:cubicBezTo>
                  <a:pt x="83" y="591"/>
                  <a:pt x="85" y="582"/>
                  <a:pt x="90" y="573"/>
                </a:cubicBezTo>
                <a:cubicBezTo>
                  <a:pt x="0" y="573"/>
                  <a:pt x="0" y="573"/>
                  <a:pt x="0" y="573"/>
                </a:cubicBezTo>
                <a:cubicBezTo>
                  <a:pt x="0" y="257"/>
                  <a:pt x="256" y="0"/>
                  <a:pt x="572" y="0"/>
                </a:cubicBezTo>
                <a:cubicBezTo>
                  <a:pt x="572" y="96"/>
                  <a:pt x="572" y="96"/>
                  <a:pt x="572" y="96"/>
                </a:cubicBezTo>
                <a:cubicBezTo>
                  <a:pt x="564" y="92"/>
                  <a:pt x="555" y="90"/>
                  <a:pt x="546" y="90"/>
                </a:cubicBezTo>
                <a:cubicBezTo>
                  <a:pt x="511" y="90"/>
                  <a:pt x="483" y="118"/>
                  <a:pt x="483" y="152"/>
                </a:cubicBezTo>
                <a:close/>
              </a:path>
            </a:pathLst>
          </a:custGeom>
          <a:solidFill>
            <a:srgbClr val="1B5633"/>
          </a:solidFill>
          <a:ln>
            <a:solidFill>
              <a:schemeClr val="bg1"/>
            </a:solidFill>
          </a:ln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en-US" sz="2644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65222C-0035-4857-859F-114C70AB2815}"/>
              </a:ext>
            </a:extLst>
          </p:cNvPr>
          <p:cNvSpPr txBox="1"/>
          <p:nvPr/>
        </p:nvSpPr>
        <p:spPr>
          <a:xfrm>
            <a:off x="5426877" y="3521106"/>
            <a:ext cx="1949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ERM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4E7BB2-C08D-4066-A83E-8E3F87E33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195" y="4708520"/>
            <a:ext cx="658426" cy="6950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11A031-D3AD-4BD6-8B91-9B08A23A25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811" y="4640468"/>
            <a:ext cx="749207" cy="7063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2122EF-3BB5-467E-B91F-242FD74138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811" y="2601021"/>
            <a:ext cx="556003" cy="5047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89E31B-A18C-409D-A69C-8CEC34A25A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064" y="2675918"/>
            <a:ext cx="548688" cy="56332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2D7286F-5586-4CA2-86B8-97F13092DD2C}"/>
              </a:ext>
            </a:extLst>
          </p:cNvPr>
          <p:cNvCxnSpPr>
            <a:cxnSpLocks/>
          </p:cNvCxnSpPr>
          <p:nvPr/>
        </p:nvCxnSpPr>
        <p:spPr>
          <a:xfrm>
            <a:off x="8754697" y="3438846"/>
            <a:ext cx="2141514" cy="0"/>
          </a:xfrm>
          <a:prstGeom prst="line">
            <a:avLst/>
          </a:prstGeom>
          <a:ln w="3175">
            <a:solidFill>
              <a:schemeClr val="accent2">
                <a:lumMod val="60000"/>
                <a:lumOff val="4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8711DF6-C1BD-4EA8-9C44-1A06F93CECC5}"/>
              </a:ext>
            </a:extLst>
          </p:cNvPr>
          <p:cNvCxnSpPr>
            <a:cxnSpLocks/>
          </p:cNvCxnSpPr>
          <p:nvPr/>
        </p:nvCxnSpPr>
        <p:spPr>
          <a:xfrm>
            <a:off x="1780346" y="5795589"/>
            <a:ext cx="2672862" cy="0"/>
          </a:xfrm>
          <a:prstGeom prst="line">
            <a:avLst/>
          </a:prstGeom>
          <a:ln w="3175">
            <a:solidFill>
              <a:schemeClr val="accent4">
                <a:lumMod val="60000"/>
                <a:lumOff val="4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7212772-20BB-4C70-AA36-736989BD6EEA}"/>
              </a:ext>
            </a:extLst>
          </p:cNvPr>
          <p:cNvCxnSpPr>
            <a:cxnSpLocks/>
          </p:cNvCxnSpPr>
          <p:nvPr/>
        </p:nvCxnSpPr>
        <p:spPr>
          <a:xfrm>
            <a:off x="8265553" y="5795589"/>
            <a:ext cx="2616441" cy="0"/>
          </a:xfrm>
          <a:prstGeom prst="line">
            <a:avLst/>
          </a:prstGeom>
          <a:ln w="3175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4B5E13E-1FEC-433C-BB74-37E78C2C6C39}"/>
              </a:ext>
            </a:extLst>
          </p:cNvPr>
          <p:cNvCxnSpPr>
            <a:cxnSpLocks/>
          </p:cNvCxnSpPr>
          <p:nvPr/>
        </p:nvCxnSpPr>
        <p:spPr>
          <a:xfrm>
            <a:off x="1729613" y="3438846"/>
            <a:ext cx="2247089" cy="0"/>
          </a:xfrm>
          <a:prstGeom prst="line">
            <a:avLst/>
          </a:prstGeom>
          <a:ln w="3175">
            <a:solidFill>
              <a:schemeClr val="accent5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49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060D4-A181-46B2-838A-7BD4D0749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85" y="-144020"/>
            <a:ext cx="7051431" cy="793133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1B5633"/>
                </a:solidFill>
              </a:rPr>
              <a:t>Division of Audit Updates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A8E1EB-F2C6-4C1E-B9DE-8E1CECA88236}"/>
              </a:ext>
            </a:extLst>
          </p:cNvPr>
          <p:cNvSpPr/>
          <p:nvPr/>
        </p:nvSpPr>
        <p:spPr>
          <a:xfrm>
            <a:off x="638355" y="0"/>
            <a:ext cx="172528" cy="6858000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C3FA2B10-CFB9-46D4-BFFA-CF9F1D426E0A}"/>
              </a:ext>
            </a:extLst>
          </p:cNvPr>
          <p:cNvSpPr/>
          <p:nvPr/>
        </p:nvSpPr>
        <p:spPr>
          <a:xfrm>
            <a:off x="0" y="0"/>
            <a:ext cx="638355" cy="6858000"/>
          </a:xfrm>
          <a:prstGeom prst="rect">
            <a:avLst/>
          </a:prstGeom>
          <a:solidFill>
            <a:srgbClr val="1B5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/>
              <a:t>DIVISION OF AUDIT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7921D61-A324-4259-BA32-DC1CFB416EF7}"/>
              </a:ext>
            </a:extLst>
          </p:cNvPr>
          <p:cNvGrpSpPr/>
          <p:nvPr/>
        </p:nvGrpSpPr>
        <p:grpSpPr>
          <a:xfrm>
            <a:off x="4474581" y="730684"/>
            <a:ext cx="3852603" cy="4299735"/>
            <a:chOff x="3924300" y="1606549"/>
            <a:chExt cx="4705350" cy="5251451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F5BB846-74D8-47EA-A8A1-807E4FE16BFD}"/>
                </a:ext>
              </a:extLst>
            </p:cNvPr>
            <p:cNvGrpSpPr/>
            <p:nvPr/>
          </p:nvGrpSpPr>
          <p:grpSpPr>
            <a:xfrm>
              <a:off x="4718844" y="1606549"/>
              <a:ext cx="2754313" cy="5251451"/>
              <a:chOff x="4718844" y="1606549"/>
              <a:chExt cx="2754313" cy="5251451"/>
            </a:xfrm>
          </p:grpSpPr>
          <p:grpSp>
            <p:nvGrpSpPr>
              <p:cNvPr id="268" name="Group 267">
                <a:extLst>
                  <a:ext uri="{FF2B5EF4-FFF2-40B4-BE49-F238E27FC236}">
                    <a16:creationId xmlns:a16="http://schemas.microsoft.com/office/drawing/2014/main" id="{9F5EE311-F3E2-4F4C-9C5D-87B9B5DD7E86}"/>
                  </a:ext>
                </a:extLst>
              </p:cNvPr>
              <p:cNvGrpSpPr/>
              <p:nvPr/>
            </p:nvGrpSpPr>
            <p:grpSpPr>
              <a:xfrm>
                <a:off x="4718844" y="3621088"/>
                <a:ext cx="2754313" cy="3236912"/>
                <a:chOff x="4718844" y="3621088"/>
                <a:chExt cx="2754313" cy="3236912"/>
              </a:xfrm>
            </p:grpSpPr>
            <p:sp>
              <p:nvSpPr>
                <p:cNvPr id="282" name="Freeform 42">
                  <a:extLst>
                    <a:ext uri="{FF2B5EF4-FFF2-40B4-BE49-F238E27FC236}">
                      <a16:creationId xmlns:a16="http://schemas.microsoft.com/office/drawing/2014/main" id="{1751F850-00B3-414C-B544-4315469917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12619" y="3621088"/>
                  <a:ext cx="765175" cy="1271587"/>
                </a:xfrm>
                <a:custGeom>
                  <a:avLst/>
                  <a:gdLst>
                    <a:gd name="T0" fmla="*/ 482 w 482"/>
                    <a:gd name="T1" fmla="*/ 209 h 801"/>
                    <a:gd name="T2" fmla="*/ 426 w 482"/>
                    <a:gd name="T3" fmla="*/ 182 h 801"/>
                    <a:gd name="T4" fmla="*/ 426 w 482"/>
                    <a:gd name="T5" fmla="*/ 0 h 801"/>
                    <a:gd name="T6" fmla="*/ 57 w 482"/>
                    <a:gd name="T7" fmla="*/ 0 h 801"/>
                    <a:gd name="T8" fmla="*/ 57 w 482"/>
                    <a:gd name="T9" fmla="*/ 182 h 801"/>
                    <a:gd name="T10" fmla="*/ 0 w 482"/>
                    <a:gd name="T11" fmla="*/ 207 h 801"/>
                    <a:gd name="T12" fmla="*/ 15 w 482"/>
                    <a:gd name="T13" fmla="*/ 722 h 801"/>
                    <a:gd name="T14" fmla="*/ 57 w 482"/>
                    <a:gd name="T15" fmla="*/ 722 h 801"/>
                    <a:gd name="T16" fmla="*/ 57 w 482"/>
                    <a:gd name="T17" fmla="*/ 801 h 801"/>
                    <a:gd name="T18" fmla="*/ 426 w 482"/>
                    <a:gd name="T19" fmla="*/ 801 h 801"/>
                    <a:gd name="T20" fmla="*/ 426 w 482"/>
                    <a:gd name="T21" fmla="*/ 722 h 801"/>
                    <a:gd name="T22" fmla="*/ 467 w 482"/>
                    <a:gd name="T23" fmla="*/ 722 h 801"/>
                    <a:gd name="T24" fmla="*/ 482 w 482"/>
                    <a:gd name="T25" fmla="*/ 209 h 8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82" h="801">
                      <a:moveTo>
                        <a:pt x="482" y="209"/>
                      </a:moveTo>
                      <a:lnTo>
                        <a:pt x="426" y="182"/>
                      </a:lnTo>
                      <a:lnTo>
                        <a:pt x="426" y="0"/>
                      </a:lnTo>
                      <a:lnTo>
                        <a:pt x="57" y="0"/>
                      </a:lnTo>
                      <a:lnTo>
                        <a:pt x="57" y="182"/>
                      </a:lnTo>
                      <a:lnTo>
                        <a:pt x="0" y="207"/>
                      </a:lnTo>
                      <a:lnTo>
                        <a:pt x="15" y="722"/>
                      </a:lnTo>
                      <a:lnTo>
                        <a:pt x="57" y="722"/>
                      </a:lnTo>
                      <a:lnTo>
                        <a:pt x="57" y="801"/>
                      </a:lnTo>
                      <a:lnTo>
                        <a:pt x="426" y="801"/>
                      </a:lnTo>
                      <a:lnTo>
                        <a:pt x="426" y="722"/>
                      </a:lnTo>
                      <a:lnTo>
                        <a:pt x="467" y="722"/>
                      </a:lnTo>
                      <a:lnTo>
                        <a:pt x="482" y="209"/>
                      </a:lnTo>
                      <a:close/>
                    </a:path>
                  </a:pathLst>
                </a:custGeom>
                <a:solidFill>
                  <a:srgbClr val="F8A2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3" name="Freeform 43">
                  <a:extLst>
                    <a:ext uri="{FF2B5EF4-FFF2-40B4-BE49-F238E27FC236}">
                      <a16:creationId xmlns:a16="http://schemas.microsoft.com/office/drawing/2014/main" id="{04DACB87-D6D8-4DE6-BACA-6864B36213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12619" y="3621088"/>
                  <a:ext cx="765175" cy="1271587"/>
                </a:xfrm>
                <a:custGeom>
                  <a:avLst/>
                  <a:gdLst>
                    <a:gd name="T0" fmla="*/ 482 w 482"/>
                    <a:gd name="T1" fmla="*/ 209 h 801"/>
                    <a:gd name="T2" fmla="*/ 426 w 482"/>
                    <a:gd name="T3" fmla="*/ 182 h 801"/>
                    <a:gd name="T4" fmla="*/ 426 w 482"/>
                    <a:gd name="T5" fmla="*/ 0 h 801"/>
                    <a:gd name="T6" fmla="*/ 57 w 482"/>
                    <a:gd name="T7" fmla="*/ 0 h 801"/>
                    <a:gd name="T8" fmla="*/ 57 w 482"/>
                    <a:gd name="T9" fmla="*/ 182 h 801"/>
                    <a:gd name="T10" fmla="*/ 0 w 482"/>
                    <a:gd name="T11" fmla="*/ 207 h 801"/>
                    <a:gd name="T12" fmla="*/ 15 w 482"/>
                    <a:gd name="T13" fmla="*/ 722 h 801"/>
                    <a:gd name="T14" fmla="*/ 57 w 482"/>
                    <a:gd name="T15" fmla="*/ 722 h 801"/>
                    <a:gd name="T16" fmla="*/ 57 w 482"/>
                    <a:gd name="T17" fmla="*/ 801 h 801"/>
                    <a:gd name="T18" fmla="*/ 426 w 482"/>
                    <a:gd name="T19" fmla="*/ 801 h 801"/>
                    <a:gd name="T20" fmla="*/ 426 w 482"/>
                    <a:gd name="T21" fmla="*/ 722 h 801"/>
                    <a:gd name="T22" fmla="*/ 467 w 482"/>
                    <a:gd name="T23" fmla="*/ 722 h 801"/>
                    <a:gd name="T24" fmla="*/ 482 w 482"/>
                    <a:gd name="T25" fmla="*/ 209 h 8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82" h="801">
                      <a:moveTo>
                        <a:pt x="482" y="209"/>
                      </a:moveTo>
                      <a:lnTo>
                        <a:pt x="426" y="182"/>
                      </a:lnTo>
                      <a:lnTo>
                        <a:pt x="426" y="0"/>
                      </a:lnTo>
                      <a:lnTo>
                        <a:pt x="57" y="0"/>
                      </a:lnTo>
                      <a:lnTo>
                        <a:pt x="57" y="182"/>
                      </a:lnTo>
                      <a:lnTo>
                        <a:pt x="0" y="207"/>
                      </a:lnTo>
                      <a:lnTo>
                        <a:pt x="15" y="722"/>
                      </a:lnTo>
                      <a:lnTo>
                        <a:pt x="57" y="722"/>
                      </a:lnTo>
                      <a:lnTo>
                        <a:pt x="57" y="801"/>
                      </a:lnTo>
                      <a:lnTo>
                        <a:pt x="426" y="801"/>
                      </a:lnTo>
                      <a:lnTo>
                        <a:pt x="426" y="722"/>
                      </a:lnTo>
                      <a:lnTo>
                        <a:pt x="467" y="722"/>
                      </a:lnTo>
                      <a:lnTo>
                        <a:pt x="482" y="20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4" name="Freeform 44">
                  <a:extLst>
                    <a:ext uri="{FF2B5EF4-FFF2-40B4-BE49-F238E27FC236}">
                      <a16:creationId xmlns:a16="http://schemas.microsoft.com/office/drawing/2014/main" id="{70937F25-9298-45AE-8B4D-04722AFC42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03106" y="3654426"/>
                  <a:ext cx="0" cy="109537"/>
                </a:xfrm>
                <a:custGeom>
                  <a:avLst/>
                  <a:gdLst>
                    <a:gd name="T0" fmla="*/ 0 h 37"/>
                    <a:gd name="T1" fmla="*/ 37 h 37"/>
                    <a:gd name="T2" fmla="*/ 37 h 37"/>
                    <a:gd name="T3" fmla="*/ 0 h 37"/>
                    <a:gd name="T4" fmla="*/ 0 h 3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37">
                      <a:moveTo>
                        <a:pt x="0" y="0"/>
                      </a:move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EB4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5" name="Freeform 45">
                  <a:extLst>
                    <a:ext uri="{FF2B5EF4-FFF2-40B4-BE49-F238E27FC236}">
                      <a16:creationId xmlns:a16="http://schemas.microsoft.com/office/drawing/2014/main" id="{93C53A06-FAF4-425A-BFF1-1438320D33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03106" y="3654426"/>
                  <a:ext cx="585788" cy="231775"/>
                </a:xfrm>
                <a:custGeom>
                  <a:avLst/>
                  <a:gdLst>
                    <a:gd name="T0" fmla="*/ 0 w 196"/>
                    <a:gd name="T1" fmla="*/ 0 h 78"/>
                    <a:gd name="T2" fmla="*/ 0 w 196"/>
                    <a:gd name="T3" fmla="*/ 37 h 78"/>
                    <a:gd name="T4" fmla="*/ 196 w 196"/>
                    <a:gd name="T5" fmla="*/ 78 h 78"/>
                    <a:gd name="T6" fmla="*/ 196 w 196"/>
                    <a:gd name="T7" fmla="*/ 10 h 78"/>
                    <a:gd name="T8" fmla="*/ 102 w 196"/>
                    <a:gd name="T9" fmla="*/ 43 h 78"/>
                    <a:gd name="T10" fmla="*/ 99 w 196"/>
                    <a:gd name="T11" fmla="*/ 42 h 78"/>
                    <a:gd name="T12" fmla="*/ 0 w 196"/>
                    <a:gd name="T13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6" h="78">
                      <a:moveTo>
                        <a:pt x="0" y="0"/>
                      </a:move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196" y="78"/>
                        <a:pt x="196" y="78"/>
                        <a:pt x="196" y="78"/>
                      </a:cubicBezTo>
                      <a:cubicBezTo>
                        <a:pt x="196" y="10"/>
                        <a:pt x="196" y="10"/>
                        <a:pt x="196" y="10"/>
                      </a:cubicBezTo>
                      <a:cubicBezTo>
                        <a:pt x="163" y="30"/>
                        <a:pt x="130" y="43"/>
                        <a:pt x="102" y="43"/>
                      </a:cubicBezTo>
                      <a:cubicBezTo>
                        <a:pt x="101" y="43"/>
                        <a:pt x="100" y="43"/>
                        <a:pt x="99" y="42"/>
                      </a:cubicBezTo>
                      <a:cubicBezTo>
                        <a:pt x="70" y="41"/>
                        <a:pt x="34" y="25"/>
                        <a:pt x="0" y="0"/>
                      </a:cubicBezTo>
                    </a:path>
                  </a:pathLst>
                </a:custGeom>
                <a:solidFill>
                  <a:srgbClr val="EF8D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6" name="Freeform 46">
                  <a:extLst>
                    <a:ext uri="{FF2B5EF4-FFF2-40B4-BE49-F238E27FC236}">
                      <a16:creationId xmlns:a16="http://schemas.microsoft.com/office/drawing/2014/main" id="{B0D019DA-5096-4D34-9E06-2C89D058BE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18844" y="3933826"/>
                  <a:ext cx="2754313" cy="2924174"/>
                </a:xfrm>
                <a:custGeom>
                  <a:avLst/>
                  <a:gdLst>
                    <a:gd name="T0" fmla="*/ 45 w 922"/>
                    <a:gd name="T1" fmla="*/ 152 h 980"/>
                    <a:gd name="T2" fmla="*/ 325 w 922"/>
                    <a:gd name="T3" fmla="*/ 6 h 980"/>
                    <a:gd name="T4" fmla="*/ 341 w 922"/>
                    <a:gd name="T5" fmla="*/ 0 h 980"/>
                    <a:gd name="T6" fmla="*/ 341 w 922"/>
                    <a:gd name="T7" fmla="*/ 1 h 980"/>
                    <a:gd name="T8" fmla="*/ 461 w 922"/>
                    <a:gd name="T9" fmla="*/ 132 h 980"/>
                    <a:gd name="T10" fmla="*/ 581 w 922"/>
                    <a:gd name="T11" fmla="*/ 1 h 980"/>
                    <a:gd name="T12" fmla="*/ 581 w 922"/>
                    <a:gd name="T13" fmla="*/ 0 h 980"/>
                    <a:gd name="T14" fmla="*/ 596 w 922"/>
                    <a:gd name="T15" fmla="*/ 6 h 980"/>
                    <a:gd name="T16" fmla="*/ 877 w 922"/>
                    <a:gd name="T17" fmla="*/ 152 h 980"/>
                    <a:gd name="T18" fmla="*/ 793 w 922"/>
                    <a:gd name="T19" fmla="*/ 355 h 980"/>
                    <a:gd name="T20" fmla="*/ 762 w 922"/>
                    <a:gd name="T21" fmla="*/ 980 h 980"/>
                    <a:gd name="T22" fmla="*/ 461 w 922"/>
                    <a:gd name="T23" fmla="*/ 980 h 980"/>
                    <a:gd name="T24" fmla="*/ 160 w 922"/>
                    <a:gd name="T25" fmla="*/ 980 h 980"/>
                    <a:gd name="T26" fmla="*/ 129 w 922"/>
                    <a:gd name="T27" fmla="*/ 355 h 980"/>
                    <a:gd name="T28" fmla="*/ 45 w 922"/>
                    <a:gd name="T29" fmla="*/ 152 h 9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22" h="980">
                      <a:moveTo>
                        <a:pt x="45" y="152"/>
                      </a:moveTo>
                      <a:cubicBezTo>
                        <a:pt x="81" y="74"/>
                        <a:pt x="181" y="55"/>
                        <a:pt x="325" y="6"/>
                      </a:cubicBezTo>
                      <a:cubicBezTo>
                        <a:pt x="331" y="4"/>
                        <a:pt x="336" y="2"/>
                        <a:pt x="341" y="0"/>
                      </a:cubicBezTo>
                      <a:cubicBezTo>
                        <a:pt x="341" y="1"/>
                        <a:pt x="341" y="1"/>
                        <a:pt x="341" y="1"/>
                      </a:cubicBezTo>
                      <a:cubicBezTo>
                        <a:pt x="351" y="55"/>
                        <a:pt x="378" y="124"/>
                        <a:pt x="461" y="132"/>
                      </a:cubicBezTo>
                      <a:cubicBezTo>
                        <a:pt x="544" y="124"/>
                        <a:pt x="571" y="55"/>
                        <a:pt x="581" y="1"/>
                      </a:cubicBezTo>
                      <a:cubicBezTo>
                        <a:pt x="581" y="0"/>
                        <a:pt x="581" y="0"/>
                        <a:pt x="581" y="0"/>
                      </a:cubicBezTo>
                      <a:cubicBezTo>
                        <a:pt x="586" y="2"/>
                        <a:pt x="591" y="4"/>
                        <a:pt x="596" y="6"/>
                      </a:cubicBezTo>
                      <a:cubicBezTo>
                        <a:pt x="740" y="55"/>
                        <a:pt x="841" y="74"/>
                        <a:pt x="877" y="152"/>
                      </a:cubicBezTo>
                      <a:cubicBezTo>
                        <a:pt x="922" y="252"/>
                        <a:pt x="793" y="355"/>
                        <a:pt x="793" y="355"/>
                      </a:cubicBezTo>
                      <a:cubicBezTo>
                        <a:pt x="793" y="355"/>
                        <a:pt x="781" y="980"/>
                        <a:pt x="762" y="980"/>
                      </a:cubicBezTo>
                      <a:cubicBezTo>
                        <a:pt x="461" y="980"/>
                        <a:pt x="461" y="980"/>
                        <a:pt x="461" y="980"/>
                      </a:cubicBezTo>
                      <a:cubicBezTo>
                        <a:pt x="160" y="980"/>
                        <a:pt x="160" y="980"/>
                        <a:pt x="160" y="980"/>
                      </a:cubicBezTo>
                      <a:cubicBezTo>
                        <a:pt x="141" y="980"/>
                        <a:pt x="129" y="355"/>
                        <a:pt x="129" y="355"/>
                      </a:cubicBezTo>
                      <a:cubicBezTo>
                        <a:pt x="129" y="355"/>
                        <a:pt x="0" y="252"/>
                        <a:pt x="45" y="152"/>
                      </a:cubicBezTo>
                      <a:close/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7" name="Freeform 47">
                  <a:extLst>
                    <a:ext uri="{FF2B5EF4-FFF2-40B4-BE49-F238E27FC236}">
                      <a16:creationId xmlns:a16="http://schemas.microsoft.com/office/drawing/2014/main" id="{6C109C3F-0ACC-45EE-8D15-2B5585B48C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55506" y="4164013"/>
                  <a:ext cx="280988" cy="220662"/>
                </a:xfrm>
                <a:custGeom>
                  <a:avLst/>
                  <a:gdLst>
                    <a:gd name="T0" fmla="*/ 0 w 177"/>
                    <a:gd name="T1" fmla="*/ 71 h 139"/>
                    <a:gd name="T2" fmla="*/ 36 w 177"/>
                    <a:gd name="T3" fmla="*/ 139 h 139"/>
                    <a:gd name="T4" fmla="*/ 143 w 177"/>
                    <a:gd name="T5" fmla="*/ 139 h 139"/>
                    <a:gd name="T6" fmla="*/ 177 w 177"/>
                    <a:gd name="T7" fmla="*/ 71 h 139"/>
                    <a:gd name="T8" fmla="*/ 88 w 177"/>
                    <a:gd name="T9" fmla="*/ 0 h 139"/>
                    <a:gd name="T10" fmla="*/ 0 w 177"/>
                    <a:gd name="T11" fmla="*/ 71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7" h="139">
                      <a:moveTo>
                        <a:pt x="0" y="71"/>
                      </a:moveTo>
                      <a:lnTo>
                        <a:pt x="36" y="139"/>
                      </a:lnTo>
                      <a:lnTo>
                        <a:pt x="143" y="139"/>
                      </a:lnTo>
                      <a:lnTo>
                        <a:pt x="177" y="71"/>
                      </a:lnTo>
                      <a:lnTo>
                        <a:pt x="88" y="0"/>
                      </a:lnTo>
                      <a:lnTo>
                        <a:pt x="0" y="7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8" name="Freeform 48">
                  <a:extLst>
                    <a:ext uri="{FF2B5EF4-FFF2-40B4-BE49-F238E27FC236}">
                      <a16:creationId xmlns:a16="http://schemas.microsoft.com/office/drawing/2014/main" id="{E92F6394-D097-491F-A1D6-968F9F259E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95206" y="3889376"/>
                  <a:ext cx="528638" cy="461962"/>
                </a:xfrm>
                <a:custGeom>
                  <a:avLst/>
                  <a:gdLst>
                    <a:gd name="T0" fmla="*/ 0 w 333"/>
                    <a:gd name="T1" fmla="*/ 173 h 291"/>
                    <a:gd name="T2" fmla="*/ 113 w 333"/>
                    <a:gd name="T3" fmla="*/ 291 h 291"/>
                    <a:gd name="T4" fmla="*/ 333 w 333"/>
                    <a:gd name="T5" fmla="*/ 66 h 291"/>
                    <a:gd name="T6" fmla="*/ 187 w 333"/>
                    <a:gd name="T7" fmla="*/ 0 h 291"/>
                    <a:gd name="T8" fmla="*/ 141 w 333"/>
                    <a:gd name="T9" fmla="*/ 43 h 291"/>
                    <a:gd name="T10" fmla="*/ 0 w 333"/>
                    <a:gd name="T11" fmla="*/ 173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33" h="291">
                      <a:moveTo>
                        <a:pt x="0" y="173"/>
                      </a:moveTo>
                      <a:lnTo>
                        <a:pt x="113" y="291"/>
                      </a:lnTo>
                      <a:lnTo>
                        <a:pt x="333" y="66"/>
                      </a:lnTo>
                      <a:lnTo>
                        <a:pt x="187" y="0"/>
                      </a:lnTo>
                      <a:lnTo>
                        <a:pt x="141" y="43"/>
                      </a:lnTo>
                      <a:lnTo>
                        <a:pt x="0" y="173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9" name="Freeform 49">
                  <a:extLst>
                    <a:ext uri="{FF2B5EF4-FFF2-40B4-BE49-F238E27FC236}">
                      <a16:creationId xmlns:a16="http://schemas.microsoft.com/office/drawing/2014/main" id="{354F8EB6-CA6F-497D-A745-61E7FF2344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66569" y="3889376"/>
                  <a:ext cx="528638" cy="461962"/>
                </a:xfrm>
                <a:custGeom>
                  <a:avLst/>
                  <a:gdLst>
                    <a:gd name="T0" fmla="*/ 333 w 333"/>
                    <a:gd name="T1" fmla="*/ 173 h 291"/>
                    <a:gd name="T2" fmla="*/ 220 w 333"/>
                    <a:gd name="T3" fmla="*/ 291 h 291"/>
                    <a:gd name="T4" fmla="*/ 0 w 333"/>
                    <a:gd name="T5" fmla="*/ 66 h 291"/>
                    <a:gd name="T6" fmla="*/ 147 w 333"/>
                    <a:gd name="T7" fmla="*/ 0 h 291"/>
                    <a:gd name="T8" fmla="*/ 192 w 333"/>
                    <a:gd name="T9" fmla="*/ 43 h 291"/>
                    <a:gd name="T10" fmla="*/ 333 w 333"/>
                    <a:gd name="T11" fmla="*/ 173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33" h="291">
                      <a:moveTo>
                        <a:pt x="333" y="173"/>
                      </a:moveTo>
                      <a:lnTo>
                        <a:pt x="220" y="291"/>
                      </a:lnTo>
                      <a:lnTo>
                        <a:pt x="0" y="66"/>
                      </a:lnTo>
                      <a:lnTo>
                        <a:pt x="147" y="0"/>
                      </a:lnTo>
                      <a:lnTo>
                        <a:pt x="192" y="43"/>
                      </a:lnTo>
                      <a:lnTo>
                        <a:pt x="333" y="173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90" name="Freeform 50">
                  <a:extLst>
                    <a:ext uri="{FF2B5EF4-FFF2-40B4-BE49-F238E27FC236}">
                      <a16:creationId xmlns:a16="http://schemas.microsoft.com/office/drawing/2014/main" id="{FD1AD4A6-5E6D-4246-BAB9-8AA5344D83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42806" y="4289778"/>
                  <a:ext cx="304800" cy="2520597"/>
                </a:xfrm>
                <a:custGeom>
                  <a:avLst/>
                  <a:gdLst>
                    <a:gd name="T0" fmla="*/ 44 w 192"/>
                    <a:gd name="T1" fmla="*/ 0 h 1513"/>
                    <a:gd name="T2" fmla="*/ 0 w 192"/>
                    <a:gd name="T3" fmla="*/ 1406 h 1513"/>
                    <a:gd name="T4" fmla="*/ 96 w 192"/>
                    <a:gd name="T5" fmla="*/ 1513 h 1513"/>
                    <a:gd name="T6" fmla="*/ 192 w 192"/>
                    <a:gd name="T7" fmla="*/ 1406 h 1513"/>
                    <a:gd name="T8" fmla="*/ 151 w 192"/>
                    <a:gd name="T9" fmla="*/ 0 h 1513"/>
                    <a:gd name="T10" fmla="*/ 44 w 192"/>
                    <a:gd name="T11" fmla="*/ 0 h 15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92" h="1513">
                      <a:moveTo>
                        <a:pt x="44" y="0"/>
                      </a:moveTo>
                      <a:lnTo>
                        <a:pt x="0" y="1406"/>
                      </a:lnTo>
                      <a:lnTo>
                        <a:pt x="96" y="1513"/>
                      </a:lnTo>
                      <a:lnTo>
                        <a:pt x="192" y="1406"/>
                      </a:lnTo>
                      <a:lnTo>
                        <a:pt x="151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69" name="Group 4">
                <a:extLst>
                  <a:ext uri="{FF2B5EF4-FFF2-40B4-BE49-F238E27FC236}">
                    <a16:creationId xmlns:a16="http://schemas.microsoft.com/office/drawing/2014/main" id="{79420626-8456-4E2B-B9FB-FBDE50F29CA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291868" y="1606549"/>
                <a:ext cx="1639157" cy="2185989"/>
                <a:chOff x="3227" y="1345"/>
                <a:chExt cx="1226" cy="1635"/>
              </a:xfrm>
            </p:grpSpPr>
            <p:sp>
              <p:nvSpPr>
                <p:cNvPr id="270" name="Freeform 5">
                  <a:extLst>
                    <a:ext uri="{FF2B5EF4-FFF2-40B4-BE49-F238E27FC236}">
                      <a16:creationId xmlns:a16="http://schemas.microsoft.com/office/drawing/2014/main" id="{E9FEB580-E9A2-4141-A7F8-8DBBAC8B8A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7" y="2139"/>
                  <a:ext cx="217" cy="365"/>
                </a:xfrm>
                <a:custGeom>
                  <a:avLst/>
                  <a:gdLst>
                    <a:gd name="T0" fmla="*/ 102 w 115"/>
                    <a:gd name="T1" fmla="*/ 85 h 194"/>
                    <a:gd name="T2" fmla="*/ 82 w 115"/>
                    <a:gd name="T3" fmla="*/ 187 h 194"/>
                    <a:gd name="T4" fmla="*/ 13 w 115"/>
                    <a:gd name="T5" fmla="*/ 109 h 194"/>
                    <a:gd name="T6" fmla="*/ 33 w 115"/>
                    <a:gd name="T7" fmla="*/ 6 h 194"/>
                    <a:gd name="T8" fmla="*/ 102 w 115"/>
                    <a:gd name="T9" fmla="*/ 85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194">
                      <a:moveTo>
                        <a:pt x="102" y="85"/>
                      </a:moveTo>
                      <a:cubicBezTo>
                        <a:pt x="115" y="135"/>
                        <a:pt x="107" y="181"/>
                        <a:pt x="82" y="187"/>
                      </a:cubicBezTo>
                      <a:cubicBezTo>
                        <a:pt x="58" y="194"/>
                        <a:pt x="26" y="159"/>
                        <a:pt x="13" y="109"/>
                      </a:cubicBezTo>
                      <a:cubicBezTo>
                        <a:pt x="0" y="59"/>
                        <a:pt x="8" y="13"/>
                        <a:pt x="33" y="6"/>
                      </a:cubicBezTo>
                      <a:cubicBezTo>
                        <a:pt x="58" y="0"/>
                        <a:pt x="88" y="35"/>
                        <a:pt x="102" y="85"/>
                      </a:cubicBezTo>
                      <a:close/>
                    </a:path>
                  </a:pathLst>
                </a:custGeom>
                <a:solidFill>
                  <a:srgbClr val="EF8D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1" name="Freeform 6">
                  <a:extLst>
                    <a:ext uri="{FF2B5EF4-FFF2-40B4-BE49-F238E27FC236}">
                      <a16:creationId xmlns:a16="http://schemas.microsoft.com/office/drawing/2014/main" id="{C12C0278-2753-4C86-8854-FE6B9A2ED2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1" y="2139"/>
                  <a:ext cx="222" cy="375"/>
                </a:xfrm>
                <a:custGeom>
                  <a:avLst/>
                  <a:gdLst>
                    <a:gd name="T0" fmla="*/ 14 w 118"/>
                    <a:gd name="T1" fmla="*/ 87 h 199"/>
                    <a:gd name="T2" fmla="*/ 33 w 118"/>
                    <a:gd name="T3" fmla="*/ 193 h 199"/>
                    <a:gd name="T4" fmla="*/ 104 w 118"/>
                    <a:gd name="T5" fmla="*/ 111 h 199"/>
                    <a:gd name="T6" fmla="*/ 85 w 118"/>
                    <a:gd name="T7" fmla="*/ 6 h 199"/>
                    <a:gd name="T8" fmla="*/ 14 w 118"/>
                    <a:gd name="T9" fmla="*/ 87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199">
                      <a:moveTo>
                        <a:pt x="14" y="87"/>
                      </a:moveTo>
                      <a:cubicBezTo>
                        <a:pt x="0" y="139"/>
                        <a:pt x="9" y="187"/>
                        <a:pt x="33" y="193"/>
                      </a:cubicBezTo>
                      <a:cubicBezTo>
                        <a:pt x="58" y="199"/>
                        <a:pt x="90" y="164"/>
                        <a:pt x="104" y="111"/>
                      </a:cubicBezTo>
                      <a:cubicBezTo>
                        <a:pt x="118" y="59"/>
                        <a:pt x="110" y="13"/>
                        <a:pt x="85" y="6"/>
                      </a:cubicBezTo>
                      <a:cubicBezTo>
                        <a:pt x="60" y="0"/>
                        <a:pt x="28" y="36"/>
                        <a:pt x="14" y="87"/>
                      </a:cubicBezTo>
                      <a:close/>
                    </a:path>
                  </a:pathLst>
                </a:custGeom>
                <a:solidFill>
                  <a:srgbClr val="EF8D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2" name="Freeform 7">
                  <a:extLst>
                    <a:ext uri="{FF2B5EF4-FFF2-40B4-BE49-F238E27FC236}">
                      <a16:creationId xmlns:a16="http://schemas.microsoft.com/office/drawing/2014/main" id="{1F4B6BF6-28F8-4CC7-ABA8-9AAD5FF38F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1" y="1597"/>
                  <a:ext cx="1038" cy="1383"/>
                </a:xfrm>
                <a:custGeom>
                  <a:avLst/>
                  <a:gdLst>
                    <a:gd name="T0" fmla="*/ 0 w 550"/>
                    <a:gd name="T1" fmla="*/ 297 h 735"/>
                    <a:gd name="T2" fmla="*/ 275 w 550"/>
                    <a:gd name="T3" fmla="*/ 1 h 735"/>
                    <a:gd name="T4" fmla="*/ 550 w 550"/>
                    <a:gd name="T5" fmla="*/ 301 h 735"/>
                    <a:gd name="T6" fmla="*/ 275 w 550"/>
                    <a:gd name="T7" fmla="*/ 732 h 735"/>
                    <a:gd name="T8" fmla="*/ 0 w 550"/>
                    <a:gd name="T9" fmla="*/ 297 h 7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0" h="735">
                      <a:moveTo>
                        <a:pt x="0" y="297"/>
                      </a:moveTo>
                      <a:cubicBezTo>
                        <a:pt x="0" y="95"/>
                        <a:pt x="183" y="0"/>
                        <a:pt x="275" y="1"/>
                      </a:cubicBezTo>
                      <a:cubicBezTo>
                        <a:pt x="367" y="1"/>
                        <a:pt x="550" y="99"/>
                        <a:pt x="550" y="301"/>
                      </a:cubicBezTo>
                      <a:cubicBezTo>
                        <a:pt x="550" y="503"/>
                        <a:pt x="412" y="729"/>
                        <a:pt x="275" y="732"/>
                      </a:cubicBezTo>
                      <a:cubicBezTo>
                        <a:pt x="138" y="735"/>
                        <a:pt x="0" y="499"/>
                        <a:pt x="0" y="297"/>
                      </a:cubicBezTo>
                      <a:close/>
                    </a:path>
                  </a:pathLst>
                </a:custGeom>
                <a:solidFill>
                  <a:srgbClr val="F8A2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3" name="Freeform 8">
                  <a:extLst>
                    <a:ext uri="{FF2B5EF4-FFF2-40B4-BE49-F238E27FC236}">
                      <a16:creationId xmlns:a16="http://schemas.microsoft.com/office/drawing/2014/main" id="{42C2D677-2294-47E4-A7B0-AFE70302B2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5" y="1603"/>
                  <a:ext cx="266" cy="668"/>
                </a:xfrm>
                <a:custGeom>
                  <a:avLst/>
                  <a:gdLst>
                    <a:gd name="T0" fmla="*/ 141 w 141"/>
                    <a:gd name="T1" fmla="*/ 151 h 355"/>
                    <a:gd name="T2" fmla="*/ 26 w 141"/>
                    <a:gd name="T3" fmla="*/ 355 h 355"/>
                    <a:gd name="T4" fmla="*/ 0 w 141"/>
                    <a:gd name="T5" fmla="*/ 184 h 355"/>
                    <a:gd name="T6" fmla="*/ 45 w 141"/>
                    <a:gd name="T7" fmla="*/ 22 h 355"/>
                    <a:gd name="T8" fmla="*/ 141 w 141"/>
                    <a:gd name="T9" fmla="*/ 151 h 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1" h="355">
                      <a:moveTo>
                        <a:pt x="141" y="151"/>
                      </a:moveTo>
                      <a:cubicBezTo>
                        <a:pt x="42" y="257"/>
                        <a:pt x="26" y="355"/>
                        <a:pt x="26" y="355"/>
                      </a:cubicBezTo>
                      <a:cubicBezTo>
                        <a:pt x="26" y="355"/>
                        <a:pt x="0" y="274"/>
                        <a:pt x="0" y="184"/>
                      </a:cubicBezTo>
                      <a:cubicBezTo>
                        <a:pt x="0" y="94"/>
                        <a:pt x="28" y="51"/>
                        <a:pt x="45" y="22"/>
                      </a:cubicBezTo>
                      <a:cubicBezTo>
                        <a:pt x="58" y="0"/>
                        <a:pt x="141" y="62"/>
                        <a:pt x="141" y="151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4" name="Freeform 9">
                  <a:extLst>
                    <a:ext uri="{FF2B5EF4-FFF2-40B4-BE49-F238E27FC236}">
                      <a16:creationId xmlns:a16="http://schemas.microsoft.com/office/drawing/2014/main" id="{C8907C06-BCDC-484F-A49A-6A56E84BB6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6" y="1588"/>
                  <a:ext cx="169" cy="655"/>
                </a:xfrm>
                <a:custGeom>
                  <a:avLst/>
                  <a:gdLst>
                    <a:gd name="T0" fmla="*/ 90 w 90"/>
                    <a:gd name="T1" fmla="*/ 193 h 348"/>
                    <a:gd name="T2" fmla="*/ 52 w 90"/>
                    <a:gd name="T3" fmla="*/ 348 h 348"/>
                    <a:gd name="T4" fmla="*/ 23 w 90"/>
                    <a:gd name="T5" fmla="*/ 262 h 348"/>
                    <a:gd name="T6" fmla="*/ 0 w 90"/>
                    <a:gd name="T7" fmla="*/ 193 h 348"/>
                    <a:gd name="T8" fmla="*/ 44 w 90"/>
                    <a:gd name="T9" fmla="*/ 16 h 348"/>
                    <a:gd name="T10" fmla="*/ 90 w 90"/>
                    <a:gd name="T11" fmla="*/ 193 h 3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0" h="348">
                      <a:moveTo>
                        <a:pt x="90" y="193"/>
                      </a:moveTo>
                      <a:cubicBezTo>
                        <a:pt x="90" y="282"/>
                        <a:pt x="52" y="348"/>
                        <a:pt x="52" y="348"/>
                      </a:cubicBezTo>
                      <a:cubicBezTo>
                        <a:pt x="52" y="348"/>
                        <a:pt x="36" y="312"/>
                        <a:pt x="23" y="262"/>
                      </a:cubicBezTo>
                      <a:cubicBezTo>
                        <a:pt x="17" y="239"/>
                        <a:pt x="0" y="221"/>
                        <a:pt x="0" y="193"/>
                      </a:cubicBezTo>
                      <a:cubicBezTo>
                        <a:pt x="0" y="104"/>
                        <a:pt x="26" y="0"/>
                        <a:pt x="44" y="16"/>
                      </a:cubicBezTo>
                      <a:cubicBezTo>
                        <a:pt x="61" y="30"/>
                        <a:pt x="90" y="104"/>
                        <a:pt x="90" y="193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5" name="Freeform 10">
                  <a:extLst>
                    <a:ext uri="{FF2B5EF4-FFF2-40B4-BE49-F238E27FC236}">
                      <a16:creationId xmlns:a16="http://schemas.microsoft.com/office/drawing/2014/main" id="{0A773E2F-A68D-4E4C-A704-ABA35D40C9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5" y="1439"/>
                  <a:ext cx="935" cy="520"/>
                </a:xfrm>
                <a:custGeom>
                  <a:avLst/>
                  <a:gdLst>
                    <a:gd name="T0" fmla="*/ 8 w 496"/>
                    <a:gd name="T1" fmla="*/ 242 h 276"/>
                    <a:gd name="T2" fmla="*/ 477 w 496"/>
                    <a:gd name="T3" fmla="*/ 242 h 276"/>
                    <a:gd name="T4" fmla="*/ 496 w 496"/>
                    <a:gd name="T5" fmla="*/ 93 h 276"/>
                    <a:gd name="T6" fmla="*/ 253 w 496"/>
                    <a:gd name="T7" fmla="*/ 0 h 276"/>
                    <a:gd name="T8" fmla="*/ 8 w 496"/>
                    <a:gd name="T9" fmla="*/ 109 h 276"/>
                    <a:gd name="T10" fmla="*/ 8 w 496"/>
                    <a:gd name="T11" fmla="*/ 276 h 276"/>
                    <a:gd name="T12" fmla="*/ 8 w 496"/>
                    <a:gd name="T13" fmla="*/ 242 h 2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6" h="276">
                      <a:moveTo>
                        <a:pt x="8" y="242"/>
                      </a:moveTo>
                      <a:cubicBezTo>
                        <a:pt x="8" y="242"/>
                        <a:pt x="426" y="232"/>
                        <a:pt x="477" y="242"/>
                      </a:cubicBezTo>
                      <a:cubicBezTo>
                        <a:pt x="496" y="60"/>
                        <a:pt x="496" y="93"/>
                        <a:pt x="496" y="93"/>
                      </a:cubicBezTo>
                      <a:cubicBezTo>
                        <a:pt x="496" y="93"/>
                        <a:pt x="399" y="0"/>
                        <a:pt x="253" y="0"/>
                      </a:cubicBezTo>
                      <a:cubicBezTo>
                        <a:pt x="108" y="0"/>
                        <a:pt x="17" y="84"/>
                        <a:pt x="8" y="109"/>
                      </a:cubicBezTo>
                      <a:cubicBezTo>
                        <a:pt x="0" y="134"/>
                        <a:pt x="8" y="276"/>
                        <a:pt x="8" y="276"/>
                      </a:cubicBezTo>
                      <a:lnTo>
                        <a:pt x="8" y="242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6" name="Freeform 11">
                  <a:extLst>
                    <a:ext uri="{FF2B5EF4-FFF2-40B4-BE49-F238E27FC236}">
                      <a16:creationId xmlns:a16="http://schemas.microsoft.com/office/drawing/2014/main" id="{3A4D28A0-3BDD-4132-836D-5098163292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8" y="2408"/>
                  <a:ext cx="112" cy="138"/>
                </a:xfrm>
                <a:custGeom>
                  <a:avLst/>
                  <a:gdLst>
                    <a:gd name="T0" fmla="*/ 20 w 59"/>
                    <a:gd name="T1" fmla="*/ 0 h 73"/>
                    <a:gd name="T2" fmla="*/ 0 w 59"/>
                    <a:gd name="T3" fmla="*/ 73 h 73"/>
                    <a:gd name="T4" fmla="*/ 59 w 59"/>
                    <a:gd name="T5" fmla="*/ 66 h 73"/>
                    <a:gd name="T6" fmla="*/ 23 w 59"/>
                    <a:gd name="T7" fmla="*/ 57 h 73"/>
                    <a:gd name="T8" fmla="*/ 20 w 59"/>
                    <a:gd name="T9" fmla="*/ 0 h 73"/>
                    <a:gd name="T10" fmla="*/ 20 w 59"/>
                    <a:gd name="T11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" h="73">
                      <a:moveTo>
                        <a:pt x="20" y="0"/>
                      </a:moveTo>
                      <a:cubicBezTo>
                        <a:pt x="18" y="4"/>
                        <a:pt x="0" y="73"/>
                        <a:pt x="0" y="73"/>
                      </a:cubicBezTo>
                      <a:cubicBezTo>
                        <a:pt x="59" y="66"/>
                        <a:pt x="59" y="66"/>
                        <a:pt x="59" y="66"/>
                      </a:cubicBezTo>
                      <a:cubicBezTo>
                        <a:pt x="23" y="57"/>
                        <a:pt x="23" y="57"/>
                        <a:pt x="23" y="57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0" y="0"/>
                        <a:pt x="20" y="0"/>
                        <a:pt x="20" y="0"/>
                      </a:cubicBezTo>
                      <a:close/>
                    </a:path>
                  </a:pathLst>
                </a:custGeom>
                <a:solidFill>
                  <a:srgbClr val="EF8D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7" name="Freeform 12">
                  <a:extLst>
                    <a:ext uri="{FF2B5EF4-FFF2-40B4-BE49-F238E27FC236}">
                      <a16:creationId xmlns:a16="http://schemas.microsoft.com/office/drawing/2014/main" id="{4478DEDC-825B-4B59-92D4-F6A07B2405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23" y="1802"/>
                  <a:ext cx="153" cy="196"/>
                </a:xfrm>
                <a:custGeom>
                  <a:avLst/>
                  <a:gdLst>
                    <a:gd name="T0" fmla="*/ 0 w 81"/>
                    <a:gd name="T1" fmla="*/ 35 h 104"/>
                    <a:gd name="T2" fmla="*/ 56 w 81"/>
                    <a:gd name="T3" fmla="*/ 77 h 104"/>
                    <a:gd name="T4" fmla="*/ 81 w 81"/>
                    <a:gd name="T5" fmla="*/ 74 h 104"/>
                    <a:gd name="T6" fmla="*/ 74 w 81"/>
                    <a:gd name="T7" fmla="*/ 9 h 104"/>
                    <a:gd name="T8" fmla="*/ 25 w 81"/>
                    <a:gd name="T9" fmla="*/ 3 h 104"/>
                    <a:gd name="T10" fmla="*/ 0 w 81"/>
                    <a:gd name="T11" fmla="*/ 35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1" h="104">
                      <a:moveTo>
                        <a:pt x="0" y="35"/>
                      </a:moveTo>
                      <a:cubicBezTo>
                        <a:pt x="0" y="35"/>
                        <a:pt x="41" y="49"/>
                        <a:pt x="56" y="77"/>
                      </a:cubicBezTo>
                      <a:cubicBezTo>
                        <a:pt x="72" y="104"/>
                        <a:pt x="81" y="74"/>
                        <a:pt x="81" y="74"/>
                      </a:cubicBezTo>
                      <a:cubicBezTo>
                        <a:pt x="74" y="9"/>
                        <a:pt x="74" y="9"/>
                        <a:pt x="74" y="9"/>
                      </a:cubicBezTo>
                      <a:cubicBezTo>
                        <a:pt x="74" y="9"/>
                        <a:pt x="32" y="0"/>
                        <a:pt x="25" y="3"/>
                      </a:cubicBezTo>
                      <a:cubicBezTo>
                        <a:pt x="18" y="5"/>
                        <a:pt x="0" y="35"/>
                        <a:pt x="0" y="35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8" name="Freeform 13">
                  <a:extLst>
                    <a:ext uri="{FF2B5EF4-FFF2-40B4-BE49-F238E27FC236}">
                      <a16:creationId xmlns:a16="http://schemas.microsoft.com/office/drawing/2014/main" id="{643A0206-08DE-4CBB-B1C4-BC09DE9C8E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7" y="1635"/>
                  <a:ext cx="975" cy="743"/>
                </a:xfrm>
                <a:custGeom>
                  <a:avLst/>
                  <a:gdLst>
                    <a:gd name="T0" fmla="*/ 66 w 517"/>
                    <a:gd name="T1" fmla="*/ 92 h 395"/>
                    <a:gd name="T2" fmla="*/ 149 w 517"/>
                    <a:gd name="T3" fmla="*/ 190 h 395"/>
                    <a:gd name="T4" fmla="*/ 122 w 517"/>
                    <a:gd name="T5" fmla="*/ 118 h 395"/>
                    <a:gd name="T6" fmla="*/ 219 w 517"/>
                    <a:gd name="T7" fmla="*/ 207 h 395"/>
                    <a:gd name="T8" fmla="*/ 194 w 517"/>
                    <a:gd name="T9" fmla="*/ 128 h 395"/>
                    <a:gd name="T10" fmla="*/ 325 w 517"/>
                    <a:gd name="T11" fmla="*/ 223 h 395"/>
                    <a:gd name="T12" fmla="*/ 294 w 517"/>
                    <a:gd name="T13" fmla="*/ 134 h 395"/>
                    <a:gd name="T14" fmla="*/ 372 w 517"/>
                    <a:gd name="T15" fmla="*/ 195 h 395"/>
                    <a:gd name="T16" fmla="*/ 341 w 517"/>
                    <a:gd name="T17" fmla="*/ 130 h 395"/>
                    <a:gd name="T18" fmla="*/ 415 w 517"/>
                    <a:gd name="T19" fmla="*/ 190 h 395"/>
                    <a:gd name="T20" fmla="*/ 413 w 517"/>
                    <a:gd name="T21" fmla="*/ 151 h 395"/>
                    <a:gd name="T22" fmla="*/ 425 w 517"/>
                    <a:gd name="T23" fmla="*/ 193 h 395"/>
                    <a:gd name="T24" fmla="*/ 445 w 517"/>
                    <a:gd name="T25" fmla="*/ 179 h 395"/>
                    <a:gd name="T26" fmla="*/ 496 w 517"/>
                    <a:gd name="T27" fmla="*/ 351 h 395"/>
                    <a:gd name="T28" fmla="*/ 517 w 517"/>
                    <a:gd name="T29" fmla="*/ 231 h 395"/>
                    <a:gd name="T30" fmla="*/ 479 w 517"/>
                    <a:gd name="T31" fmla="*/ 101 h 395"/>
                    <a:gd name="T32" fmla="*/ 357 w 517"/>
                    <a:gd name="T33" fmla="*/ 29 h 395"/>
                    <a:gd name="T34" fmla="*/ 202 w 517"/>
                    <a:gd name="T35" fmla="*/ 2 h 395"/>
                    <a:gd name="T36" fmla="*/ 58 w 517"/>
                    <a:gd name="T37" fmla="*/ 7 h 395"/>
                    <a:gd name="T38" fmla="*/ 5 w 517"/>
                    <a:gd name="T39" fmla="*/ 57 h 395"/>
                    <a:gd name="T40" fmla="*/ 66 w 517"/>
                    <a:gd name="T41" fmla="*/ 92 h 3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17" h="395">
                      <a:moveTo>
                        <a:pt x="66" y="92"/>
                      </a:moveTo>
                      <a:cubicBezTo>
                        <a:pt x="72" y="107"/>
                        <a:pt x="101" y="176"/>
                        <a:pt x="149" y="190"/>
                      </a:cubicBezTo>
                      <a:cubicBezTo>
                        <a:pt x="149" y="190"/>
                        <a:pt x="115" y="144"/>
                        <a:pt x="122" y="118"/>
                      </a:cubicBezTo>
                      <a:cubicBezTo>
                        <a:pt x="122" y="118"/>
                        <a:pt x="151" y="197"/>
                        <a:pt x="219" y="207"/>
                      </a:cubicBezTo>
                      <a:cubicBezTo>
                        <a:pt x="219" y="207"/>
                        <a:pt x="187" y="164"/>
                        <a:pt x="194" y="128"/>
                      </a:cubicBezTo>
                      <a:cubicBezTo>
                        <a:pt x="194" y="128"/>
                        <a:pt x="252" y="223"/>
                        <a:pt x="325" y="223"/>
                      </a:cubicBezTo>
                      <a:cubicBezTo>
                        <a:pt x="325" y="223"/>
                        <a:pt x="272" y="179"/>
                        <a:pt x="294" y="134"/>
                      </a:cubicBezTo>
                      <a:cubicBezTo>
                        <a:pt x="294" y="134"/>
                        <a:pt x="340" y="183"/>
                        <a:pt x="372" y="195"/>
                      </a:cubicBezTo>
                      <a:cubicBezTo>
                        <a:pt x="372" y="195"/>
                        <a:pt x="344" y="165"/>
                        <a:pt x="341" y="130"/>
                      </a:cubicBezTo>
                      <a:cubicBezTo>
                        <a:pt x="341" y="130"/>
                        <a:pt x="397" y="189"/>
                        <a:pt x="415" y="190"/>
                      </a:cubicBezTo>
                      <a:cubicBezTo>
                        <a:pt x="415" y="190"/>
                        <a:pt x="393" y="173"/>
                        <a:pt x="413" y="151"/>
                      </a:cubicBezTo>
                      <a:cubicBezTo>
                        <a:pt x="413" y="151"/>
                        <a:pt x="428" y="156"/>
                        <a:pt x="425" y="193"/>
                      </a:cubicBezTo>
                      <a:cubicBezTo>
                        <a:pt x="425" y="193"/>
                        <a:pt x="439" y="196"/>
                        <a:pt x="445" y="179"/>
                      </a:cubicBezTo>
                      <a:cubicBezTo>
                        <a:pt x="445" y="179"/>
                        <a:pt x="487" y="395"/>
                        <a:pt x="496" y="351"/>
                      </a:cubicBezTo>
                      <a:cubicBezTo>
                        <a:pt x="505" y="306"/>
                        <a:pt x="517" y="231"/>
                        <a:pt x="517" y="231"/>
                      </a:cubicBezTo>
                      <a:cubicBezTo>
                        <a:pt x="517" y="231"/>
                        <a:pt x="487" y="112"/>
                        <a:pt x="479" y="101"/>
                      </a:cubicBezTo>
                      <a:cubicBezTo>
                        <a:pt x="470" y="89"/>
                        <a:pt x="357" y="29"/>
                        <a:pt x="357" y="29"/>
                      </a:cubicBezTo>
                      <a:cubicBezTo>
                        <a:pt x="357" y="29"/>
                        <a:pt x="260" y="5"/>
                        <a:pt x="202" y="2"/>
                      </a:cubicBezTo>
                      <a:cubicBezTo>
                        <a:pt x="144" y="0"/>
                        <a:pt x="58" y="7"/>
                        <a:pt x="58" y="7"/>
                      </a:cubicBezTo>
                      <a:cubicBezTo>
                        <a:pt x="58" y="7"/>
                        <a:pt x="9" y="28"/>
                        <a:pt x="5" y="57"/>
                      </a:cubicBezTo>
                      <a:cubicBezTo>
                        <a:pt x="0" y="86"/>
                        <a:pt x="66" y="92"/>
                        <a:pt x="66" y="92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9" name="Freeform 14">
                  <a:extLst>
                    <a:ext uri="{FF2B5EF4-FFF2-40B4-BE49-F238E27FC236}">
                      <a16:creationId xmlns:a16="http://schemas.microsoft.com/office/drawing/2014/main" id="{78EE376C-D168-4611-A46F-C224D9F009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6" y="1584"/>
                  <a:ext cx="219" cy="525"/>
                </a:xfrm>
                <a:custGeom>
                  <a:avLst/>
                  <a:gdLst>
                    <a:gd name="T0" fmla="*/ 105 w 116"/>
                    <a:gd name="T1" fmla="*/ 0 h 279"/>
                    <a:gd name="T2" fmla="*/ 36 w 116"/>
                    <a:gd name="T3" fmla="*/ 44 h 279"/>
                    <a:gd name="T4" fmla="*/ 3 w 116"/>
                    <a:gd name="T5" fmla="*/ 154 h 279"/>
                    <a:gd name="T6" fmla="*/ 36 w 116"/>
                    <a:gd name="T7" fmla="*/ 279 h 279"/>
                    <a:gd name="T8" fmla="*/ 114 w 116"/>
                    <a:gd name="T9" fmla="*/ 78 h 279"/>
                    <a:gd name="T10" fmla="*/ 105 w 116"/>
                    <a:gd name="T11" fmla="*/ 0 h 2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6" h="279">
                      <a:moveTo>
                        <a:pt x="105" y="0"/>
                      </a:moveTo>
                      <a:cubicBezTo>
                        <a:pt x="105" y="0"/>
                        <a:pt x="47" y="35"/>
                        <a:pt x="36" y="44"/>
                      </a:cubicBezTo>
                      <a:cubicBezTo>
                        <a:pt x="26" y="53"/>
                        <a:pt x="0" y="98"/>
                        <a:pt x="3" y="154"/>
                      </a:cubicBezTo>
                      <a:cubicBezTo>
                        <a:pt x="6" y="211"/>
                        <a:pt x="36" y="279"/>
                        <a:pt x="36" y="279"/>
                      </a:cubicBezTo>
                      <a:cubicBezTo>
                        <a:pt x="36" y="279"/>
                        <a:pt x="112" y="85"/>
                        <a:pt x="114" y="78"/>
                      </a:cubicBezTo>
                      <a:cubicBezTo>
                        <a:pt x="116" y="70"/>
                        <a:pt x="105" y="0"/>
                        <a:pt x="105" y="0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0" name="Freeform 15">
                  <a:extLst>
                    <a:ext uri="{FF2B5EF4-FFF2-40B4-BE49-F238E27FC236}">
                      <a16:creationId xmlns:a16="http://schemas.microsoft.com/office/drawing/2014/main" id="{1A5D062D-867A-473A-8561-E0BE433D28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9" y="1345"/>
                  <a:ext cx="934" cy="399"/>
                </a:xfrm>
                <a:custGeom>
                  <a:avLst/>
                  <a:gdLst>
                    <a:gd name="T0" fmla="*/ 1 w 495"/>
                    <a:gd name="T1" fmla="*/ 165 h 212"/>
                    <a:gd name="T2" fmla="*/ 1 w 495"/>
                    <a:gd name="T3" fmla="*/ 127 h 212"/>
                    <a:gd name="T4" fmla="*/ 61 w 495"/>
                    <a:gd name="T5" fmla="*/ 61 h 212"/>
                    <a:gd name="T6" fmla="*/ 177 w 495"/>
                    <a:gd name="T7" fmla="*/ 0 h 212"/>
                    <a:gd name="T8" fmla="*/ 221 w 495"/>
                    <a:gd name="T9" fmla="*/ 34 h 212"/>
                    <a:gd name="T10" fmla="*/ 354 w 495"/>
                    <a:gd name="T11" fmla="*/ 58 h 212"/>
                    <a:gd name="T12" fmla="*/ 460 w 495"/>
                    <a:gd name="T13" fmla="*/ 112 h 212"/>
                    <a:gd name="T14" fmla="*/ 494 w 495"/>
                    <a:gd name="T15" fmla="*/ 161 h 212"/>
                    <a:gd name="T16" fmla="*/ 494 w 495"/>
                    <a:gd name="T17" fmla="*/ 212 h 212"/>
                    <a:gd name="T18" fmla="*/ 237 w 495"/>
                    <a:gd name="T19" fmla="*/ 159 h 212"/>
                    <a:gd name="T20" fmla="*/ 98 w 495"/>
                    <a:gd name="T21" fmla="*/ 165 h 212"/>
                    <a:gd name="T22" fmla="*/ 1 w 495"/>
                    <a:gd name="T23" fmla="*/ 165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95" h="212">
                      <a:moveTo>
                        <a:pt x="1" y="165"/>
                      </a:moveTo>
                      <a:cubicBezTo>
                        <a:pt x="1" y="165"/>
                        <a:pt x="0" y="133"/>
                        <a:pt x="1" y="127"/>
                      </a:cubicBezTo>
                      <a:cubicBezTo>
                        <a:pt x="2" y="120"/>
                        <a:pt x="23" y="72"/>
                        <a:pt x="61" y="61"/>
                      </a:cubicBezTo>
                      <a:cubicBezTo>
                        <a:pt x="98" y="50"/>
                        <a:pt x="174" y="20"/>
                        <a:pt x="177" y="0"/>
                      </a:cubicBezTo>
                      <a:cubicBezTo>
                        <a:pt x="177" y="0"/>
                        <a:pt x="171" y="32"/>
                        <a:pt x="221" y="34"/>
                      </a:cubicBezTo>
                      <a:cubicBezTo>
                        <a:pt x="270" y="36"/>
                        <a:pt x="331" y="51"/>
                        <a:pt x="354" y="58"/>
                      </a:cubicBezTo>
                      <a:cubicBezTo>
                        <a:pt x="378" y="66"/>
                        <a:pt x="446" y="100"/>
                        <a:pt x="460" y="112"/>
                      </a:cubicBezTo>
                      <a:cubicBezTo>
                        <a:pt x="473" y="124"/>
                        <a:pt x="493" y="159"/>
                        <a:pt x="494" y="161"/>
                      </a:cubicBezTo>
                      <a:cubicBezTo>
                        <a:pt x="495" y="163"/>
                        <a:pt x="494" y="212"/>
                        <a:pt x="494" y="212"/>
                      </a:cubicBezTo>
                      <a:cubicBezTo>
                        <a:pt x="494" y="212"/>
                        <a:pt x="278" y="162"/>
                        <a:pt x="237" y="159"/>
                      </a:cubicBezTo>
                      <a:cubicBezTo>
                        <a:pt x="196" y="157"/>
                        <a:pt x="114" y="156"/>
                        <a:pt x="98" y="165"/>
                      </a:cubicBezTo>
                      <a:cubicBezTo>
                        <a:pt x="82" y="175"/>
                        <a:pt x="1" y="165"/>
                        <a:pt x="1" y="165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1" name="Freeform 16">
                  <a:extLst>
                    <a:ext uri="{FF2B5EF4-FFF2-40B4-BE49-F238E27FC236}">
                      <a16:creationId xmlns:a16="http://schemas.microsoft.com/office/drawing/2014/main" id="{D2FFB55C-9333-4059-A266-99EB15B126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5" y="1998"/>
                  <a:ext cx="56" cy="175"/>
                </a:xfrm>
                <a:custGeom>
                  <a:avLst/>
                  <a:gdLst>
                    <a:gd name="T0" fmla="*/ 0 w 30"/>
                    <a:gd name="T1" fmla="*/ 42 h 93"/>
                    <a:gd name="T2" fmla="*/ 5 w 30"/>
                    <a:gd name="T3" fmla="*/ 91 h 93"/>
                    <a:gd name="T4" fmla="*/ 30 w 30"/>
                    <a:gd name="T5" fmla="*/ 0 h 93"/>
                    <a:gd name="T6" fmla="*/ 0 w 30"/>
                    <a:gd name="T7" fmla="*/ 42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93">
                      <a:moveTo>
                        <a:pt x="0" y="42"/>
                      </a:moveTo>
                      <a:cubicBezTo>
                        <a:pt x="0" y="45"/>
                        <a:pt x="4" y="93"/>
                        <a:pt x="5" y="91"/>
                      </a:cubicBezTo>
                      <a:cubicBezTo>
                        <a:pt x="6" y="88"/>
                        <a:pt x="30" y="0"/>
                        <a:pt x="30" y="0"/>
                      </a:cubicBez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0B66D4A-C3C5-4485-A462-B4325DDEFE64}"/>
                </a:ext>
              </a:extLst>
            </p:cNvPr>
            <p:cNvGrpSpPr/>
            <p:nvPr/>
          </p:nvGrpSpPr>
          <p:grpSpPr>
            <a:xfrm>
              <a:off x="3924300" y="4421188"/>
              <a:ext cx="4705350" cy="2214562"/>
              <a:chOff x="3924300" y="4421188"/>
              <a:chExt cx="4705350" cy="2214562"/>
            </a:xfrm>
          </p:grpSpPr>
          <p:sp>
            <p:nvSpPr>
              <p:cNvPr id="99" name="Freeform 5">
                <a:extLst>
                  <a:ext uri="{FF2B5EF4-FFF2-40B4-BE49-F238E27FC236}">
                    <a16:creationId xmlns:a16="http://schemas.microsoft.com/office/drawing/2014/main" id="{DC78AFF5-6F56-40CA-B2CB-42DD28E1C0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4300" y="4421188"/>
                <a:ext cx="2352675" cy="2214562"/>
              </a:xfrm>
              <a:custGeom>
                <a:avLst/>
                <a:gdLst>
                  <a:gd name="T0" fmla="*/ 990 w 990"/>
                  <a:gd name="T1" fmla="*/ 931 h 931"/>
                  <a:gd name="T2" fmla="*/ 333 w 990"/>
                  <a:gd name="T3" fmla="*/ 931 h 931"/>
                  <a:gd name="T4" fmla="*/ 0 w 990"/>
                  <a:gd name="T5" fmla="*/ 59 h 931"/>
                  <a:gd name="T6" fmla="*/ 990 w 990"/>
                  <a:gd name="T7" fmla="*/ 59 h 931"/>
                  <a:gd name="T8" fmla="*/ 990 w 990"/>
                  <a:gd name="T9" fmla="*/ 931 h 9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0" h="931">
                    <a:moveTo>
                      <a:pt x="990" y="931"/>
                    </a:moveTo>
                    <a:cubicBezTo>
                      <a:pt x="773" y="877"/>
                      <a:pt x="549" y="872"/>
                      <a:pt x="333" y="931"/>
                    </a:cubicBezTo>
                    <a:cubicBezTo>
                      <a:pt x="222" y="640"/>
                      <a:pt x="111" y="350"/>
                      <a:pt x="0" y="59"/>
                    </a:cubicBezTo>
                    <a:cubicBezTo>
                      <a:pt x="327" y="0"/>
                      <a:pt x="662" y="4"/>
                      <a:pt x="990" y="59"/>
                    </a:cubicBezTo>
                    <a:cubicBezTo>
                      <a:pt x="990" y="350"/>
                      <a:pt x="990" y="640"/>
                      <a:pt x="990" y="93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" name="Freeform 6">
                <a:extLst>
                  <a:ext uri="{FF2B5EF4-FFF2-40B4-BE49-F238E27FC236}">
                    <a16:creationId xmlns:a16="http://schemas.microsoft.com/office/drawing/2014/main" id="{8319594C-D68A-48F0-A3B2-17904FA664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1938" y="4525963"/>
                <a:ext cx="1049338" cy="917575"/>
              </a:xfrm>
              <a:custGeom>
                <a:avLst/>
                <a:gdLst>
                  <a:gd name="T0" fmla="*/ 442 w 442"/>
                  <a:gd name="T1" fmla="*/ 350 h 386"/>
                  <a:gd name="T2" fmla="*/ 126 w 442"/>
                  <a:gd name="T3" fmla="*/ 386 h 386"/>
                  <a:gd name="T4" fmla="*/ 0 w 442"/>
                  <a:gd name="T5" fmla="*/ 35 h 386"/>
                  <a:gd name="T6" fmla="*/ 366 w 442"/>
                  <a:gd name="T7" fmla="*/ 0 h 386"/>
                  <a:gd name="T8" fmla="*/ 442 w 442"/>
                  <a:gd name="T9" fmla="*/ 350 h 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2" h="386">
                    <a:moveTo>
                      <a:pt x="442" y="350"/>
                    </a:moveTo>
                    <a:cubicBezTo>
                      <a:pt x="335" y="355"/>
                      <a:pt x="231" y="366"/>
                      <a:pt x="126" y="386"/>
                    </a:cubicBezTo>
                    <a:cubicBezTo>
                      <a:pt x="84" y="269"/>
                      <a:pt x="42" y="152"/>
                      <a:pt x="0" y="35"/>
                    </a:cubicBezTo>
                    <a:cubicBezTo>
                      <a:pt x="121" y="16"/>
                      <a:pt x="243" y="5"/>
                      <a:pt x="366" y="0"/>
                    </a:cubicBezTo>
                    <a:cubicBezTo>
                      <a:pt x="391" y="117"/>
                      <a:pt x="416" y="234"/>
                      <a:pt x="442" y="35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" name="Freeform 7">
                <a:extLst>
                  <a:ext uri="{FF2B5EF4-FFF2-40B4-BE49-F238E27FC236}">
                    <a16:creationId xmlns:a16="http://schemas.microsoft.com/office/drawing/2014/main" id="{A1FFC79C-9EAF-43EB-9A9B-2EB280342A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3238" y="5199063"/>
                <a:ext cx="808038" cy="244475"/>
              </a:xfrm>
              <a:custGeom>
                <a:avLst/>
                <a:gdLst>
                  <a:gd name="T0" fmla="*/ 340 w 340"/>
                  <a:gd name="T1" fmla="*/ 67 h 103"/>
                  <a:gd name="T2" fmla="*/ 24 w 340"/>
                  <a:gd name="T3" fmla="*/ 103 h 103"/>
                  <a:gd name="T4" fmla="*/ 0 w 340"/>
                  <a:gd name="T5" fmla="*/ 36 h 103"/>
                  <a:gd name="T6" fmla="*/ 325 w 340"/>
                  <a:gd name="T7" fmla="*/ 0 h 103"/>
                  <a:gd name="T8" fmla="*/ 340 w 340"/>
                  <a:gd name="T9" fmla="*/ 67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0" h="103">
                    <a:moveTo>
                      <a:pt x="340" y="67"/>
                    </a:moveTo>
                    <a:cubicBezTo>
                      <a:pt x="233" y="72"/>
                      <a:pt x="129" y="83"/>
                      <a:pt x="24" y="103"/>
                    </a:cubicBezTo>
                    <a:cubicBezTo>
                      <a:pt x="14" y="76"/>
                      <a:pt x="10" y="62"/>
                      <a:pt x="0" y="36"/>
                    </a:cubicBezTo>
                    <a:cubicBezTo>
                      <a:pt x="108" y="16"/>
                      <a:pt x="216" y="5"/>
                      <a:pt x="325" y="0"/>
                    </a:cubicBezTo>
                    <a:cubicBezTo>
                      <a:pt x="331" y="27"/>
                      <a:pt x="334" y="41"/>
                      <a:pt x="340" y="6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" name="Freeform 8">
                <a:extLst>
                  <a:ext uri="{FF2B5EF4-FFF2-40B4-BE49-F238E27FC236}">
                    <a16:creationId xmlns:a16="http://schemas.microsoft.com/office/drawing/2014/main" id="{A577D009-719C-44C1-B475-47511D02A9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8088" y="4522788"/>
                <a:ext cx="1138238" cy="404812"/>
              </a:xfrm>
              <a:custGeom>
                <a:avLst/>
                <a:gdLst>
                  <a:gd name="T0" fmla="*/ 479 w 479"/>
                  <a:gd name="T1" fmla="*/ 170 h 170"/>
                  <a:gd name="T2" fmla="*/ 27 w 479"/>
                  <a:gd name="T3" fmla="*/ 134 h 170"/>
                  <a:gd name="T4" fmla="*/ 0 w 479"/>
                  <a:gd name="T5" fmla="*/ 0 h 170"/>
                  <a:gd name="T6" fmla="*/ 476 w 479"/>
                  <a:gd name="T7" fmla="*/ 36 h 170"/>
                  <a:gd name="T8" fmla="*/ 479 w 479"/>
                  <a:gd name="T9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9" h="170">
                    <a:moveTo>
                      <a:pt x="479" y="170"/>
                    </a:moveTo>
                    <a:cubicBezTo>
                      <a:pt x="329" y="146"/>
                      <a:pt x="179" y="135"/>
                      <a:pt x="27" y="134"/>
                    </a:cubicBezTo>
                    <a:cubicBezTo>
                      <a:pt x="18" y="89"/>
                      <a:pt x="9" y="45"/>
                      <a:pt x="0" y="0"/>
                    </a:cubicBezTo>
                    <a:cubicBezTo>
                      <a:pt x="160" y="1"/>
                      <a:pt x="318" y="12"/>
                      <a:pt x="476" y="36"/>
                    </a:cubicBezTo>
                    <a:cubicBezTo>
                      <a:pt x="477" y="81"/>
                      <a:pt x="478" y="125"/>
                      <a:pt x="479" y="17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" name="Freeform 9">
                <a:extLst>
                  <a:ext uri="{FF2B5EF4-FFF2-40B4-BE49-F238E27FC236}">
                    <a16:creationId xmlns:a16="http://schemas.microsoft.com/office/drawing/2014/main" id="{9714FD48-2F2D-49F0-927C-230A458019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3188" y="4870450"/>
                <a:ext cx="415925" cy="42862"/>
              </a:xfrm>
              <a:custGeom>
                <a:avLst/>
                <a:gdLst>
                  <a:gd name="T0" fmla="*/ 174 w 175"/>
                  <a:gd name="T1" fmla="*/ 7 h 18"/>
                  <a:gd name="T2" fmla="*/ 0 w 175"/>
                  <a:gd name="T3" fmla="*/ 0 h 18"/>
                  <a:gd name="T4" fmla="*/ 2 w 175"/>
                  <a:gd name="T5" fmla="*/ 11 h 18"/>
                  <a:gd name="T6" fmla="*/ 175 w 175"/>
                  <a:gd name="T7" fmla="*/ 18 h 18"/>
                  <a:gd name="T8" fmla="*/ 174 w 175"/>
                  <a:gd name="T9" fmla="*/ 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18">
                    <a:moveTo>
                      <a:pt x="174" y="7"/>
                    </a:moveTo>
                    <a:cubicBezTo>
                      <a:pt x="116" y="3"/>
                      <a:pt x="58" y="1"/>
                      <a:pt x="0" y="0"/>
                    </a:cubicBezTo>
                    <a:cubicBezTo>
                      <a:pt x="1" y="5"/>
                      <a:pt x="2" y="7"/>
                      <a:pt x="2" y="11"/>
                    </a:cubicBezTo>
                    <a:cubicBezTo>
                      <a:pt x="60" y="12"/>
                      <a:pt x="117" y="14"/>
                      <a:pt x="175" y="18"/>
                    </a:cubicBezTo>
                    <a:cubicBezTo>
                      <a:pt x="174" y="14"/>
                      <a:pt x="174" y="11"/>
                      <a:pt x="174" y="7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" name="Freeform 10">
                <a:extLst>
                  <a:ext uri="{FF2B5EF4-FFF2-40B4-BE49-F238E27FC236}">
                    <a16:creationId xmlns:a16="http://schemas.microsoft.com/office/drawing/2014/main" id="{8D7FD6DF-9109-4AC3-8C79-33BBEADA71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5875" y="4911725"/>
                <a:ext cx="508000" cy="39687"/>
              </a:xfrm>
              <a:custGeom>
                <a:avLst/>
                <a:gdLst>
                  <a:gd name="T0" fmla="*/ 212 w 214"/>
                  <a:gd name="T1" fmla="*/ 6 h 17"/>
                  <a:gd name="T2" fmla="*/ 0 w 214"/>
                  <a:gd name="T3" fmla="*/ 0 h 17"/>
                  <a:gd name="T4" fmla="*/ 2 w 214"/>
                  <a:gd name="T5" fmla="*/ 10 h 17"/>
                  <a:gd name="T6" fmla="*/ 214 w 214"/>
                  <a:gd name="T7" fmla="*/ 17 h 17"/>
                  <a:gd name="T8" fmla="*/ 212 w 214"/>
                  <a:gd name="T9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4" h="17">
                    <a:moveTo>
                      <a:pt x="212" y="6"/>
                    </a:moveTo>
                    <a:cubicBezTo>
                      <a:pt x="142" y="2"/>
                      <a:pt x="71" y="0"/>
                      <a:pt x="0" y="0"/>
                    </a:cubicBezTo>
                    <a:cubicBezTo>
                      <a:pt x="1" y="4"/>
                      <a:pt x="1" y="6"/>
                      <a:pt x="2" y="10"/>
                    </a:cubicBezTo>
                    <a:cubicBezTo>
                      <a:pt x="73" y="11"/>
                      <a:pt x="143" y="13"/>
                      <a:pt x="214" y="17"/>
                    </a:cubicBezTo>
                    <a:cubicBezTo>
                      <a:pt x="213" y="13"/>
                      <a:pt x="213" y="11"/>
                      <a:pt x="212" y="6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" name="Freeform 11">
                <a:extLst>
                  <a:ext uri="{FF2B5EF4-FFF2-40B4-BE49-F238E27FC236}">
                    <a16:creationId xmlns:a16="http://schemas.microsoft.com/office/drawing/2014/main" id="{B657A4BF-E246-4594-A43C-09FC661E67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2225" y="4949825"/>
                <a:ext cx="463550" cy="38100"/>
              </a:xfrm>
              <a:custGeom>
                <a:avLst/>
                <a:gdLst>
                  <a:gd name="T0" fmla="*/ 194 w 195"/>
                  <a:gd name="T1" fmla="*/ 5 h 16"/>
                  <a:gd name="T2" fmla="*/ 0 w 195"/>
                  <a:gd name="T3" fmla="*/ 0 h 16"/>
                  <a:gd name="T4" fmla="*/ 3 w 195"/>
                  <a:gd name="T5" fmla="*/ 11 h 16"/>
                  <a:gd name="T6" fmla="*/ 195 w 195"/>
                  <a:gd name="T7" fmla="*/ 16 h 16"/>
                  <a:gd name="T8" fmla="*/ 194 w 195"/>
                  <a:gd name="T9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16">
                    <a:moveTo>
                      <a:pt x="194" y="5"/>
                    </a:moveTo>
                    <a:cubicBezTo>
                      <a:pt x="129" y="2"/>
                      <a:pt x="65" y="0"/>
                      <a:pt x="0" y="0"/>
                    </a:cubicBezTo>
                    <a:cubicBezTo>
                      <a:pt x="1" y="4"/>
                      <a:pt x="2" y="6"/>
                      <a:pt x="3" y="11"/>
                    </a:cubicBezTo>
                    <a:cubicBezTo>
                      <a:pt x="67" y="11"/>
                      <a:pt x="131" y="13"/>
                      <a:pt x="195" y="16"/>
                    </a:cubicBezTo>
                    <a:cubicBezTo>
                      <a:pt x="195" y="12"/>
                      <a:pt x="195" y="10"/>
                      <a:pt x="194" y="5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" name="Freeform 12">
                <a:extLst>
                  <a:ext uri="{FF2B5EF4-FFF2-40B4-BE49-F238E27FC236}">
                    <a16:creationId xmlns:a16="http://schemas.microsoft.com/office/drawing/2014/main" id="{29473E69-185E-434B-8176-9E3C5E2A8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1750" y="4987925"/>
                <a:ext cx="501650" cy="39687"/>
              </a:xfrm>
              <a:custGeom>
                <a:avLst/>
                <a:gdLst>
                  <a:gd name="T0" fmla="*/ 209 w 211"/>
                  <a:gd name="T1" fmla="*/ 7 h 17"/>
                  <a:gd name="T2" fmla="*/ 0 w 211"/>
                  <a:gd name="T3" fmla="*/ 0 h 17"/>
                  <a:gd name="T4" fmla="*/ 2 w 211"/>
                  <a:gd name="T5" fmla="*/ 11 h 17"/>
                  <a:gd name="T6" fmla="*/ 211 w 211"/>
                  <a:gd name="T7" fmla="*/ 17 h 17"/>
                  <a:gd name="T8" fmla="*/ 209 w 211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1" h="17">
                    <a:moveTo>
                      <a:pt x="209" y="7"/>
                    </a:moveTo>
                    <a:cubicBezTo>
                      <a:pt x="139" y="2"/>
                      <a:pt x="70" y="0"/>
                      <a:pt x="0" y="0"/>
                    </a:cubicBezTo>
                    <a:cubicBezTo>
                      <a:pt x="0" y="4"/>
                      <a:pt x="1" y="6"/>
                      <a:pt x="2" y="11"/>
                    </a:cubicBezTo>
                    <a:cubicBezTo>
                      <a:pt x="72" y="11"/>
                      <a:pt x="141" y="13"/>
                      <a:pt x="211" y="17"/>
                    </a:cubicBezTo>
                    <a:cubicBezTo>
                      <a:pt x="210" y="13"/>
                      <a:pt x="210" y="11"/>
                      <a:pt x="209" y="7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" name="Freeform 13">
                <a:extLst>
                  <a:ext uri="{FF2B5EF4-FFF2-40B4-BE49-F238E27FC236}">
                    <a16:creationId xmlns:a16="http://schemas.microsoft.com/office/drawing/2014/main" id="{83229F5C-9D37-4637-848B-81A82D4AE6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9688" y="5026025"/>
                <a:ext cx="488950" cy="39687"/>
              </a:xfrm>
              <a:custGeom>
                <a:avLst/>
                <a:gdLst>
                  <a:gd name="T0" fmla="*/ 204 w 206"/>
                  <a:gd name="T1" fmla="*/ 6 h 17"/>
                  <a:gd name="T2" fmla="*/ 0 w 206"/>
                  <a:gd name="T3" fmla="*/ 0 h 17"/>
                  <a:gd name="T4" fmla="*/ 2 w 206"/>
                  <a:gd name="T5" fmla="*/ 11 h 17"/>
                  <a:gd name="T6" fmla="*/ 206 w 206"/>
                  <a:gd name="T7" fmla="*/ 17 h 17"/>
                  <a:gd name="T8" fmla="*/ 204 w 206"/>
                  <a:gd name="T9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17">
                    <a:moveTo>
                      <a:pt x="204" y="6"/>
                    </a:moveTo>
                    <a:cubicBezTo>
                      <a:pt x="136" y="2"/>
                      <a:pt x="68" y="0"/>
                      <a:pt x="0" y="0"/>
                    </a:cubicBezTo>
                    <a:cubicBezTo>
                      <a:pt x="1" y="4"/>
                      <a:pt x="1" y="7"/>
                      <a:pt x="2" y="11"/>
                    </a:cubicBezTo>
                    <a:cubicBezTo>
                      <a:pt x="70" y="11"/>
                      <a:pt x="138" y="13"/>
                      <a:pt x="206" y="17"/>
                    </a:cubicBezTo>
                    <a:cubicBezTo>
                      <a:pt x="205" y="13"/>
                      <a:pt x="205" y="11"/>
                      <a:pt x="204" y="6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" name="Freeform 14">
                <a:extLst>
                  <a:ext uri="{FF2B5EF4-FFF2-40B4-BE49-F238E27FC236}">
                    <a16:creationId xmlns:a16="http://schemas.microsoft.com/office/drawing/2014/main" id="{7774CA02-8E2D-4E6E-BA1A-F66D80B4D6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6038" y="5062538"/>
                <a:ext cx="495300" cy="42862"/>
              </a:xfrm>
              <a:custGeom>
                <a:avLst/>
                <a:gdLst>
                  <a:gd name="T0" fmla="*/ 207 w 208"/>
                  <a:gd name="T1" fmla="*/ 7 h 18"/>
                  <a:gd name="T2" fmla="*/ 0 w 208"/>
                  <a:gd name="T3" fmla="*/ 0 h 18"/>
                  <a:gd name="T4" fmla="*/ 2 w 208"/>
                  <a:gd name="T5" fmla="*/ 11 h 18"/>
                  <a:gd name="T6" fmla="*/ 208 w 208"/>
                  <a:gd name="T7" fmla="*/ 18 h 18"/>
                  <a:gd name="T8" fmla="*/ 207 w 208"/>
                  <a:gd name="T9" fmla="*/ 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8" h="18">
                    <a:moveTo>
                      <a:pt x="207" y="7"/>
                    </a:moveTo>
                    <a:cubicBezTo>
                      <a:pt x="138" y="3"/>
                      <a:pt x="69" y="0"/>
                      <a:pt x="0" y="0"/>
                    </a:cubicBezTo>
                    <a:cubicBezTo>
                      <a:pt x="1" y="5"/>
                      <a:pt x="1" y="7"/>
                      <a:pt x="2" y="11"/>
                    </a:cubicBezTo>
                    <a:cubicBezTo>
                      <a:pt x="71" y="11"/>
                      <a:pt x="140" y="13"/>
                      <a:pt x="208" y="18"/>
                    </a:cubicBezTo>
                    <a:cubicBezTo>
                      <a:pt x="208" y="13"/>
                      <a:pt x="208" y="11"/>
                      <a:pt x="207" y="7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" name="Freeform 15">
                <a:extLst>
                  <a:ext uri="{FF2B5EF4-FFF2-40B4-BE49-F238E27FC236}">
                    <a16:creationId xmlns:a16="http://schemas.microsoft.com/office/drawing/2014/main" id="{928B3D3D-AC46-4F4C-89CE-6AC132877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3975" y="5100638"/>
                <a:ext cx="417513" cy="38100"/>
              </a:xfrm>
              <a:custGeom>
                <a:avLst/>
                <a:gdLst>
                  <a:gd name="T0" fmla="*/ 174 w 176"/>
                  <a:gd name="T1" fmla="*/ 5 h 16"/>
                  <a:gd name="T2" fmla="*/ 0 w 176"/>
                  <a:gd name="T3" fmla="*/ 0 h 16"/>
                  <a:gd name="T4" fmla="*/ 3 w 176"/>
                  <a:gd name="T5" fmla="*/ 11 h 16"/>
                  <a:gd name="T6" fmla="*/ 176 w 176"/>
                  <a:gd name="T7" fmla="*/ 16 h 16"/>
                  <a:gd name="T8" fmla="*/ 174 w 176"/>
                  <a:gd name="T9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16">
                    <a:moveTo>
                      <a:pt x="174" y="5"/>
                    </a:moveTo>
                    <a:cubicBezTo>
                      <a:pt x="116" y="2"/>
                      <a:pt x="58" y="1"/>
                      <a:pt x="0" y="0"/>
                    </a:cubicBezTo>
                    <a:cubicBezTo>
                      <a:pt x="1" y="5"/>
                      <a:pt x="2" y="7"/>
                      <a:pt x="3" y="11"/>
                    </a:cubicBezTo>
                    <a:cubicBezTo>
                      <a:pt x="60" y="11"/>
                      <a:pt x="118" y="13"/>
                      <a:pt x="176" y="16"/>
                    </a:cubicBezTo>
                    <a:cubicBezTo>
                      <a:pt x="175" y="11"/>
                      <a:pt x="175" y="9"/>
                      <a:pt x="174" y="5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" name="Freeform 16">
                <a:extLst>
                  <a:ext uri="{FF2B5EF4-FFF2-40B4-BE49-F238E27FC236}">
                    <a16:creationId xmlns:a16="http://schemas.microsoft.com/office/drawing/2014/main" id="{F3349C40-6F81-48C6-892C-EFB855BA6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500" y="5141913"/>
                <a:ext cx="487363" cy="39687"/>
              </a:xfrm>
              <a:custGeom>
                <a:avLst/>
                <a:gdLst>
                  <a:gd name="T0" fmla="*/ 204 w 205"/>
                  <a:gd name="T1" fmla="*/ 6 h 17"/>
                  <a:gd name="T2" fmla="*/ 0 w 205"/>
                  <a:gd name="T3" fmla="*/ 0 h 17"/>
                  <a:gd name="T4" fmla="*/ 2 w 205"/>
                  <a:gd name="T5" fmla="*/ 10 h 17"/>
                  <a:gd name="T6" fmla="*/ 205 w 205"/>
                  <a:gd name="T7" fmla="*/ 17 h 17"/>
                  <a:gd name="T8" fmla="*/ 204 w 205"/>
                  <a:gd name="T9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5" h="17">
                    <a:moveTo>
                      <a:pt x="204" y="6"/>
                    </a:moveTo>
                    <a:cubicBezTo>
                      <a:pt x="136" y="2"/>
                      <a:pt x="68" y="0"/>
                      <a:pt x="0" y="0"/>
                    </a:cubicBezTo>
                    <a:cubicBezTo>
                      <a:pt x="1" y="4"/>
                      <a:pt x="1" y="6"/>
                      <a:pt x="2" y="10"/>
                    </a:cubicBezTo>
                    <a:cubicBezTo>
                      <a:pt x="70" y="11"/>
                      <a:pt x="137" y="13"/>
                      <a:pt x="205" y="17"/>
                    </a:cubicBezTo>
                    <a:cubicBezTo>
                      <a:pt x="205" y="13"/>
                      <a:pt x="204" y="10"/>
                      <a:pt x="204" y="6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" name="Freeform 17">
                <a:extLst>
                  <a:ext uri="{FF2B5EF4-FFF2-40B4-BE49-F238E27FC236}">
                    <a16:creationId xmlns:a16="http://schemas.microsoft.com/office/drawing/2014/main" id="{AEA0A08A-64CF-402F-BF5A-FCD424854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9850" y="5176838"/>
                <a:ext cx="458788" cy="41275"/>
              </a:xfrm>
              <a:custGeom>
                <a:avLst/>
                <a:gdLst>
                  <a:gd name="T0" fmla="*/ 192 w 193"/>
                  <a:gd name="T1" fmla="*/ 6 h 17"/>
                  <a:gd name="T2" fmla="*/ 0 w 193"/>
                  <a:gd name="T3" fmla="*/ 1 h 17"/>
                  <a:gd name="T4" fmla="*/ 2 w 193"/>
                  <a:gd name="T5" fmla="*/ 11 h 17"/>
                  <a:gd name="T6" fmla="*/ 193 w 193"/>
                  <a:gd name="T7" fmla="*/ 17 h 17"/>
                  <a:gd name="T8" fmla="*/ 192 w 193"/>
                  <a:gd name="T9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7">
                    <a:moveTo>
                      <a:pt x="192" y="6"/>
                    </a:moveTo>
                    <a:cubicBezTo>
                      <a:pt x="128" y="2"/>
                      <a:pt x="64" y="0"/>
                      <a:pt x="0" y="1"/>
                    </a:cubicBezTo>
                    <a:cubicBezTo>
                      <a:pt x="1" y="5"/>
                      <a:pt x="1" y="7"/>
                      <a:pt x="2" y="11"/>
                    </a:cubicBezTo>
                    <a:cubicBezTo>
                      <a:pt x="66" y="11"/>
                      <a:pt x="129" y="13"/>
                      <a:pt x="193" y="17"/>
                    </a:cubicBezTo>
                    <a:cubicBezTo>
                      <a:pt x="192" y="13"/>
                      <a:pt x="192" y="11"/>
                      <a:pt x="192" y="6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" name="Freeform 18">
                <a:extLst>
                  <a:ext uri="{FF2B5EF4-FFF2-40B4-BE49-F238E27FC236}">
                    <a16:creationId xmlns:a16="http://schemas.microsoft.com/office/drawing/2014/main" id="{6ED4C101-C95D-4367-B2E7-6A3F83608F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7788" y="5218113"/>
                <a:ext cx="482600" cy="39687"/>
              </a:xfrm>
              <a:custGeom>
                <a:avLst/>
                <a:gdLst>
                  <a:gd name="T0" fmla="*/ 202 w 203"/>
                  <a:gd name="T1" fmla="*/ 6 h 17"/>
                  <a:gd name="T2" fmla="*/ 0 w 203"/>
                  <a:gd name="T3" fmla="*/ 0 h 17"/>
                  <a:gd name="T4" fmla="*/ 3 w 203"/>
                  <a:gd name="T5" fmla="*/ 11 h 17"/>
                  <a:gd name="T6" fmla="*/ 203 w 203"/>
                  <a:gd name="T7" fmla="*/ 17 h 17"/>
                  <a:gd name="T8" fmla="*/ 202 w 203"/>
                  <a:gd name="T9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3" h="17">
                    <a:moveTo>
                      <a:pt x="202" y="6"/>
                    </a:moveTo>
                    <a:cubicBezTo>
                      <a:pt x="134" y="2"/>
                      <a:pt x="68" y="0"/>
                      <a:pt x="0" y="0"/>
                    </a:cubicBezTo>
                    <a:cubicBezTo>
                      <a:pt x="1" y="4"/>
                      <a:pt x="2" y="6"/>
                      <a:pt x="3" y="11"/>
                    </a:cubicBezTo>
                    <a:cubicBezTo>
                      <a:pt x="69" y="11"/>
                      <a:pt x="136" y="13"/>
                      <a:pt x="203" y="17"/>
                    </a:cubicBezTo>
                    <a:cubicBezTo>
                      <a:pt x="202" y="13"/>
                      <a:pt x="202" y="11"/>
                      <a:pt x="202" y="6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" name="Freeform 19">
                <a:extLst>
                  <a:ext uri="{FF2B5EF4-FFF2-40B4-BE49-F238E27FC236}">
                    <a16:creationId xmlns:a16="http://schemas.microsoft.com/office/drawing/2014/main" id="{2102DAD3-6D4D-46A7-85B1-AA0D6ED7F4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7313" y="5256213"/>
                <a:ext cx="425450" cy="38100"/>
              </a:xfrm>
              <a:custGeom>
                <a:avLst/>
                <a:gdLst>
                  <a:gd name="T0" fmla="*/ 178 w 179"/>
                  <a:gd name="T1" fmla="*/ 5 h 16"/>
                  <a:gd name="T2" fmla="*/ 0 w 179"/>
                  <a:gd name="T3" fmla="*/ 0 h 16"/>
                  <a:gd name="T4" fmla="*/ 2 w 179"/>
                  <a:gd name="T5" fmla="*/ 11 h 16"/>
                  <a:gd name="T6" fmla="*/ 179 w 179"/>
                  <a:gd name="T7" fmla="*/ 16 h 16"/>
                  <a:gd name="T8" fmla="*/ 178 w 179"/>
                  <a:gd name="T9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9" h="16">
                    <a:moveTo>
                      <a:pt x="178" y="5"/>
                    </a:moveTo>
                    <a:cubicBezTo>
                      <a:pt x="118" y="2"/>
                      <a:pt x="59" y="0"/>
                      <a:pt x="0" y="0"/>
                    </a:cubicBezTo>
                    <a:cubicBezTo>
                      <a:pt x="0" y="4"/>
                      <a:pt x="1" y="6"/>
                      <a:pt x="2" y="11"/>
                    </a:cubicBezTo>
                    <a:cubicBezTo>
                      <a:pt x="61" y="11"/>
                      <a:pt x="120" y="13"/>
                      <a:pt x="179" y="16"/>
                    </a:cubicBezTo>
                    <a:cubicBezTo>
                      <a:pt x="178" y="11"/>
                      <a:pt x="178" y="9"/>
                      <a:pt x="178" y="5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" name="Freeform 20">
                <a:extLst>
                  <a:ext uri="{FF2B5EF4-FFF2-40B4-BE49-F238E27FC236}">
                    <a16:creationId xmlns:a16="http://schemas.microsoft.com/office/drawing/2014/main" id="{299DCB5F-AAAF-4FCC-9A9C-8AF9FBFD6A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3663" y="5294313"/>
                <a:ext cx="476250" cy="42862"/>
              </a:xfrm>
              <a:custGeom>
                <a:avLst/>
                <a:gdLst>
                  <a:gd name="T0" fmla="*/ 198 w 200"/>
                  <a:gd name="T1" fmla="*/ 7 h 18"/>
                  <a:gd name="T2" fmla="*/ 0 w 200"/>
                  <a:gd name="T3" fmla="*/ 0 h 18"/>
                  <a:gd name="T4" fmla="*/ 2 w 200"/>
                  <a:gd name="T5" fmla="*/ 11 h 18"/>
                  <a:gd name="T6" fmla="*/ 200 w 200"/>
                  <a:gd name="T7" fmla="*/ 18 h 18"/>
                  <a:gd name="T8" fmla="*/ 198 w 200"/>
                  <a:gd name="T9" fmla="*/ 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" h="18">
                    <a:moveTo>
                      <a:pt x="198" y="7"/>
                    </a:moveTo>
                    <a:cubicBezTo>
                      <a:pt x="132" y="3"/>
                      <a:pt x="66" y="0"/>
                      <a:pt x="0" y="0"/>
                    </a:cubicBezTo>
                    <a:cubicBezTo>
                      <a:pt x="1" y="4"/>
                      <a:pt x="1" y="7"/>
                      <a:pt x="2" y="11"/>
                    </a:cubicBezTo>
                    <a:cubicBezTo>
                      <a:pt x="68" y="11"/>
                      <a:pt x="134" y="13"/>
                      <a:pt x="200" y="18"/>
                    </a:cubicBezTo>
                    <a:cubicBezTo>
                      <a:pt x="199" y="13"/>
                      <a:pt x="199" y="11"/>
                      <a:pt x="198" y="7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" name="Freeform 21">
                <a:extLst>
                  <a:ext uri="{FF2B5EF4-FFF2-40B4-BE49-F238E27FC236}">
                    <a16:creationId xmlns:a16="http://schemas.microsoft.com/office/drawing/2014/main" id="{88EFFBEB-293C-42A7-A901-D5DC462F3B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1600" y="5332413"/>
                <a:ext cx="368300" cy="33337"/>
              </a:xfrm>
              <a:custGeom>
                <a:avLst/>
                <a:gdLst>
                  <a:gd name="T0" fmla="*/ 153 w 155"/>
                  <a:gd name="T1" fmla="*/ 4 h 14"/>
                  <a:gd name="T2" fmla="*/ 0 w 155"/>
                  <a:gd name="T3" fmla="*/ 0 h 14"/>
                  <a:gd name="T4" fmla="*/ 2 w 155"/>
                  <a:gd name="T5" fmla="*/ 11 h 14"/>
                  <a:gd name="T6" fmla="*/ 155 w 155"/>
                  <a:gd name="T7" fmla="*/ 14 h 14"/>
                  <a:gd name="T8" fmla="*/ 153 w 155"/>
                  <a:gd name="T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14">
                    <a:moveTo>
                      <a:pt x="153" y="4"/>
                    </a:moveTo>
                    <a:cubicBezTo>
                      <a:pt x="102" y="1"/>
                      <a:pt x="51" y="0"/>
                      <a:pt x="0" y="0"/>
                    </a:cubicBezTo>
                    <a:cubicBezTo>
                      <a:pt x="1" y="4"/>
                      <a:pt x="1" y="7"/>
                      <a:pt x="2" y="11"/>
                    </a:cubicBezTo>
                    <a:cubicBezTo>
                      <a:pt x="53" y="11"/>
                      <a:pt x="104" y="12"/>
                      <a:pt x="155" y="14"/>
                    </a:cubicBezTo>
                    <a:cubicBezTo>
                      <a:pt x="154" y="10"/>
                      <a:pt x="154" y="8"/>
                      <a:pt x="153" y="4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" name="Freeform 22">
                <a:extLst>
                  <a:ext uri="{FF2B5EF4-FFF2-40B4-BE49-F238E27FC236}">
                    <a16:creationId xmlns:a16="http://schemas.microsoft.com/office/drawing/2014/main" id="{AE5DB204-7C07-438C-AFC6-7AAA160A83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45163" y="4902200"/>
                <a:ext cx="406400" cy="80962"/>
              </a:xfrm>
              <a:custGeom>
                <a:avLst/>
                <a:gdLst>
                  <a:gd name="T0" fmla="*/ 171 w 171"/>
                  <a:gd name="T1" fmla="*/ 23 h 34"/>
                  <a:gd name="T2" fmla="*/ 0 w 171"/>
                  <a:gd name="T3" fmla="*/ 0 h 34"/>
                  <a:gd name="T4" fmla="*/ 1 w 171"/>
                  <a:gd name="T5" fmla="*/ 10 h 34"/>
                  <a:gd name="T6" fmla="*/ 171 w 171"/>
                  <a:gd name="T7" fmla="*/ 34 h 34"/>
                  <a:gd name="T8" fmla="*/ 171 w 171"/>
                  <a:gd name="T9" fmla="*/ 2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34">
                    <a:moveTo>
                      <a:pt x="171" y="23"/>
                    </a:moveTo>
                    <a:cubicBezTo>
                      <a:pt x="114" y="13"/>
                      <a:pt x="57" y="6"/>
                      <a:pt x="0" y="0"/>
                    </a:cubicBezTo>
                    <a:cubicBezTo>
                      <a:pt x="1" y="4"/>
                      <a:pt x="1" y="6"/>
                      <a:pt x="1" y="10"/>
                    </a:cubicBezTo>
                    <a:cubicBezTo>
                      <a:pt x="58" y="16"/>
                      <a:pt x="115" y="24"/>
                      <a:pt x="171" y="34"/>
                    </a:cubicBezTo>
                    <a:cubicBezTo>
                      <a:pt x="171" y="29"/>
                      <a:pt x="171" y="27"/>
                      <a:pt x="171" y="23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" name="Freeform 23">
                <a:extLst>
                  <a:ext uri="{FF2B5EF4-FFF2-40B4-BE49-F238E27FC236}">
                    <a16:creationId xmlns:a16="http://schemas.microsoft.com/office/drawing/2014/main" id="{23CC8316-B55C-4433-BEA7-17B4E37CFD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1500" y="4930775"/>
                <a:ext cx="500063" cy="90487"/>
              </a:xfrm>
              <a:custGeom>
                <a:avLst/>
                <a:gdLst>
                  <a:gd name="T0" fmla="*/ 210 w 210"/>
                  <a:gd name="T1" fmla="*/ 27 h 38"/>
                  <a:gd name="T2" fmla="*/ 0 w 210"/>
                  <a:gd name="T3" fmla="*/ 0 h 38"/>
                  <a:gd name="T4" fmla="*/ 1 w 210"/>
                  <a:gd name="T5" fmla="*/ 11 h 38"/>
                  <a:gd name="T6" fmla="*/ 210 w 210"/>
                  <a:gd name="T7" fmla="*/ 38 h 38"/>
                  <a:gd name="T8" fmla="*/ 210 w 210"/>
                  <a:gd name="T9" fmla="*/ 2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38">
                    <a:moveTo>
                      <a:pt x="210" y="27"/>
                    </a:moveTo>
                    <a:cubicBezTo>
                      <a:pt x="140" y="16"/>
                      <a:pt x="71" y="7"/>
                      <a:pt x="0" y="0"/>
                    </a:cubicBezTo>
                    <a:cubicBezTo>
                      <a:pt x="1" y="4"/>
                      <a:pt x="1" y="6"/>
                      <a:pt x="1" y="11"/>
                    </a:cubicBezTo>
                    <a:cubicBezTo>
                      <a:pt x="71" y="18"/>
                      <a:pt x="141" y="27"/>
                      <a:pt x="210" y="38"/>
                    </a:cubicBezTo>
                    <a:cubicBezTo>
                      <a:pt x="210" y="33"/>
                      <a:pt x="210" y="31"/>
                      <a:pt x="210" y="27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" name="Freeform 24">
                <a:extLst>
                  <a:ext uri="{FF2B5EF4-FFF2-40B4-BE49-F238E27FC236}">
                    <a16:creationId xmlns:a16="http://schemas.microsoft.com/office/drawing/2014/main" id="{9782E5A1-8FDC-4C23-8C62-BD1F331D03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6263" y="4968875"/>
                <a:ext cx="457200" cy="82550"/>
              </a:xfrm>
              <a:custGeom>
                <a:avLst/>
                <a:gdLst>
                  <a:gd name="T0" fmla="*/ 192 w 192"/>
                  <a:gd name="T1" fmla="*/ 24 h 35"/>
                  <a:gd name="T2" fmla="*/ 0 w 192"/>
                  <a:gd name="T3" fmla="*/ 0 h 35"/>
                  <a:gd name="T4" fmla="*/ 1 w 192"/>
                  <a:gd name="T5" fmla="*/ 11 h 35"/>
                  <a:gd name="T6" fmla="*/ 192 w 192"/>
                  <a:gd name="T7" fmla="*/ 35 h 35"/>
                  <a:gd name="T8" fmla="*/ 192 w 192"/>
                  <a:gd name="T9" fmla="*/ 2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35">
                    <a:moveTo>
                      <a:pt x="192" y="24"/>
                    </a:moveTo>
                    <a:cubicBezTo>
                      <a:pt x="128" y="15"/>
                      <a:pt x="64" y="7"/>
                      <a:pt x="0" y="0"/>
                    </a:cubicBezTo>
                    <a:cubicBezTo>
                      <a:pt x="0" y="4"/>
                      <a:pt x="1" y="7"/>
                      <a:pt x="1" y="11"/>
                    </a:cubicBezTo>
                    <a:cubicBezTo>
                      <a:pt x="65" y="17"/>
                      <a:pt x="129" y="25"/>
                      <a:pt x="192" y="35"/>
                    </a:cubicBezTo>
                    <a:cubicBezTo>
                      <a:pt x="192" y="31"/>
                      <a:pt x="192" y="29"/>
                      <a:pt x="192" y="24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" name="Freeform 25">
                <a:extLst>
                  <a:ext uri="{FF2B5EF4-FFF2-40B4-BE49-F238E27FC236}">
                    <a16:creationId xmlns:a16="http://schemas.microsoft.com/office/drawing/2014/main" id="{35C9F1C2-2001-48AC-A778-B7017861C9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1025" y="5006975"/>
                <a:ext cx="492125" cy="88900"/>
              </a:xfrm>
              <a:custGeom>
                <a:avLst/>
                <a:gdLst>
                  <a:gd name="T0" fmla="*/ 207 w 207"/>
                  <a:gd name="T1" fmla="*/ 27 h 38"/>
                  <a:gd name="T2" fmla="*/ 0 w 207"/>
                  <a:gd name="T3" fmla="*/ 0 h 38"/>
                  <a:gd name="T4" fmla="*/ 1 w 207"/>
                  <a:gd name="T5" fmla="*/ 11 h 38"/>
                  <a:gd name="T6" fmla="*/ 207 w 207"/>
                  <a:gd name="T7" fmla="*/ 38 h 38"/>
                  <a:gd name="T8" fmla="*/ 207 w 207"/>
                  <a:gd name="T9" fmla="*/ 2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38">
                    <a:moveTo>
                      <a:pt x="207" y="27"/>
                    </a:moveTo>
                    <a:cubicBezTo>
                      <a:pt x="138" y="16"/>
                      <a:pt x="69" y="7"/>
                      <a:pt x="0" y="0"/>
                    </a:cubicBezTo>
                    <a:cubicBezTo>
                      <a:pt x="0" y="5"/>
                      <a:pt x="0" y="7"/>
                      <a:pt x="1" y="11"/>
                    </a:cubicBezTo>
                    <a:cubicBezTo>
                      <a:pt x="70" y="18"/>
                      <a:pt x="139" y="27"/>
                      <a:pt x="207" y="38"/>
                    </a:cubicBezTo>
                    <a:cubicBezTo>
                      <a:pt x="207" y="34"/>
                      <a:pt x="207" y="32"/>
                      <a:pt x="207" y="27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" name="Freeform 26">
                <a:extLst>
                  <a:ext uri="{FF2B5EF4-FFF2-40B4-BE49-F238E27FC236}">
                    <a16:creationId xmlns:a16="http://schemas.microsoft.com/office/drawing/2014/main" id="{389AD3DB-ED28-418F-9721-9899F1B7FB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788" y="5045075"/>
                <a:ext cx="481013" cy="88900"/>
              </a:xfrm>
              <a:custGeom>
                <a:avLst/>
                <a:gdLst>
                  <a:gd name="T0" fmla="*/ 201 w 202"/>
                  <a:gd name="T1" fmla="*/ 27 h 38"/>
                  <a:gd name="T2" fmla="*/ 0 w 202"/>
                  <a:gd name="T3" fmla="*/ 0 h 38"/>
                  <a:gd name="T4" fmla="*/ 1 w 202"/>
                  <a:gd name="T5" fmla="*/ 11 h 38"/>
                  <a:gd name="T6" fmla="*/ 202 w 202"/>
                  <a:gd name="T7" fmla="*/ 38 h 38"/>
                  <a:gd name="T8" fmla="*/ 201 w 202"/>
                  <a:gd name="T9" fmla="*/ 2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2" h="38">
                    <a:moveTo>
                      <a:pt x="201" y="27"/>
                    </a:moveTo>
                    <a:cubicBezTo>
                      <a:pt x="134" y="16"/>
                      <a:pt x="67" y="7"/>
                      <a:pt x="0" y="0"/>
                    </a:cubicBezTo>
                    <a:cubicBezTo>
                      <a:pt x="0" y="5"/>
                      <a:pt x="0" y="7"/>
                      <a:pt x="1" y="11"/>
                    </a:cubicBezTo>
                    <a:cubicBezTo>
                      <a:pt x="68" y="18"/>
                      <a:pt x="135" y="27"/>
                      <a:pt x="202" y="38"/>
                    </a:cubicBezTo>
                    <a:cubicBezTo>
                      <a:pt x="202" y="33"/>
                      <a:pt x="202" y="31"/>
                      <a:pt x="201" y="27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" name="Freeform 27">
                <a:extLst>
                  <a:ext uri="{FF2B5EF4-FFF2-40B4-BE49-F238E27FC236}">
                    <a16:creationId xmlns:a16="http://schemas.microsoft.com/office/drawing/2014/main" id="{199F2282-7128-4753-97C1-37149D221F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8963" y="5084763"/>
                <a:ext cx="487363" cy="87312"/>
              </a:xfrm>
              <a:custGeom>
                <a:avLst/>
                <a:gdLst>
                  <a:gd name="T0" fmla="*/ 204 w 205"/>
                  <a:gd name="T1" fmla="*/ 27 h 37"/>
                  <a:gd name="T2" fmla="*/ 0 w 205"/>
                  <a:gd name="T3" fmla="*/ 0 h 37"/>
                  <a:gd name="T4" fmla="*/ 1 w 205"/>
                  <a:gd name="T5" fmla="*/ 10 h 37"/>
                  <a:gd name="T6" fmla="*/ 205 w 205"/>
                  <a:gd name="T7" fmla="*/ 37 h 37"/>
                  <a:gd name="T8" fmla="*/ 204 w 205"/>
                  <a:gd name="T9" fmla="*/ 2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5" h="37">
                    <a:moveTo>
                      <a:pt x="204" y="27"/>
                    </a:moveTo>
                    <a:cubicBezTo>
                      <a:pt x="137" y="15"/>
                      <a:pt x="69" y="7"/>
                      <a:pt x="0" y="0"/>
                    </a:cubicBezTo>
                    <a:cubicBezTo>
                      <a:pt x="1" y="4"/>
                      <a:pt x="1" y="6"/>
                      <a:pt x="1" y="10"/>
                    </a:cubicBezTo>
                    <a:cubicBezTo>
                      <a:pt x="70" y="17"/>
                      <a:pt x="137" y="26"/>
                      <a:pt x="205" y="37"/>
                    </a:cubicBezTo>
                    <a:cubicBezTo>
                      <a:pt x="205" y="33"/>
                      <a:pt x="205" y="31"/>
                      <a:pt x="204" y="27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" name="Freeform 28">
                <a:extLst>
                  <a:ext uri="{FF2B5EF4-FFF2-40B4-BE49-F238E27FC236}">
                    <a16:creationId xmlns:a16="http://schemas.microsoft.com/office/drawing/2014/main" id="{D1C348F2-2B95-41EB-8347-0963683A6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3725" y="5122863"/>
                <a:ext cx="407988" cy="76200"/>
              </a:xfrm>
              <a:custGeom>
                <a:avLst/>
                <a:gdLst>
                  <a:gd name="T0" fmla="*/ 172 w 172"/>
                  <a:gd name="T1" fmla="*/ 21 h 32"/>
                  <a:gd name="T2" fmla="*/ 0 w 172"/>
                  <a:gd name="T3" fmla="*/ 0 h 32"/>
                  <a:gd name="T4" fmla="*/ 1 w 172"/>
                  <a:gd name="T5" fmla="*/ 11 h 32"/>
                  <a:gd name="T6" fmla="*/ 172 w 172"/>
                  <a:gd name="T7" fmla="*/ 32 h 32"/>
                  <a:gd name="T8" fmla="*/ 172 w 172"/>
                  <a:gd name="T9" fmla="*/ 2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32">
                    <a:moveTo>
                      <a:pt x="172" y="21"/>
                    </a:moveTo>
                    <a:cubicBezTo>
                      <a:pt x="115" y="13"/>
                      <a:pt x="58" y="6"/>
                      <a:pt x="0" y="0"/>
                    </a:cubicBezTo>
                    <a:cubicBezTo>
                      <a:pt x="0" y="4"/>
                      <a:pt x="1" y="6"/>
                      <a:pt x="1" y="11"/>
                    </a:cubicBezTo>
                    <a:cubicBezTo>
                      <a:pt x="58" y="16"/>
                      <a:pt x="115" y="23"/>
                      <a:pt x="172" y="32"/>
                    </a:cubicBezTo>
                    <a:cubicBezTo>
                      <a:pt x="172" y="28"/>
                      <a:pt x="172" y="26"/>
                      <a:pt x="172" y="21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" name="Freeform 29">
                <a:extLst>
                  <a:ext uri="{FF2B5EF4-FFF2-40B4-BE49-F238E27FC236}">
                    <a16:creationId xmlns:a16="http://schemas.microsoft.com/office/drawing/2014/main" id="{E90F7560-6891-4AFD-8EAF-3317011877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8488" y="5160963"/>
                <a:ext cx="477838" cy="90487"/>
              </a:xfrm>
              <a:custGeom>
                <a:avLst/>
                <a:gdLst>
                  <a:gd name="T0" fmla="*/ 201 w 201"/>
                  <a:gd name="T1" fmla="*/ 27 h 38"/>
                  <a:gd name="T2" fmla="*/ 0 w 201"/>
                  <a:gd name="T3" fmla="*/ 0 h 38"/>
                  <a:gd name="T4" fmla="*/ 1 w 201"/>
                  <a:gd name="T5" fmla="*/ 11 h 38"/>
                  <a:gd name="T6" fmla="*/ 201 w 201"/>
                  <a:gd name="T7" fmla="*/ 38 h 38"/>
                  <a:gd name="T8" fmla="*/ 201 w 201"/>
                  <a:gd name="T9" fmla="*/ 2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1" h="38">
                    <a:moveTo>
                      <a:pt x="201" y="27"/>
                    </a:moveTo>
                    <a:cubicBezTo>
                      <a:pt x="134" y="16"/>
                      <a:pt x="67" y="7"/>
                      <a:pt x="0" y="0"/>
                    </a:cubicBezTo>
                    <a:cubicBezTo>
                      <a:pt x="0" y="4"/>
                      <a:pt x="0" y="6"/>
                      <a:pt x="1" y="11"/>
                    </a:cubicBezTo>
                    <a:cubicBezTo>
                      <a:pt x="68" y="18"/>
                      <a:pt x="135" y="27"/>
                      <a:pt x="201" y="38"/>
                    </a:cubicBezTo>
                    <a:cubicBezTo>
                      <a:pt x="201" y="33"/>
                      <a:pt x="201" y="31"/>
                      <a:pt x="201" y="27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" name="Freeform 30">
                <a:extLst>
                  <a:ext uri="{FF2B5EF4-FFF2-40B4-BE49-F238E27FC236}">
                    <a16:creationId xmlns:a16="http://schemas.microsoft.com/office/drawing/2014/main" id="{530BBE81-99CC-4D74-9D54-50DD8A92D4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0075" y="5199063"/>
                <a:ext cx="452438" cy="85725"/>
              </a:xfrm>
              <a:custGeom>
                <a:avLst/>
                <a:gdLst>
                  <a:gd name="T0" fmla="*/ 190 w 190"/>
                  <a:gd name="T1" fmla="*/ 25 h 36"/>
                  <a:gd name="T2" fmla="*/ 0 w 190"/>
                  <a:gd name="T3" fmla="*/ 0 h 36"/>
                  <a:gd name="T4" fmla="*/ 2 w 190"/>
                  <a:gd name="T5" fmla="*/ 11 h 36"/>
                  <a:gd name="T6" fmla="*/ 190 w 190"/>
                  <a:gd name="T7" fmla="*/ 36 h 36"/>
                  <a:gd name="T8" fmla="*/ 190 w 190"/>
                  <a:gd name="T9" fmla="*/ 2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0" h="36">
                    <a:moveTo>
                      <a:pt x="190" y="25"/>
                    </a:moveTo>
                    <a:cubicBezTo>
                      <a:pt x="127" y="14"/>
                      <a:pt x="64" y="6"/>
                      <a:pt x="0" y="0"/>
                    </a:cubicBezTo>
                    <a:cubicBezTo>
                      <a:pt x="1" y="4"/>
                      <a:pt x="1" y="7"/>
                      <a:pt x="2" y="11"/>
                    </a:cubicBezTo>
                    <a:cubicBezTo>
                      <a:pt x="65" y="17"/>
                      <a:pt x="128" y="25"/>
                      <a:pt x="190" y="36"/>
                    </a:cubicBezTo>
                    <a:cubicBezTo>
                      <a:pt x="190" y="32"/>
                      <a:pt x="190" y="29"/>
                      <a:pt x="190" y="25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" name="Freeform 31">
                <a:extLst>
                  <a:ext uri="{FF2B5EF4-FFF2-40B4-BE49-F238E27FC236}">
                    <a16:creationId xmlns:a16="http://schemas.microsoft.com/office/drawing/2014/main" id="{A41C317B-DFA0-4D92-8DF3-BD1B751835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4838" y="5237163"/>
                <a:ext cx="473075" cy="90487"/>
              </a:xfrm>
              <a:custGeom>
                <a:avLst/>
                <a:gdLst>
                  <a:gd name="T0" fmla="*/ 199 w 199"/>
                  <a:gd name="T1" fmla="*/ 27 h 38"/>
                  <a:gd name="T2" fmla="*/ 0 w 199"/>
                  <a:gd name="T3" fmla="*/ 0 h 38"/>
                  <a:gd name="T4" fmla="*/ 1 w 199"/>
                  <a:gd name="T5" fmla="*/ 11 h 38"/>
                  <a:gd name="T6" fmla="*/ 199 w 199"/>
                  <a:gd name="T7" fmla="*/ 38 h 38"/>
                  <a:gd name="T8" fmla="*/ 199 w 199"/>
                  <a:gd name="T9" fmla="*/ 2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9" h="38">
                    <a:moveTo>
                      <a:pt x="199" y="27"/>
                    </a:moveTo>
                    <a:cubicBezTo>
                      <a:pt x="133" y="16"/>
                      <a:pt x="67" y="7"/>
                      <a:pt x="0" y="0"/>
                    </a:cubicBezTo>
                    <a:cubicBezTo>
                      <a:pt x="1" y="4"/>
                      <a:pt x="1" y="7"/>
                      <a:pt x="1" y="11"/>
                    </a:cubicBezTo>
                    <a:cubicBezTo>
                      <a:pt x="68" y="18"/>
                      <a:pt x="133" y="27"/>
                      <a:pt x="199" y="38"/>
                    </a:cubicBezTo>
                    <a:cubicBezTo>
                      <a:pt x="199" y="34"/>
                      <a:pt x="199" y="31"/>
                      <a:pt x="199" y="27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" name="Freeform 32">
                <a:extLst>
                  <a:ext uri="{FF2B5EF4-FFF2-40B4-BE49-F238E27FC236}">
                    <a16:creationId xmlns:a16="http://schemas.microsoft.com/office/drawing/2014/main" id="{CBB29079-5830-4421-83C4-9E5EB4920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9600" y="5275263"/>
                <a:ext cx="419100" cy="80962"/>
              </a:xfrm>
              <a:custGeom>
                <a:avLst/>
                <a:gdLst>
                  <a:gd name="T0" fmla="*/ 176 w 176"/>
                  <a:gd name="T1" fmla="*/ 23 h 34"/>
                  <a:gd name="T2" fmla="*/ 0 w 176"/>
                  <a:gd name="T3" fmla="*/ 0 h 34"/>
                  <a:gd name="T4" fmla="*/ 1 w 176"/>
                  <a:gd name="T5" fmla="*/ 11 h 34"/>
                  <a:gd name="T6" fmla="*/ 176 w 176"/>
                  <a:gd name="T7" fmla="*/ 34 h 34"/>
                  <a:gd name="T8" fmla="*/ 176 w 176"/>
                  <a:gd name="T9" fmla="*/ 2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34">
                    <a:moveTo>
                      <a:pt x="176" y="23"/>
                    </a:moveTo>
                    <a:cubicBezTo>
                      <a:pt x="118" y="14"/>
                      <a:pt x="59" y="6"/>
                      <a:pt x="0" y="0"/>
                    </a:cubicBezTo>
                    <a:cubicBezTo>
                      <a:pt x="0" y="5"/>
                      <a:pt x="1" y="7"/>
                      <a:pt x="1" y="11"/>
                    </a:cubicBezTo>
                    <a:cubicBezTo>
                      <a:pt x="60" y="17"/>
                      <a:pt x="118" y="25"/>
                      <a:pt x="176" y="34"/>
                    </a:cubicBezTo>
                    <a:cubicBezTo>
                      <a:pt x="176" y="30"/>
                      <a:pt x="176" y="28"/>
                      <a:pt x="176" y="23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" name="Freeform 33">
                <a:extLst>
                  <a:ext uri="{FF2B5EF4-FFF2-40B4-BE49-F238E27FC236}">
                    <a16:creationId xmlns:a16="http://schemas.microsoft.com/office/drawing/2014/main" id="{A25FB0FD-DA1A-498A-8859-DC6FED0243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4363" y="5313363"/>
                <a:ext cx="466725" cy="90487"/>
              </a:xfrm>
              <a:custGeom>
                <a:avLst/>
                <a:gdLst>
                  <a:gd name="T0" fmla="*/ 196 w 196"/>
                  <a:gd name="T1" fmla="*/ 27 h 38"/>
                  <a:gd name="T2" fmla="*/ 0 w 196"/>
                  <a:gd name="T3" fmla="*/ 0 h 38"/>
                  <a:gd name="T4" fmla="*/ 1 w 196"/>
                  <a:gd name="T5" fmla="*/ 11 h 38"/>
                  <a:gd name="T6" fmla="*/ 196 w 196"/>
                  <a:gd name="T7" fmla="*/ 38 h 38"/>
                  <a:gd name="T8" fmla="*/ 196 w 196"/>
                  <a:gd name="T9" fmla="*/ 2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38">
                    <a:moveTo>
                      <a:pt x="196" y="27"/>
                    </a:moveTo>
                    <a:cubicBezTo>
                      <a:pt x="131" y="16"/>
                      <a:pt x="65" y="7"/>
                      <a:pt x="0" y="0"/>
                    </a:cubicBezTo>
                    <a:cubicBezTo>
                      <a:pt x="0" y="5"/>
                      <a:pt x="0" y="7"/>
                      <a:pt x="1" y="11"/>
                    </a:cubicBezTo>
                    <a:cubicBezTo>
                      <a:pt x="66" y="18"/>
                      <a:pt x="131" y="27"/>
                      <a:pt x="196" y="38"/>
                    </a:cubicBezTo>
                    <a:cubicBezTo>
                      <a:pt x="196" y="34"/>
                      <a:pt x="196" y="32"/>
                      <a:pt x="196" y="27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" name="Freeform 34">
                <a:extLst>
                  <a:ext uri="{FF2B5EF4-FFF2-40B4-BE49-F238E27FC236}">
                    <a16:creationId xmlns:a16="http://schemas.microsoft.com/office/drawing/2014/main" id="{773E6A8D-CAD2-4A98-B8D4-EC4AFCF7DF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7538" y="5351463"/>
                <a:ext cx="363538" cy="73025"/>
              </a:xfrm>
              <a:custGeom>
                <a:avLst/>
                <a:gdLst>
                  <a:gd name="T0" fmla="*/ 152 w 153"/>
                  <a:gd name="T1" fmla="*/ 20 h 31"/>
                  <a:gd name="T2" fmla="*/ 0 w 153"/>
                  <a:gd name="T3" fmla="*/ 0 h 31"/>
                  <a:gd name="T4" fmla="*/ 2 w 153"/>
                  <a:gd name="T5" fmla="*/ 11 h 31"/>
                  <a:gd name="T6" fmla="*/ 153 w 153"/>
                  <a:gd name="T7" fmla="*/ 31 h 31"/>
                  <a:gd name="T8" fmla="*/ 152 w 153"/>
                  <a:gd name="T9" fmla="*/ 2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" h="31">
                    <a:moveTo>
                      <a:pt x="152" y="20"/>
                    </a:moveTo>
                    <a:cubicBezTo>
                      <a:pt x="102" y="12"/>
                      <a:pt x="51" y="5"/>
                      <a:pt x="0" y="0"/>
                    </a:cubicBezTo>
                    <a:cubicBezTo>
                      <a:pt x="1" y="5"/>
                      <a:pt x="1" y="7"/>
                      <a:pt x="2" y="11"/>
                    </a:cubicBezTo>
                    <a:cubicBezTo>
                      <a:pt x="52" y="16"/>
                      <a:pt x="102" y="23"/>
                      <a:pt x="153" y="31"/>
                    </a:cubicBezTo>
                    <a:cubicBezTo>
                      <a:pt x="152" y="26"/>
                      <a:pt x="152" y="24"/>
                      <a:pt x="152" y="20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" name="Freeform 35">
                <a:extLst>
                  <a:ext uri="{FF2B5EF4-FFF2-40B4-BE49-F238E27FC236}">
                    <a16:creationId xmlns:a16="http://schemas.microsoft.com/office/drawing/2014/main" id="{0A6C71FA-505C-463F-9080-9DC9EC074F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5000" y="5537200"/>
                <a:ext cx="1720850" cy="130175"/>
              </a:xfrm>
              <a:custGeom>
                <a:avLst/>
                <a:gdLst>
                  <a:gd name="T0" fmla="*/ 724 w 724"/>
                  <a:gd name="T1" fmla="*/ 54 h 55"/>
                  <a:gd name="T2" fmla="*/ 3 w 724"/>
                  <a:gd name="T3" fmla="*/ 55 h 55"/>
                  <a:gd name="T4" fmla="*/ 0 w 724"/>
                  <a:gd name="T5" fmla="*/ 45 h 55"/>
                  <a:gd name="T6" fmla="*/ 724 w 724"/>
                  <a:gd name="T7" fmla="*/ 45 h 55"/>
                  <a:gd name="T8" fmla="*/ 724 w 724"/>
                  <a:gd name="T9" fmla="*/ 5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4" h="55">
                    <a:moveTo>
                      <a:pt x="724" y="54"/>
                    </a:moveTo>
                    <a:cubicBezTo>
                      <a:pt x="485" y="12"/>
                      <a:pt x="242" y="9"/>
                      <a:pt x="3" y="55"/>
                    </a:cubicBezTo>
                    <a:cubicBezTo>
                      <a:pt x="2" y="51"/>
                      <a:pt x="1" y="49"/>
                      <a:pt x="0" y="45"/>
                    </a:cubicBezTo>
                    <a:cubicBezTo>
                      <a:pt x="240" y="0"/>
                      <a:pt x="484" y="3"/>
                      <a:pt x="724" y="45"/>
                    </a:cubicBezTo>
                    <a:cubicBezTo>
                      <a:pt x="724" y="49"/>
                      <a:pt x="724" y="51"/>
                      <a:pt x="724" y="54"/>
                    </a:cubicBezTo>
                    <a:close/>
                  </a:path>
                </a:pathLst>
              </a:custGeom>
              <a:solidFill>
                <a:srgbClr val="BABC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" name="Freeform 36">
                <a:extLst>
                  <a:ext uri="{FF2B5EF4-FFF2-40B4-BE49-F238E27FC236}">
                    <a16:creationId xmlns:a16="http://schemas.microsoft.com/office/drawing/2014/main" id="{B7E1AB83-2E89-4C0F-8081-C437E39841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8475" y="5399088"/>
                <a:ext cx="587375" cy="206375"/>
              </a:xfrm>
              <a:custGeom>
                <a:avLst/>
                <a:gdLst>
                  <a:gd name="T0" fmla="*/ 245 w 247"/>
                  <a:gd name="T1" fmla="*/ 31 h 87"/>
                  <a:gd name="T2" fmla="*/ 0 w 247"/>
                  <a:gd name="T3" fmla="*/ 0 h 87"/>
                  <a:gd name="T4" fmla="*/ 8 w 247"/>
                  <a:gd name="T5" fmla="*/ 56 h 87"/>
                  <a:gd name="T6" fmla="*/ 247 w 247"/>
                  <a:gd name="T7" fmla="*/ 87 h 87"/>
                  <a:gd name="T8" fmla="*/ 245 w 247"/>
                  <a:gd name="T9" fmla="*/ 3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87">
                    <a:moveTo>
                      <a:pt x="245" y="31"/>
                    </a:moveTo>
                    <a:cubicBezTo>
                      <a:pt x="164" y="17"/>
                      <a:pt x="83" y="7"/>
                      <a:pt x="0" y="0"/>
                    </a:cubicBezTo>
                    <a:cubicBezTo>
                      <a:pt x="3" y="22"/>
                      <a:pt x="5" y="34"/>
                      <a:pt x="8" y="56"/>
                    </a:cubicBezTo>
                    <a:cubicBezTo>
                      <a:pt x="88" y="63"/>
                      <a:pt x="167" y="73"/>
                      <a:pt x="247" y="87"/>
                    </a:cubicBezTo>
                    <a:cubicBezTo>
                      <a:pt x="246" y="65"/>
                      <a:pt x="246" y="53"/>
                      <a:pt x="245" y="3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" name="Freeform 37">
                <a:extLst>
                  <a:ext uri="{FF2B5EF4-FFF2-40B4-BE49-F238E27FC236}">
                    <a16:creationId xmlns:a16="http://schemas.microsoft.com/office/drawing/2014/main" id="{7889F865-C6ED-4F06-A527-7E80F1BCC4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8638" y="5619750"/>
                <a:ext cx="566738" cy="481012"/>
              </a:xfrm>
              <a:custGeom>
                <a:avLst/>
                <a:gdLst>
                  <a:gd name="T0" fmla="*/ 235 w 238"/>
                  <a:gd name="T1" fmla="*/ 31 h 202"/>
                  <a:gd name="T2" fmla="*/ 0 w 238"/>
                  <a:gd name="T3" fmla="*/ 0 h 202"/>
                  <a:gd name="T4" fmla="*/ 22 w 238"/>
                  <a:gd name="T5" fmla="*/ 171 h 202"/>
                  <a:gd name="T6" fmla="*/ 238 w 238"/>
                  <a:gd name="T7" fmla="*/ 202 h 202"/>
                  <a:gd name="T8" fmla="*/ 235 w 238"/>
                  <a:gd name="T9" fmla="*/ 3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8" h="202">
                    <a:moveTo>
                      <a:pt x="235" y="31"/>
                    </a:moveTo>
                    <a:cubicBezTo>
                      <a:pt x="157" y="17"/>
                      <a:pt x="79" y="7"/>
                      <a:pt x="0" y="0"/>
                    </a:cubicBezTo>
                    <a:cubicBezTo>
                      <a:pt x="7" y="57"/>
                      <a:pt x="15" y="114"/>
                      <a:pt x="22" y="171"/>
                    </a:cubicBezTo>
                    <a:cubicBezTo>
                      <a:pt x="95" y="178"/>
                      <a:pt x="167" y="188"/>
                      <a:pt x="238" y="202"/>
                    </a:cubicBezTo>
                    <a:cubicBezTo>
                      <a:pt x="237" y="145"/>
                      <a:pt x="236" y="88"/>
                      <a:pt x="235" y="3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" name="Freeform 38">
                <a:extLst>
                  <a:ext uri="{FF2B5EF4-FFF2-40B4-BE49-F238E27FC236}">
                    <a16:creationId xmlns:a16="http://schemas.microsoft.com/office/drawing/2014/main" id="{C923D23E-73F3-44D9-AA02-2ED6D03E54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3088" y="5381625"/>
                <a:ext cx="1182688" cy="227012"/>
              </a:xfrm>
              <a:custGeom>
                <a:avLst/>
                <a:gdLst>
                  <a:gd name="T0" fmla="*/ 490 w 498"/>
                  <a:gd name="T1" fmla="*/ 6 h 95"/>
                  <a:gd name="T2" fmla="*/ 0 w 498"/>
                  <a:gd name="T3" fmla="*/ 38 h 95"/>
                  <a:gd name="T4" fmla="*/ 20 w 498"/>
                  <a:gd name="T5" fmla="*/ 95 h 95"/>
                  <a:gd name="T6" fmla="*/ 498 w 498"/>
                  <a:gd name="T7" fmla="*/ 62 h 95"/>
                  <a:gd name="T8" fmla="*/ 490 w 498"/>
                  <a:gd name="T9" fmla="*/ 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95">
                    <a:moveTo>
                      <a:pt x="490" y="6"/>
                    </a:moveTo>
                    <a:cubicBezTo>
                      <a:pt x="325" y="0"/>
                      <a:pt x="162" y="9"/>
                      <a:pt x="0" y="38"/>
                    </a:cubicBezTo>
                    <a:cubicBezTo>
                      <a:pt x="8" y="61"/>
                      <a:pt x="12" y="72"/>
                      <a:pt x="20" y="95"/>
                    </a:cubicBezTo>
                    <a:cubicBezTo>
                      <a:pt x="178" y="65"/>
                      <a:pt x="337" y="56"/>
                      <a:pt x="498" y="62"/>
                    </a:cubicBezTo>
                    <a:cubicBezTo>
                      <a:pt x="495" y="40"/>
                      <a:pt x="493" y="29"/>
                      <a:pt x="490" y="6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" name="Freeform 39">
                <a:extLst>
                  <a:ext uri="{FF2B5EF4-FFF2-40B4-BE49-F238E27FC236}">
                    <a16:creationId xmlns:a16="http://schemas.microsoft.com/office/drawing/2014/main" id="{E8E84C2D-49CD-4380-BE93-97E98CC4E1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5963" y="5619750"/>
                <a:ext cx="477838" cy="93662"/>
              </a:xfrm>
              <a:custGeom>
                <a:avLst/>
                <a:gdLst>
                  <a:gd name="T0" fmla="*/ 198 w 201"/>
                  <a:gd name="T1" fmla="*/ 0 h 39"/>
                  <a:gd name="T2" fmla="*/ 0 w 201"/>
                  <a:gd name="T3" fmla="*/ 26 h 39"/>
                  <a:gd name="T4" fmla="*/ 4 w 201"/>
                  <a:gd name="T5" fmla="*/ 39 h 39"/>
                  <a:gd name="T6" fmla="*/ 201 w 201"/>
                  <a:gd name="T7" fmla="*/ 13 h 39"/>
                  <a:gd name="T8" fmla="*/ 198 w 201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1" h="39">
                    <a:moveTo>
                      <a:pt x="198" y="0"/>
                    </a:moveTo>
                    <a:cubicBezTo>
                      <a:pt x="131" y="6"/>
                      <a:pt x="66" y="15"/>
                      <a:pt x="0" y="26"/>
                    </a:cubicBezTo>
                    <a:cubicBezTo>
                      <a:pt x="2" y="31"/>
                      <a:pt x="3" y="34"/>
                      <a:pt x="4" y="39"/>
                    </a:cubicBezTo>
                    <a:cubicBezTo>
                      <a:pt x="70" y="28"/>
                      <a:pt x="135" y="19"/>
                      <a:pt x="201" y="13"/>
                    </a:cubicBezTo>
                    <a:cubicBezTo>
                      <a:pt x="200" y="8"/>
                      <a:pt x="199" y="5"/>
                      <a:pt x="198" y="0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" name="Freeform 40">
                <a:extLst>
                  <a:ext uri="{FF2B5EF4-FFF2-40B4-BE49-F238E27FC236}">
                    <a16:creationId xmlns:a16="http://schemas.microsoft.com/office/drawing/2014/main" id="{15AE1718-2727-42D6-A211-74E427EB78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9925" y="5667375"/>
                <a:ext cx="534988" cy="104775"/>
              </a:xfrm>
              <a:custGeom>
                <a:avLst/>
                <a:gdLst>
                  <a:gd name="T0" fmla="*/ 222 w 225"/>
                  <a:gd name="T1" fmla="*/ 0 h 44"/>
                  <a:gd name="T2" fmla="*/ 0 w 225"/>
                  <a:gd name="T3" fmla="*/ 31 h 44"/>
                  <a:gd name="T4" fmla="*/ 4 w 225"/>
                  <a:gd name="T5" fmla="*/ 44 h 44"/>
                  <a:gd name="T6" fmla="*/ 225 w 225"/>
                  <a:gd name="T7" fmla="*/ 13 h 44"/>
                  <a:gd name="T8" fmla="*/ 222 w 225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5" h="44">
                    <a:moveTo>
                      <a:pt x="222" y="0"/>
                    </a:moveTo>
                    <a:cubicBezTo>
                      <a:pt x="147" y="7"/>
                      <a:pt x="73" y="17"/>
                      <a:pt x="0" y="31"/>
                    </a:cubicBezTo>
                    <a:cubicBezTo>
                      <a:pt x="1" y="36"/>
                      <a:pt x="2" y="39"/>
                      <a:pt x="4" y="44"/>
                    </a:cubicBezTo>
                    <a:cubicBezTo>
                      <a:pt x="77" y="30"/>
                      <a:pt x="151" y="20"/>
                      <a:pt x="225" y="13"/>
                    </a:cubicBezTo>
                    <a:cubicBezTo>
                      <a:pt x="224" y="8"/>
                      <a:pt x="223" y="5"/>
                      <a:pt x="222" y="0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" name="Freeform 41">
                <a:extLst>
                  <a:ext uri="{FF2B5EF4-FFF2-40B4-BE49-F238E27FC236}">
                    <a16:creationId xmlns:a16="http://schemas.microsoft.com/office/drawing/2014/main" id="{A967FD56-04F6-4520-AFF9-151F9221D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7388" y="5713413"/>
                <a:ext cx="530225" cy="106362"/>
              </a:xfrm>
              <a:custGeom>
                <a:avLst/>
                <a:gdLst>
                  <a:gd name="T0" fmla="*/ 220 w 223"/>
                  <a:gd name="T1" fmla="*/ 0 h 45"/>
                  <a:gd name="T2" fmla="*/ 0 w 223"/>
                  <a:gd name="T3" fmla="*/ 32 h 45"/>
                  <a:gd name="T4" fmla="*/ 4 w 223"/>
                  <a:gd name="T5" fmla="*/ 45 h 45"/>
                  <a:gd name="T6" fmla="*/ 223 w 223"/>
                  <a:gd name="T7" fmla="*/ 14 h 45"/>
                  <a:gd name="T8" fmla="*/ 220 w 223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3" h="45">
                    <a:moveTo>
                      <a:pt x="220" y="0"/>
                    </a:moveTo>
                    <a:cubicBezTo>
                      <a:pt x="145" y="7"/>
                      <a:pt x="73" y="18"/>
                      <a:pt x="0" y="32"/>
                    </a:cubicBezTo>
                    <a:cubicBezTo>
                      <a:pt x="2" y="37"/>
                      <a:pt x="2" y="40"/>
                      <a:pt x="4" y="45"/>
                    </a:cubicBezTo>
                    <a:cubicBezTo>
                      <a:pt x="77" y="31"/>
                      <a:pt x="149" y="20"/>
                      <a:pt x="223" y="14"/>
                    </a:cubicBezTo>
                    <a:cubicBezTo>
                      <a:pt x="222" y="8"/>
                      <a:pt x="221" y="6"/>
                      <a:pt x="220" y="0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" name="Freeform 42">
                <a:extLst>
                  <a:ext uri="{FF2B5EF4-FFF2-40B4-BE49-F238E27FC236}">
                    <a16:creationId xmlns:a16="http://schemas.microsoft.com/office/drawing/2014/main" id="{B4E4AAAB-0E5D-44F2-8000-DBD717EAD6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3263" y="5761038"/>
                <a:ext cx="525463" cy="106362"/>
              </a:xfrm>
              <a:custGeom>
                <a:avLst/>
                <a:gdLst>
                  <a:gd name="T0" fmla="*/ 218 w 221"/>
                  <a:gd name="T1" fmla="*/ 0 h 45"/>
                  <a:gd name="T2" fmla="*/ 0 w 221"/>
                  <a:gd name="T3" fmla="*/ 32 h 45"/>
                  <a:gd name="T4" fmla="*/ 4 w 221"/>
                  <a:gd name="T5" fmla="*/ 45 h 45"/>
                  <a:gd name="T6" fmla="*/ 221 w 221"/>
                  <a:gd name="T7" fmla="*/ 13 h 45"/>
                  <a:gd name="T8" fmla="*/ 218 w 221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1" h="45">
                    <a:moveTo>
                      <a:pt x="218" y="0"/>
                    </a:moveTo>
                    <a:cubicBezTo>
                      <a:pt x="144" y="7"/>
                      <a:pt x="72" y="17"/>
                      <a:pt x="0" y="32"/>
                    </a:cubicBezTo>
                    <a:cubicBezTo>
                      <a:pt x="2" y="37"/>
                      <a:pt x="3" y="39"/>
                      <a:pt x="4" y="45"/>
                    </a:cubicBezTo>
                    <a:cubicBezTo>
                      <a:pt x="76" y="30"/>
                      <a:pt x="148" y="20"/>
                      <a:pt x="221" y="13"/>
                    </a:cubicBezTo>
                    <a:cubicBezTo>
                      <a:pt x="220" y="8"/>
                      <a:pt x="219" y="5"/>
                      <a:pt x="218" y="0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" name="Freeform 43">
                <a:extLst>
                  <a:ext uri="{FF2B5EF4-FFF2-40B4-BE49-F238E27FC236}">
                    <a16:creationId xmlns:a16="http://schemas.microsoft.com/office/drawing/2014/main" id="{C293461B-5EFC-4D07-9326-3EED0ED022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0725" y="5807075"/>
                <a:ext cx="520700" cy="104775"/>
              </a:xfrm>
              <a:custGeom>
                <a:avLst/>
                <a:gdLst>
                  <a:gd name="T0" fmla="*/ 216 w 219"/>
                  <a:gd name="T1" fmla="*/ 0 h 44"/>
                  <a:gd name="T2" fmla="*/ 0 w 219"/>
                  <a:gd name="T3" fmla="*/ 31 h 44"/>
                  <a:gd name="T4" fmla="*/ 5 w 219"/>
                  <a:gd name="T5" fmla="*/ 44 h 44"/>
                  <a:gd name="T6" fmla="*/ 219 w 219"/>
                  <a:gd name="T7" fmla="*/ 13 h 44"/>
                  <a:gd name="T8" fmla="*/ 216 w 219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9" h="44">
                    <a:moveTo>
                      <a:pt x="216" y="0"/>
                    </a:moveTo>
                    <a:cubicBezTo>
                      <a:pt x="143" y="7"/>
                      <a:pt x="71" y="17"/>
                      <a:pt x="0" y="31"/>
                    </a:cubicBezTo>
                    <a:cubicBezTo>
                      <a:pt x="2" y="37"/>
                      <a:pt x="3" y="39"/>
                      <a:pt x="5" y="44"/>
                    </a:cubicBezTo>
                    <a:cubicBezTo>
                      <a:pt x="76" y="30"/>
                      <a:pt x="147" y="20"/>
                      <a:pt x="219" y="13"/>
                    </a:cubicBezTo>
                    <a:cubicBezTo>
                      <a:pt x="218" y="8"/>
                      <a:pt x="217" y="5"/>
                      <a:pt x="216" y="0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" name="Freeform 44">
                <a:extLst>
                  <a:ext uri="{FF2B5EF4-FFF2-40B4-BE49-F238E27FC236}">
                    <a16:creationId xmlns:a16="http://schemas.microsoft.com/office/drawing/2014/main" id="{91BF7591-A45F-4A2F-B7FA-0CFCBDAA99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6600" y="5854700"/>
                <a:ext cx="515938" cy="104775"/>
              </a:xfrm>
              <a:custGeom>
                <a:avLst/>
                <a:gdLst>
                  <a:gd name="T0" fmla="*/ 214 w 217"/>
                  <a:gd name="T1" fmla="*/ 0 h 44"/>
                  <a:gd name="T2" fmla="*/ 0 w 217"/>
                  <a:gd name="T3" fmla="*/ 31 h 44"/>
                  <a:gd name="T4" fmla="*/ 5 w 217"/>
                  <a:gd name="T5" fmla="*/ 44 h 44"/>
                  <a:gd name="T6" fmla="*/ 217 w 217"/>
                  <a:gd name="T7" fmla="*/ 13 h 44"/>
                  <a:gd name="T8" fmla="*/ 214 w 217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7" h="44">
                    <a:moveTo>
                      <a:pt x="214" y="0"/>
                    </a:moveTo>
                    <a:cubicBezTo>
                      <a:pt x="141" y="6"/>
                      <a:pt x="71" y="17"/>
                      <a:pt x="0" y="31"/>
                    </a:cubicBezTo>
                    <a:cubicBezTo>
                      <a:pt x="2" y="36"/>
                      <a:pt x="3" y="39"/>
                      <a:pt x="5" y="44"/>
                    </a:cubicBezTo>
                    <a:cubicBezTo>
                      <a:pt x="75" y="30"/>
                      <a:pt x="145" y="20"/>
                      <a:pt x="217" y="13"/>
                    </a:cubicBezTo>
                    <a:cubicBezTo>
                      <a:pt x="216" y="7"/>
                      <a:pt x="215" y="5"/>
                      <a:pt x="214" y="0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" name="Freeform 45">
                <a:extLst>
                  <a:ext uri="{FF2B5EF4-FFF2-40B4-BE49-F238E27FC236}">
                    <a16:creationId xmlns:a16="http://schemas.microsoft.com/office/drawing/2014/main" id="{2FDEB415-3071-40E1-BA8B-A3FD0A26E6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4063" y="5900738"/>
                <a:ext cx="509588" cy="106362"/>
              </a:xfrm>
              <a:custGeom>
                <a:avLst/>
                <a:gdLst>
                  <a:gd name="T0" fmla="*/ 211 w 215"/>
                  <a:gd name="T1" fmla="*/ 0 h 45"/>
                  <a:gd name="T2" fmla="*/ 0 w 215"/>
                  <a:gd name="T3" fmla="*/ 32 h 45"/>
                  <a:gd name="T4" fmla="*/ 5 w 215"/>
                  <a:gd name="T5" fmla="*/ 45 h 45"/>
                  <a:gd name="T6" fmla="*/ 215 w 215"/>
                  <a:gd name="T7" fmla="*/ 13 h 45"/>
                  <a:gd name="T8" fmla="*/ 211 w 215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5" h="45">
                    <a:moveTo>
                      <a:pt x="211" y="0"/>
                    </a:moveTo>
                    <a:cubicBezTo>
                      <a:pt x="140" y="7"/>
                      <a:pt x="70" y="17"/>
                      <a:pt x="0" y="32"/>
                    </a:cubicBezTo>
                    <a:cubicBezTo>
                      <a:pt x="2" y="37"/>
                      <a:pt x="3" y="40"/>
                      <a:pt x="5" y="45"/>
                    </a:cubicBezTo>
                    <a:cubicBezTo>
                      <a:pt x="74" y="30"/>
                      <a:pt x="144" y="20"/>
                      <a:pt x="215" y="13"/>
                    </a:cubicBezTo>
                    <a:cubicBezTo>
                      <a:pt x="213" y="8"/>
                      <a:pt x="213" y="6"/>
                      <a:pt x="211" y="0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" name="Freeform 46">
                <a:extLst>
                  <a:ext uri="{FF2B5EF4-FFF2-40B4-BE49-F238E27FC236}">
                    <a16:creationId xmlns:a16="http://schemas.microsoft.com/office/drawing/2014/main" id="{C0863803-C7EB-487E-959B-2D248FFD1A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9938" y="5948363"/>
                <a:ext cx="506413" cy="106362"/>
              </a:xfrm>
              <a:custGeom>
                <a:avLst/>
                <a:gdLst>
                  <a:gd name="T0" fmla="*/ 209 w 213"/>
                  <a:gd name="T1" fmla="*/ 0 h 45"/>
                  <a:gd name="T2" fmla="*/ 0 w 213"/>
                  <a:gd name="T3" fmla="*/ 31 h 45"/>
                  <a:gd name="T4" fmla="*/ 5 w 213"/>
                  <a:gd name="T5" fmla="*/ 45 h 45"/>
                  <a:gd name="T6" fmla="*/ 213 w 213"/>
                  <a:gd name="T7" fmla="*/ 13 h 45"/>
                  <a:gd name="T8" fmla="*/ 209 w 213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45">
                    <a:moveTo>
                      <a:pt x="209" y="0"/>
                    </a:moveTo>
                    <a:cubicBezTo>
                      <a:pt x="139" y="7"/>
                      <a:pt x="69" y="17"/>
                      <a:pt x="0" y="31"/>
                    </a:cubicBezTo>
                    <a:cubicBezTo>
                      <a:pt x="2" y="37"/>
                      <a:pt x="3" y="39"/>
                      <a:pt x="5" y="45"/>
                    </a:cubicBezTo>
                    <a:cubicBezTo>
                      <a:pt x="73" y="29"/>
                      <a:pt x="143" y="20"/>
                      <a:pt x="213" y="13"/>
                    </a:cubicBezTo>
                    <a:cubicBezTo>
                      <a:pt x="211" y="8"/>
                      <a:pt x="211" y="5"/>
                      <a:pt x="209" y="0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" name="Freeform 47">
                <a:extLst>
                  <a:ext uri="{FF2B5EF4-FFF2-40B4-BE49-F238E27FC236}">
                    <a16:creationId xmlns:a16="http://schemas.microsoft.com/office/drawing/2014/main" id="{E96EA1F1-7A85-42D8-AED1-E01E5C3AAB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7400" y="6005513"/>
                <a:ext cx="396875" cy="95250"/>
              </a:xfrm>
              <a:custGeom>
                <a:avLst/>
                <a:gdLst>
                  <a:gd name="T0" fmla="*/ 163 w 167"/>
                  <a:gd name="T1" fmla="*/ 0 h 40"/>
                  <a:gd name="T2" fmla="*/ 0 w 167"/>
                  <a:gd name="T3" fmla="*/ 27 h 40"/>
                  <a:gd name="T4" fmla="*/ 5 w 167"/>
                  <a:gd name="T5" fmla="*/ 40 h 40"/>
                  <a:gd name="T6" fmla="*/ 167 w 167"/>
                  <a:gd name="T7" fmla="*/ 13 h 40"/>
                  <a:gd name="T8" fmla="*/ 163 w 167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40">
                    <a:moveTo>
                      <a:pt x="163" y="0"/>
                    </a:moveTo>
                    <a:cubicBezTo>
                      <a:pt x="108" y="7"/>
                      <a:pt x="54" y="16"/>
                      <a:pt x="0" y="27"/>
                    </a:cubicBezTo>
                    <a:cubicBezTo>
                      <a:pt x="2" y="32"/>
                      <a:pt x="3" y="35"/>
                      <a:pt x="5" y="40"/>
                    </a:cubicBezTo>
                    <a:cubicBezTo>
                      <a:pt x="59" y="29"/>
                      <a:pt x="112" y="20"/>
                      <a:pt x="167" y="13"/>
                    </a:cubicBezTo>
                    <a:cubicBezTo>
                      <a:pt x="165" y="8"/>
                      <a:pt x="164" y="5"/>
                      <a:pt x="163" y="0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" name="Freeform 48">
                <a:extLst>
                  <a:ext uri="{FF2B5EF4-FFF2-40B4-BE49-F238E27FC236}">
                    <a16:creationId xmlns:a16="http://schemas.microsoft.com/office/drawing/2014/main" id="{49024F8F-5FF4-4430-B563-8439B418A7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6350" y="5610225"/>
                <a:ext cx="498475" cy="38100"/>
              </a:xfrm>
              <a:custGeom>
                <a:avLst/>
                <a:gdLst>
                  <a:gd name="T0" fmla="*/ 208 w 210"/>
                  <a:gd name="T1" fmla="*/ 3 h 16"/>
                  <a:gd name="T2" fmla="*/ 0 w 210"/>
                  <a:gd name="T3" fmla="*/ 2 h 16"/>
                  <a:gd name="T4" fmla="*/ 3 w 210"/>
                  <a:gd name="T5" fmla="*/ 15 h 16"/>
                  <a:gd name="T6" fmla="*/ 210 w 210"/>
                  <a:gd name="T7" fmla="*/ 16 h 16"/>
                  <a:gd name="T8" fmla="*/ 208 w 210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16">
                    <a:moveTo>
                      <a:pt x="208" y="3"/>
                    </a:moveTo>
                    <a:cubicBezTo>
                      <a:pt x="139" y="0"/>
                      <a:pt x="69" y="0"/>
                      <a:pt x="0" y="2"/>
                    </a:cubicBezTo>
                    <a:cubicBezTo>
                      <a:pt x="1" y="7"/>
                      <a:pt x="2" y="10"/>
                      <a:pt x="3" y="15"/>
                    </a:cubicBezTo>
                    <a:cubicBezTo>
                      <a:pt x="72" y="13"/>
                      <a:pt x="141" y="13"/>
                      <a:pt x="210" y="16"/>
                    </a:cubicBezTo>
                    <a:cubicBezTo>
                      <a:pt x="209" y="11"/>
                      <a:pt x="209" y="9"/>
                      <a:pt x="208" y="3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" name="Freeform 49">
                <a:extLst>
                  <a:ext uri="{FF2B5EF4-FFF2-40B4-BE49-F238E27FC236}">
                    <a16:creationId xmlns:a16="http://schemas.microsoft.com/office/drawing/2014/main" id="{4618293A-842B-44CE-AC78-2070054416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9200" y="5657850"/>
                <a:ext cx="563563" cy="38100"/>
              </a:xfrm>
              <a:custGeom>
                <a:avLst/>
                <a:gdLst>
                  <a:gd name="T0" fmla="*/ 235 w 237"/>
                  <a:gd name="T1" fmla="*/ 3 h 16"/>
                  <a:gd name="T2" fmla="*/ 0 w 237"/>
                  <a:gd name="T3" fmla="*/ 3 h 16"/>
                  <a:gd name="T4" fmla="*/ 3 w 237"/>
                  <a:gd name="T5" fmla="*/ 16 h 16"/>
                  <a:gd name="T6" fmla="*/ 237 w 237"/>
                  <a:gd name="T7" fmla="*/ 16 h 16"/>
                  <a:gd name="T8" fmla="*/ 235 w 237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7" h="16">
                    <a:moveTo>
                      <a:pt x="235" y="3"/>
                    </a:moveTo>
                    <a:cubicBezTo>
                      <a:pt x="156" y="0"/>
                      <a:pt x="78" y="0"/>
                      <a:pt x="0" y="3"/>
                    </a:cubicBezTo>
                    <a:cubicBezTo>
                      <a:pt x="1" y="8"/>
                      <a:pt x="2" y="11"/>
                      <a:pt x="3" y="16"/>
                    </a:cubicBezTo>
                    <a:cubicBezTo>
                      <a:pt x="81" y="13"/>
                      <a:pt x="159" y="13"/>
                      <a:pt x="237" y="16"/>
                    </a:cubicBezTo>
                    <a:cubicBezTo>
                      <a:pt x="236" y="11"/>
                      <a:pt x="236" y="8"/>
                      <a:pt x="235" y="3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" name="Freeform 50">
                <a:extLst>
                  <a:ext uri="{FF2B5EF4-FFF2-40B4-BE49-F238E27FC236}">
                    <a16:creationId xmlns:a16="http://schemas.microsoft.com/office/drawing/2014/main" id="{B9053E1F-F0AA-4EB9-B039-23FBB0BF45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1900" y="5703888"/>
                <a:ext cx="557213" cy="39687"/>
              </a:xfrm>
              <a:custGeom>
                <a:avLst/>
                <a:gdLst>
                  <a:gd name="T0" fmla="*/ 233 w 235"/>
                  <a:gd name="T1" fmla="*/ 4 h 17"/>
                  <a:gd name="T2" fmla="*/ 0 w 235"/>
                  <a:gd name="T3" fmla="*/ 4 h 17"/>
                  <a:gd name="T4" fmla="*/ 3 w 235"/>
                  <a:gd name="T5" fmla="*/ 17 h 17"/>
                  <a:gd name="T6" fmla="*/ 235 w 235"/>
                  <a:gd name="T7" fmla="*/ 17 h 17"/>
                  <a:gd name="T8" fmla="*/ 233 w 235"/>
                  <a:gd name="T9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17">
                    <a:moveTo>
                      <a:pt x="233" y="4"/>
                    </a:moveTo>
                    <a:cubicBezTo>
                      <a:pt x="155" y="0"/>
                      <a:pt x="78" y="0"/>
                      <a:pt x="0" y="4"/>
                    </a:cubicBezTo>
                    <a:cubicBezTo>
                      <a:pt x="1" y="9"/>
                      <a:pt x="2" y="12"/>
                      <a:pt x="3" y="17"/>
                    </a:cubicBezTo>
                    <a:cubicBezTo>
                      <a:pt x="80" y="13"/>
                      <a:pt x="157" y="13"/>
                      <a:pt x="235" y="17"/>
                    </a:cubicBezTo>
                    <a:cubicBezTo>
                      <a:pt x="234" y="12"/>
                      <a:pt x="234" y="9"/>
                      <a:pt x="233" y="4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" name="Freeform 51">
                <a:extLst>
                  <a:ext uri="{FF2B5EF4-FFF2-40B4-BE49-F238E27FC236}">
                    <a16:creationId xmlns:a16="http://schemas.microsoft.com/office/drawing/2014/main" id="{B7671DA6-8EB5-41BF-9A1E-C0CAB3F734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3013" y="5751513"/>
                <a:ext cx="550863" cy="39687"/>
              </a:xfrm>
              <a:custGeom>
                <a:avLst/>
                <a:gdLst>
                  <a:gd name="T0" fmla="*/ 230 w 232"/>
                  <a:gd name="T1" fmla="*/ 3 h 17"/>
                  <a:gd name="T2" fmla="*/ 0 w 232"/>
                  <a:gd name="T3" fmla="*/ 4 h 17"/>
                  <a:gd name="T4" fmla="*/ 3 w 232"/>
                  <a:gd name="T5" fmla="*/ 17 h 17"/>
                  <a:gd name="T6" fmla="*/ 232 w 232"/>
                  <a:gd name="T7" fmla="*/ 17 h 17"/>
                  <a:gd name="T8" fmla="*/ 230 w 232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17">
                    <a:moveTo>
                      <a:pt x="230" y="3"/>
                    </a:moveTo>
                    <a:cubicBezTo>
                      <a:pt x="153" y="0"/>
                      <a:pt x="77" y="0"/>
                      <a:pt x="0" y="4"/>
                    </a:cubicBezTo>
                    <a:cubicBezTo>
                      <a:pt x="1" y="9"/>
                      <a:pt x="1" y="11"/>
                      <a:pt x="3" y="17"/>
                    </a:cubicBezTo>
                    <a:cubicBezTo>
                      <a:pt x="79" y="13"/>
                      <a:pt x="156" y="13"/>
                      <a:pt x="232" y="17"/>
                    </a:cubicBezTo>
                    <a:cubicBezTo>
                      <a:pt x="232" y="11"/>
                      <a:pt x="231" y="9"/>
                      <a:pt x="230" y="3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" name="Freeform 52">
                <a:extLst>
                  <a:ext uri="{FF2B5EF4-FFF2-40B4-BE49-F238E27FC236}">
                    <a16:creationId xmlns:a16="http://schemas.microsoft.com/office/drawing/2014/main" id="{4BF6FC24-22D7-46B4-9D16-8F5A04582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2538" y="5797550"/>
                <a:ext cx="549275" cy="38100"/>
              </a:xfrm>
              <a:custGeom>
                <a:avLst/>
                <a:gdLst>
                  <a:gd name="T0" fmla="*/ 229 w 231"/>
                  <a:gd name="T1" fmla="*/ 3 h 16"/>
                  <a:gd name="T2" fmla="*/ 0 w 231"/>
                  <a:gd name="T3" fmla="*/ 3 h 16"/>
                  <a:gd name="T4" fmla="*/ 4 w 231"/>
                  <a:gd name="T5" fmla="*/ 16 h 16"/>
                  <a:gd name="T6" fmla="*/ 231 w 231"/>
                  <a:gd name="T7" fmla="*/ 16 h 16"/>
                  <a:gd name="T8" fmla="*/ 229 w 231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16">
                    <a:moveTo>
                      <a:pt x="229" y="3"/>
                    </a:moveTo>
                    <a:cubicBezTo>
                      <a:pt x="153" y="0"/>
                      <a:pt x="77" y="0"/>
                      <a:pt x="0" y="3"/>
                    </a:cubicBezTo>
                    <a:cubicBezTo>
                      <a:pt x="2" y="9"/>
                      <a:pt x="2" y="11"/>
                      <a:pt x="4" y="16"/>
                    </a:cubicBezTo>
                    <a:cubicBezTo>
                      <a:pt x="80" y="13"/>
                      <a:pt x="155" y="13"/>
                      <a:pt x="231" y="16"/>
                    </a:cubicBezTo>
                    <a:cubicBezTo>
                      <a:pt x="230" y="11"/>
                      <a:pt x="230" y="8"/>
                      <a:pt x="229" y="3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" name="Freeform 53">
                <a:extLst>
                  <a:ext uri="{FF2B5EF4-FFF2-40B4-BE49-F238E27FC236}">
                    <a16:creationId xmlns:a16="http://schemas.microsoft.com/office/drawing/2014/main" id="{CA998E12-7226-409D-90D7-559CE66116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3650" y="5843588"/>
                <a:ext cx="544513" cy="39687"/>
              </a:xfrm>
              <a:custGeom>
                <a:avLst/>
                <a:gdLst>
                  <a:gd name="T0" fmla="*/ 227 w 229"/>
                  <a:gd name="T1" fmla="*/ 4 h 17"/>
                  <a:gd name="T2" fmla="*/ 0 w 229"/>
                  <a:gd name="T3" fmla="*/ 4 h 17"/>
                  <a:gd name="T4" fmla="*/ 3 w 229"/>
                  <a:gd name="T5" fmla="*/ 17 h 17"/>
                  <a:gd name="T6" fmla="*/ 229 w 229"/>
                  <a:gd name="T7" fmla="*/ 17 h 17"/>
                  <a:gd name="T8" fmla="*/ 227 w 229"/>
                  <a:gd name="T9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9" h="17">
                    <a:moveTo>
                      <a:pt x="227" y="4"/>
                    </a:moveTo>
                    <a:cubicBezTo>
                      <a:pt x="151" y="0"/>
                      <a:pt x="76" y="0"/>
                      <a:pt x="0" y="4"/>
                    </a:cubicBezTo>
                    <a:cubicBezTo>
                      <a:pt x="2" y="9"/>
                      <a:pt x="2" y="12"/>
                      <a:pt x="3" y="17"/>
                    </a:cubicBezTo>
                    <a:cubicBezTo>
                      <a:pt x="79" y="13"/>
                      <a:pt x="153" y="14"/>
                      <a:pt x="229" y="17"/>
                    </a:cubicBezTo>
                    <a:cubicBezTo>
                      <a:pt x="228" y="12"/>
                      <a:pt x="228" y="9"/>
                      <a:pt x="227" y="4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" name="Freeform 54">
                <a:extLst>
                  <a:ext uri="{FF2B5EF4-FFF2-40B4-BE49-F238E27FC236}">
                    <a16:creationId xmlns:a16="http://schemas.microsoft.com/office/drawing/2014/main" id="{DFFFE96B-7FAF-45C1-A5E2-D3D5E24E1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6350" y="5891213"/>
                <a:ext cx="536575" cy="39687"/>
              </a:xfrm>
              <a:custGeom>
                <a:avLst/>
                <a:gdLst>
                  <a:gd name="T0" fmla="*/ 225 w 226"/>
                  <a:gd name="T1" fmla="*/ 4 h 17"/>
                  <a:gd name="T2" fmla="*/ 0 w 226"/>
                  <a:gd name="T3" fmla="*/ 4 h 17"/>
                  <a:gd name="T4" fmla="*/ 3 w 226"/>
                  <a:gd name="T5" fmla="*/ 17 h 17"/>
                  <a:gd name="T6" fmla="*/ 226 w 226"/>
                  <a:gd name="T7" fmla="*/ 17 h 17"/>
                  <a:gd name="T8" fmla="*/ 225 w 226"/>
                  <a:gd name="T9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6" h="17">
                    <a:moveTo>
                      <a:pt x="225" y="4"/>
                    </a:moveTo>
                    <a:cubicBezTo>
                      <a:pt x="150" y="0"/>
                      <a:pt x="75" y="0"/>
                      <a:pt x="0" y="4"/>
                    </a:cubicBezTo>
                    <a:cubicBezTo>
                      <a:pt x="1" y="9"/>
                      <a:pt x="2" y="12"/>
                      <a:pt x="3" y="17"/>
                    </a:cubicBezTo>
                    <a:cubicBezTo>
                      <a:pt x="78" y="13"/>
                      <a:pt x="152" y="13"/>
                      <a:pt x="226" y="17"/>
                    </a:cubicBezTo>
                    <a:cubicBezTo>
                      <a:pt x="226" y="11"/>
                      <a:pt x="225" y="9"/>
                      <a:pt x="225" y="4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" name="Freeform 55">
                <a:extLst>
                  <a:ext uri="{FF2B5EF4-FFF2-40B4-BE49-F238E27FC236}">
                    <a16:creationId xmlns:a16="http://schemas.microsoft.com/office/drawing/2014/main" id="{6EC25D8E-F1D3-47B1-B7F9-DF6DB717DF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7463" y="5938838"/>
                <a:ext cx="533400" cy="39687"/>
              </a:xfrm>
              <a:custGeom>
                <a:avLst/>
                <a:gdLst>
                  <a:gd name="T0" fmla="*/ 222 w 224"/>
                  <a:gd name="T1" fmla="*/ 3 h 17"/>
                  <a:gd name="T2" fmla="*/ 0 w 224"/>
                  <a:gd name="T3" fmla="*/ 3 h 17"/>
                  <a:gd name="T4" fmla="*/ 3 w 224"/>
                  <a:gd name="T5" fmla="*/ 17 h 17"/>
                  <a:gd name="T6" fmla="*/ 224 w 224"/>
                  <a:gd name="T7" fmla="*/ 16 h 17"/>
                  <a:gd name="T8" fmla="*/ 222 w 224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17">
                    <a:moveTo>
                      <a:pt x="222" y="3"/>
                    </a:moveTo>
                    <a:cubicBezTo>
                      <a:pt x="148" y="0"/>
                      <a:pt x="74" y="0"/>
                      <a:pt x="0" y="3"/>
                    </a:cubicBezTo>
                    <a:cubicBezTo>
                      <a:pt x="1" y="9"/>
                      <a:pt x="2" y="11"/>
                      <a:pt x="3" y="17"/>
                    </a:cubicBezTo>
                    <a:cubicBezTo>
                      <a:pt x="77" y="13"/>
                      <a:pt x="150" y="13"/>
                      <a:pt x="224" y="16"/>
                    </a:cubicBezTo>
                    <a:cubicBezTo>
                      <a:pt x="223" y="11"/>
                      <a:pt x="223" y="8"/>
                      <a:pt x="222" y="3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" name="Freeform 56">
                <a:extLst>
                  <a:ext uri="{FF2B5EF4-FFF2-40B4-BE49-F238E27FC236}">
                    <a16:creationId xmlns:a16="http://schemas.microsoft.com/office/drawing/2014/main" id="{1B1E5D3E-1B73-495A-A57F-E2E43A4B8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0163" y="5983288"/>
                <a:ext cx="417513" cy="41275"/>
              </a:xfrm>
              <a:custGeom>
                <a:avLst/>
                <a:gdLst>
                  <a:gd name="T0" fmla="*/ 174 w 176"/>
                  <a:gd name="T1" fmla="*/ 1 h 17"/>
                  <a:gd name="T2" fmla="*/ 0 w 176"/>
                  <a:gd name="T3" fmla="*/ 4 h 17"/>
                  <a:gd name="T4" fmla="*/ 3 w 176"/>
                  <a:gd name="T5" fmla="*/ 17 h 17"/>
                  <a:gd name="T6" fmla="*/ 176 w 176"/>
                  <a:gd name="T7" fmla="*/ 15 h 17"/>
                  <a:gd name="T8" fmla="*/ 174 w 176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17">
                    <a:moveTo>
                      <a:pt x="174" y="1"/>
                    </a:moveTo>
                    <a:cubicBezTo>
                      <a:pt x="116" y="0"/>
                      <a:pt x="58" y="1"/>
                      <a:pt x="0" y="4"/>
                    </a:cubicBezTo>
                    <a:cubicBezTo>
                      <a:pt x="1" y="9"/>
                      <a:pt x="2" y="12"/>
                      <a:pt x="3" y="17"/>
                    </a:cubicBezTo>
                    <a:cubicBezTo>
                      <a:pt x="61" y="14"/>
                      <a:pt x="118" y="13"/>
                      <a:pt x="176" y="15"/>
                    </a:cubicBezTo>
                    <a:cubicBezTo>
                      <a:pt x="175" y="9"/>
                      <a:pt x="175" y="7"/>
                      <a:pt x="174" y="1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" name="Freeform 57">
                <a:extLst>
                  <a:ext uri="{FF2B5EF4-FFF2-40B4-BE49-F238E27FC236}">
                    <a16:creationId xmlns:a16="http://schemas.microsoft.com/office/drawing/2014/main" id="{C769DFE8-BA0C-4211-BC2F-BE4D17926F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788" y="6062663"/>
                <a:ext cx="520700" cy="479425"/>
              </a:xfrm>
              <a:custGeom>
                <a:avLst/>
                <a:gdLst>
                  <a:gd name="T0" fmla="*/ 215 w 219"/>
                  <a:gd name="T1" fmla="*/ 31 h 202"/>
                  <a:gd name="T2" fmla="*/ 0 w 219"/>
                  <a:gd name="T3" fmla="*/ 0 h 202"/>
                  <a:gd name="T4" fmla="*/ 23 w 219"/>
                  <a:gd name="T5" fmla="*/ 171 h 202"/>
                  <a:gd name="T6" fmla="*/ 219 w 219"/>
                  <a:gd name="T7" fmla="*/ 202 h 202"/>
                  <a:gd name="T8" fmla="*/ 215 w 219"/>
                  <a:gd name="T9" fmla="*/ 3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9" h="202">
                    <a:moveTo>
                      <a:pt x="215" y="31"/>
                    </a:moveTo>
                    <a:cubicBezTo>
                      <a:pt x="144" y="17"/>
                      <a:pt x="72" y="7"/>
                      <a:pt x="0" y="0"/>
                    </a:cubicBezTo>
                    <a:cubicBezTo>
                      <a:pt x="8" y="57"/>
                      <a:pt x="15" y="114"/>
                      <a:pt x="23" y="171"/>
                    </a:cubicBezTo>
                    <a:cubicBezTo>
                      <a:pt x="89" y="178"/>
                      <a:pt x="154" y="188"/>
                      <a:pt x="219" y="202"/>
                    </a:cubicBezTo>
                    <a:cubicBezTo>
                      <a:pt x="217" y="145"/>
                      <a:pt x="216" y="88"/>
                      <a:pt x="215" y="3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" name="Freeform 58">
                <a:extLst>
                  <a:ext uri="{FF2B5EF4-FFF2-40B4-BE49-F238E27FC236}">
                    <a16:creationId xmlns:a16="http://schemas.microsoft.com/office/drawing/2014/main" id="{12C9275F-68DA-488F-A17D-D0D2AC35C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9950" y="6062663"/>
                <a:ext cx="434975" cy="92075"/>
              </a:xfrm>
              <a:custGeom>
                <a:avLst/>
                <a:gdLst>
                  <a:gd name="T0" fmla="*/ 180 w 183"/>
                  <a:gd name="T1" fmla="*/ 0 h 39"/>
                  <a:gd name="T2" fmla="*/ 0 w 183"/>
                  <a:gd name="T3" fmla="*/ 26 h 39"/>
                  <a:gd name="T4" fmla="*/ 4 w 183"/>
                  <a:gd name="T5" fmla="*/ 39 h 39"/>
                  <a:gd name="T6" fmla="*/ 183 w 183"/>
                  <a:gd name="T7" fmla="*/ 13 h 39"/>
                  <a:gd name="T8" fmla="*/ 180 w 183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3" h="39">
                    <a:moveTo>
                      <a:pt x="180" y="0"/>
                    </a:moveTo>
                    <a:cubicBezTo>
                      <a:pt x="119" y="6"/>
                      <a:pt x="59" y="15"/>
                      <a:pt x="0" y="26"/>
                    </a:cubicBezTo>
                    <a:cubicBezTo>
                      <a:pt x="1" y="31"/>
                      <a:pt x="2" y="34"/>
                      <a:pt x="4" y="39"/>
                    </a:cubicBezTo>
                    <a:cubicBezTo>
                      <a:pt x="63" y="28"/>
                      <a:pt x="123" y="19"/>
                      <a:pt x="183" y="13"/>
                    </a:cubicBezTo>
                    <a:cubicBezTo>
                      <a:pt x="182" y="8"/>
                      <a:pt x="181" y="5"/>
                      <a:pt x="180" y="0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" name="Freeform 59">
                <a:extLst>
                  <a:ext uri="{FF2B5EF4-FFF2-40B4-BE49-F238E27FC236}">
                    <a16:creationId xmlns:a16="http://schemas.microsoft.com/office/drawing/2014/main" id="{E4BAB3AD-3D43-4275-AA62-CB3CE743BE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0263" y="6110288"/>
                <a:ext cx="485775" cy="104775"/>
              </a:xfrm>
              <a:custGeom>
                <a:avLst/>
                <a:gdLst>
                  <a:gd name="T0" fmla="*/ 201 w 205"/>
                  <a:gd name="T1" fmla="*/ 0 h 44"/>
                  <a:gd name="T2" fmla="*/ 0 w 205"/>
                  <a:gd name="T3" fmla="*/ 31 h 44"/>
                  <a:gd name="T4" fmla="*/ 4 w 205"/>
                  <a:gd name="T5" fmla="*/ 44 h 44"/>
                  <a:gd name="T6" fmla="*/ 205 w 205"/>
                  <a:gd name="T7" fmla="*/ 13 h 44"/>
                  <a:gd name="T8" fmla="*/ 201 w 205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5" h="44">
                    <a:moveTo>
                      <a:pt x="201" y="0"/>
                    </a:moveTo>
                    <a:cubicBezTo>
                      <a:pt x="133" y="7"/>
                      <a:pt x="67" y="17"/>
                      <a:pt x="0" y="31"/>
                    </a:cubicBezTo>
                    <a:cubicBezTo>
                      <a:pt x="2" y="37"/>
                      <a:pt x="3" y="39"/>
                      <a:pt x="4" y="44"/>
                    </a:cubicBezTo>
                    <a:cubicBezTo>
                      <a:pt x="71" y="30"/>
                      <a:pt x="137" y="20"/>
                      <a:pt x="205" y="13"/>
                    </a:cubicBezTo>
                    <a:cubicBezTo>
                      <a:pt x="203" y="8"/>
                      <a:pt x="203" y="5"/>
                      <a:pt x="201" y="0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" name="Freeform 60">
                <a:extLst>
                  <a:ext uri="{FF2B5EF4-FFF2-40B4-BE49-F238E27FC236}">
                    <a16:creationId xmlns:a16="http://schemas.microsoft.com/office/drawing/2014/main" id="{2897EF18-C26D-41D2-B135-A035F1E69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6138" y="6157913"/>
                <a:ext cx="482600" cy="104775"/>
              </a:xfrm>
              <a:custGeom>
                <a:avLst/>
                <a:gdLst>
                  <a:gd name="T0" fmla="*/ 199 w 203"/>
                  <a:gd name="T1" fmla="*/ 0 h 44"/>
                  <a:gd name="T2" fmla="*/ 0 w 203"/>
                  <a:gd name="T3" fmla="*/ 31 h 44"/>
                  <a:gd name="T4" fmla="*/ 5 w 203"/>
                  <a:gd name="T5" fmla="*/ 44 h 44"/>
                  <a:gd name="T6" fmla="*/ 203 w 203"/>
                  <a:gd name="T7" fmla="*/ 13 h 44"/>
                  <a:gd name="T8" fmla="*/ 199 w 203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3" h="44">
                    <a:moveTo>
                      <a:pt x="199" y="0"/>
                    </a:moveTo>
                    <a:cubicBezTo>
                      <a:pt x="132" y="7"/>
                      <a:pt x="66" y="17"/>
                      <a:pt x="0" y="31"/>
                    </a:cubicBezTo>
                    <a:cubicBezTo>
                      <a:pt x="2" y="36"/>
                      <a:pt x="3" y="39"/>
                      <a:pt x="5" y="44"/>
                    </a:cubicBezTo>
                    <a:cubicBezTo>
                      <a:pt x="70" y="30"/>
                      <a:pt x="136" y="20"/>
                      <a:pt x="203" y="13"/>
                    </a:cubicBezTo>
                    <a:cubicBezTo>
                      <a:pt x="201" y="7"/>
                      <a:pt x="201" y="5"/>
                      <a:pt x="199" y="0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" name="Freeform 61">
                <a:extLst>
                  <a:ext uri="{FF2B5EF4-FFF2-40B4-BE49-F238E27FC236}">
                    <a16:creationId xmlns:a16="http://schemas.microsoft.com/office/drawing/2014/main" id="{AE770D6C-A2B1-429B-BAA4-0F76225B38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2013" y="6202363"/>
                <a:ext cx="477838" cy="107950"/>
              </a:xfrm>
              <a:custGeom>
                <a:avLst/>
                <a:gdLst>
                  <a:gd name="T0" fmla="*/ 197 w 201"/>
                  <a:gd name="T1" fmla="*/ 0 h 45"/>
                  <a:gd name="T2" fmla="*/ 0 w 201"/>
                  <a:gd name="T3" fmla="*/ 32 h 45"/>
                  <a:gd name="T4" fmla="*/ 5 w 201"/>
                  <a:gd name="T5" fmla="*/ 45 h 45"/>
                  <a:gd name="T6" fmla="*/ 201 w 201"/>
                  <a:gd name="T7" fmla="*/ 13 h 45"/>
                  <a:gd name="T8" fmla="*/ 197 w 201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1" h="45">
                    <a:moveTo>
                      <a:pt x="197" y="0"/>
                    </a:moveTo>
                    <a:cubicBezTo>
                      <a:pt x="131" y="7"/>
                      <a:pt x="65" y="17"/>
                      <a:pt x="0" y="32"/>
                    </a:cubicBezTo>
                    <a:cubicBezTo>
                      <a:pt x="2" y="37"/>
                      <a:pt x="3" y="40"/>
                      <a:pt x="5" y="45"/>
                    </a:cubicBezTo>
                    <a:cubicBezTo>
                      <a:pt x="70" y="30"/>
                      <a:pt x="134" y="20"/>
                      <a:pt x="201" y="13"/>
                    </a:cubicBezTo>
                    <a:cubicBezTo>
                      <a:pt x="199" y="8"/>
                      <a:pt x="199" y="5"/>
                      <a:pt x="197" y="0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" name="Freeform 62">
                <a:extLst>
                  <a:ext uri="{FF2B5EF4-FFF2-40B4-BE49-F238E27FC236}">
                    <a16:creationId xmlns:a16="http://schemas.microsoft.com/office/drawing/2014/main" id="{90CA8B19-4E4F-4CBC-A343-32F34021C4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9475" y="6249988"/>
                <a:ext cx="473075" cy="104775"/>
              </a:xfrm>
              <a:custGeom>
                <a:avLst/>
                <a:gdLst>
                  <a:gd name="T0" fmla="*/ 195 w 199"/>
                  <a:gd name="T1" fmla="*/ 0 h 44"/>
                  <a:gd name="T2" fmla="*/ 0 w 199"/>
                  <a:gd name="T3" fmla="*/ 31 h 44"/>
                  <a:gd name="T4" fmla="*/ 5 w 199"/>
                  <a:gd name="T5" fmla="*/ 44 h 44"/>
                  <a:gd name="T6" fmla="*/ 199 w 199"/>
                  <a:gd name="T7" fmla="*/ 13 h 44"/>
                  <a:gd name="T8" fmla="*/ 195 w 199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9" h="44">
                    <a:moveTo>
                      <a:pt x="195" y="0"/>
                    </a:moveTo>
                    <a:cubicBezTo>
                      <a:pt x="129" y="7"/>
                      <a:pt x="65" y="17"/>
                      <a:pt x="0" y="31"/>
                    </a:cubicBezTo>
                    <a:cubicBezTo>
                      <a:pt x="2" y="37"/>
                      <a:pt x="3" y="39"/>
                      <a:pt x="5" y="44"/>
                    </a:cubicBezTo>
                    <a:cubicBezTo>
                      <a:pt x="69" y="30"/>
                      <a:pt x="133" y="20"/>
                      <a:pt x="199" y="13"/>
                    </a:cubicBezTo>
                    <a:cubicBezTo>
                      <a:pt x="197" y="8"/>
                      <a:pt x="197" y="5"/>
                      <a:pt x="195" y="0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" name="Freeform 63">
                <a:extLst>
                  <a:ext uri="{FF2B5EF4-FFF2-40B4-BE49-F238E27FC236}">
                    <a16:creationId xmlns:a16="http://schemas.microsoft.com/office/drawing/2014/main" id="{12D4AFF7-61B6-40D3-B7AE-D99F1A37CA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5350" y="6297613"/>
                <a:ext cx="468313" cy="104775"/>
              </a:xfrm>
              <a:custGeom>
                <a:avLst/>
                <a:gdLst>
                  <a:gd name="T0" fmla="*/ 193 w 197"/>
                  <a:gd name="T1" fmla="*/ 0 h 44"/>
                  <a:gd name="T2" fmla="*/ 0 w 197"/>
                  <a:gd name="T3" fmla="*/ 31 h 44"/>
                  <a:gd name="T4" fmla="*/ 5 w 197"/>
                  <a:gd name="T5" fmla="*/ 44 h 44"/>
                  <a:gd name="T6" fmla="*/ 197 w 197"/>
                  <a:gd name="T7" fmla="*/ 13 h 44"/>
                  <a:gd name="T8" fmla="*/ 193 w 197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7" h="44">
                    <a:moveTo>
                      <a:pt x="193" y="0"/>
                    </a:moveTo>
                    <a:cubicBezTo>
                      <a:pt x="128" y="7"/>
                      <a:pt x="64" y="17"/>
                      <a:pt x="0" y="31"/>
                    </a:cubicBezTo>
                    <a:cubicBezTo>
                      <a:pt x="2" y="36"/>
                      <a:pt x="3" y="39"/>
                      <a:pt x="5" y="44"/>
                    </a:cubicBezTo>
                    <a:cubicBezTo>
                      <a:pt x="68" y="30"/>
                      <a:pt x="132" y="20"/>
                      <a:pt x="197" y="13"/>
                    </a:cubicBezTo>
                    <a:cubicBezTo>
                      <a:pt x="195" y="8"/>
                      <a:pt x="195" y="5"/>
                      <a:pt x="193" y="0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" name="Freeform 64">
                <a:extLst>
                  <a:ext uri="{FF2B5EF4-FFF2-40B4-BE49-F238E27FC236}">
                    <a16:creationId xmlns:a16="http://schemas.microsoft.com/office/drawing/2014/main" id="{4C195C41-773F-4005-A5BE-7ACB84115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2813" y="6343650"/>
                <a:ext cx="463550" cy="106362"/>
              </a:xfrm>
              <a:custGeom>
                <a:avLst/>
                <a:gdLst>
                  <a:gd name="T0" fmla="*/ 191 w 195"/>
                  <a:gd name="T1" fmla="*/ 0 h 45"/>
                  <a:gd name="T2" fmla="*/ 0 w 195"/>
                  <a:gd name="T3" fmla="*/ 32 h 45"/>
                  <a:gd name="T4" fmla="*/ 5 w 195"/>
                  <a:gd name="T5" fmla="*/ 45 h 45"/>
                  <a:gd name="T6" fmla="*/ 195 w 195"/>
                  <a:gd name="T7" fmla="*/ 13 h 45"/>
                  <a:gd name="T8" fmla="*/ 191 w 195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45">
                    <a:moveTo>
                      <a:pt x="191" y="0"/>
                    </a:moveTo>
                    <a:cubicBezTo>
                      <a:pt x="127" y="7"/>
                      <a:pt x="63" y="17"/>
                      <a:pt x="0" y="32"/>
                    </a:cubicBezTo>
                    <a:cubicBezTo>
                      <a:pt x="2" y="37"/>
                      <a:pt x="3" y="40"/>
                      <a:pt x="5" y="45"/>
                    </a:cubicBezTo>
                    <a:cubicBezTo>
                      <a:pt x="68" y="31"/>
                      <a:pt x="130" y="20"/>
                      <a:pt x="195" y="13"/>
                    </a:cubicBezTo>
                    <a:cubicBezTo>
                      <a:pt x="193" y="8"/>
                      <a:pt x="193" y="6"/>
                      <a:pt x="191" y="0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" name="Freeform 65">
                <a:extLst>
                  <a:ext uri="{FF2B5EF4-FFF2-40B4-BE49-F238E27FC236}">
                    <a16:creationId xmlns:a16="http://schemas.microsoft.com/office/drawing/2014/main" id="{7BC982D7-1F7C-41D6-89CF-3B8B17E387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8688" y="6391275"/>
                <a:ext cx="457200" cy="106362"/>
              </a:xfrm>
              <a:custGeom>
                <a:avLst/>
                <a:gdLst>
                  <a:gd name="T0" fmla="*/ 189 w 192"/>
                  <a:gd name="T1" fmla="*/ 0 h 45"/>
                  <a:gd name="T2" fmla="*/ 0 w 192"/>
                  <a:gd name="T3" fmla="*/ 31 h 45"/>
                  <a:gd name="T4" fmla="*/ 5 w 192"/>
                  <a:gd name="T5" fmla="*/ 45 h 45"/>
                  <a:gd name="T6" fmla="*/ 192 w 192"/>
                  <a:gd name="T7" fmla="*/ 13 h 45"/>
                  <a:gd name="T8" fmla="*/ 189 w 192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45">
                    <a:moveTo>
                      <a:pt x="189" y="0"/>
                    </a:moveTo>
                    <a:cubicBezTo>
                      <a:pt x="125" y="7"/>
                      <a:pt x="63" y="17"/>
                      <a:pt x="0" y="31"/>
                    </a:cubicBezTo>
                    <a:cubicBezTo>
                      <a:pt x="2" y="37"/>
                      <a:pt x="3" y="39"/>
                      <a:pt x="5" y="45"/>
                    </a:cubicBezTo>
                    <a:cubicBezTo>
                      <a:pt x="67" y="30"/>
                      <a:pt x="129" y="20"/>
                      <a:pt x="192" y="13"/>
                    </a:cubicBezTo>
                    <a:cubicBezTo>
                      <a:pt x="191" y="8"/>
                      <a:pt x="190" y="5"/>
                      <a:pt x="189" y="0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5" name="Freeform 66">
                <a:extLst>
                  <a:ext uri="{FF2B5EF4-FFF2-40B4-BE49-F238E27FC236}">
                    <a16:creationId xmlns:a16="http://schemas.microsoft.com/office/drawing/2014/main" id="{01B28063-F4FC-4B2A-8721-BC73886E12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6150" y="6448425"/>
                <a:ext cx="358775" cy="93662"/>
              </a:xfrm>
              <a:custGeom>
                <a:avLst/>
                <a:gdLst>
                  <a:gd name="T0" fmla="*/ 147 w 151"/>
                  <a:gd name="T1" fmla="*/ 0 h 40"/>
                  <a:gd name="T2" fmla="*/ 0 w 151"/>
                  <a:gd name="T3" fmla="*/ 27 h 40"/>
                  <a:gd name="T4" fmla="*/ 5 w 151"/>
                  <a:gd name="T5" fmla="*/ 40 h 40"/>
                  <a:gd name="T6" fmla="*/ 151 w 151"/>
                  <a:gd name="T7" fmla="*/ 13 h 40"/>
                  <a:gd name="T8" fmla="*/ 147 w 151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40">
                    <a:moveTo>
                      <a:pt x="147" y="0"/>
                    </a:moveTo>
                    <a:cubicBezTo>
                      <a:pt x="98" y="7"/>
                      <a:pt x="49" y="16"/>
                      <a:pt x="0" y="27"/>
                    </a:cubicBezTo>
                    <a:cubicBezTo>
                      <a:pt x="2" y="32"/>
                      <a:pt x="3" y="35"/>
                      <a:pt x="5" y="40"/>
                    </a:cubicBezTo>
                    <a:cubicBezTo>
                      <a:pt x="53" y="29"/>
                      <a:pt x="102" y="20"/>
                      <a:pt x="151" y="13"/>
                    </a:cubicBezTo>
                    <a:cubicBezTo>
                      <a:pt x="149" y="8"/>
                      <a:pt x="148" y="5"/>
                      <a:pt x="147" y="0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6" name="Freeform 67">
                <a:extLst>
                  <a:ext uri="{FF2B5EF4-FFF2-40B4-BE49-F238E27FC236}">
                    <a16:creationId xmlns:a16="http://schemas.microsoft.com/office/drawing/2014/main" id="{ED67371D-B4F2-4AAD-9345-6F3A1DD336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7950" y="6053138"/>
                <a:ext cx="458788" cy="38100"/>
              </a:xfrm>
              <a:custGeom>
                <a:avLst/>
                <a:gdLst>
                  <a:gd name="T0" fmla="*/ 191 w 193"/>
                  <a:gd name="T1" fmla="*/ 3 h 16"/>
                  <a:gd name="T2" fmla="*/ 0 w 193"/>
                  <a:gd name="T3" fmla="*/ 2 h 16"/>
                  <a:gd name="T4" fmla="*/ 3 w 193"/>
                  <a:gd name="T5" fmla="*/ 15 h 16"/>
                  <a:gd name="T6" fmla="*/ 193 w 193"/>
                  <a:gd name="T7" fmla="*/ 16 h 16"/>
                  <a:gd name="T8" fmla="*/ 191 w 193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6">
                    <a:moveTo>
                      <a:pt x="191" y="3"/>
                    </a:moveTo>
                    <a:cubicBezTo>
                      <a:pt x="127" y="0"/>
                      <a:pt x="64" y="0"/>
                      <a:pt x="0" y="2"/>
                    </a:cubicBezTo>
                    <a:cubicBezTo>
                      <a:pt x="1" y="7"/>
                      <a:pt x="2" y="10"/>
                      <a:pt x="3" y="15"/>
                    </a:cubicBezTo>
                    <a:cubicBezTo>
                      <a:pt x="67" y="13"/>
                      <a:pt x="129" y="13"/>
                      <a:pt x="193" y="16"/>
                    </a:cubicBezTo>
                    <a:cubicBezTo>
                      <a:pt x="192" y="11"/>
                      <a:pt x="192" y="9"/>
                      <a:pt x="191" y="3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7" name="Freeform 68">
                <a:extLst>
                  <a:ext uri="{FF2B5EF4-FFF2-40B4-BE49-F238E27FC236}">
                    <a16:creationId xmlns:a16="http://schemas.microsoft.com/office/drawing/2014/main" id="{F319DFAA-4AB6-4BD2-8DA4-38CC5D3ACB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8738" y="6100763"/>
                <a:ext cx="512763" cy="38100"/>
              </a:xfrm>
              <a:custGeom>
                <a:avLst/>
                <a:gdLst>
                  <a:gd name="T0" fmla="*/ 214 w 216"/>
                  <a:gd name="T1" fmla="*/ 3 h 16"/>
                  <a:gd name="T2" fmla="*/ 0 w 216"/>
                  <a:gd name="T3" fmla="*/ 3 h 16"/>
                  <a:gd name="T4" fmla="*/ 3 w 216"/>
                  <a:gd name="T5" fmla="*/ 16 h 16"/>
                  <a:gd name="T6" fmla="*/ 216 w 216"/>
                  <a:gd name="T7" fmla="*/ 16 h 16"/>
                  <a:gd name="T8" fmla="*/ 214 w 216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" h="16">
                    <a:moveTo>
                      <a:pt x="214" y="3"/>
                    </a:moveTo>
                    <a:cubicBezTo>
                      <a:pt x="143" y="0"/>
                      <a:pt x="71" y="0"/>
                      <a:pt x="0" y="3"/>
                    </a:cubicBezTo>
                    <a:cubicBezTo>
                      <a:pt x="1" y="8"/>
                      <a:pt x="2" y="11"/>
                      <a:pt x="3" y="16"/>
                    </a:cubicBezTo>
                    <a:cubicBezTo>
                      <a:pt x="74" y="13"/>
                      <a:pt x="145" y="13"/>
                      <a:pt x="216" y="16"/>
                    </a:cubicBezTo>
                    <a:cubicBezTo>
                      <a:pt x="216" y="11"/>
                      <a:pt x="215" y="8"/>
                      <a:pt x="214" y="3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8" name="Freeform 69">
                <a:extLst>
                  <a:ext uri="{FF2B5EF4-FFF2-40B4-BE49-F238E27FC236}">
                    <a16:creationId xmlns:a16="http://schemas.microsoft.com/office/drawing/2014/main" id="{8F8F37B8-A8A5-4DD1-8F63-9E4A9BD4AF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9850" y="6145213"/>
                <a:ext cx="509588" cy="41275"/>
              </a:xfrm>
              <a:custGeom>
                <a:avLst/>
                <a:gdLst>
                  <a:gd name="T0" fmla="*/ 212 w 214"/>
                  <a:gd name="T1" fmla="*/ 4 h 17"/>
                  <a:gd name="T2" fmla="*/ 0 w 214"/>
                  <a:gd name="T3" fmla="*/ 4 h 17"/>
                  <a:gd name="T4" fmla="*/ 3 w 214"/>
                  <a:gd name="T5" fmla="*/ 17 h 17"/>
                  <a:gd name="T6" fmla="*/ 214 w 214"/>
                  <a:gd name="T7" fmla="*/ 17 h 17"/>
                  <a:gd name="T8" fmla="*/ 212 w 214"/>
                  <a:gd name="T9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4" h="17">
                    <a:moveTo>
                      <a:pt x="212" y="4"/>
                    </a:moveTo>
                    <a:cubicBezTo>
                      <a:pt x="141" y="0"/>
                      <a:pt x="71" y="0"/>
                      <a:pt x="0" y="4"/>
                    </a:cubicBezTo>
                    <a:cubicBezTo>
                      <a:pt x="1" y="9"/>
                      <a:pt x="2" y="12"/>
                      <a:pt x="3" y="17"/>
                    </a:cubicBezTo>
                    <a:cubicBezTo>
                      <a:pt x="73" y="14"/>
                      <a:pt x="143" y="14"/>
                      <a:pt x="214" y="17"/>
                    </a:cubicBezTo>
                    <a:cubicBezTo>
                      <a:pt x="213" y="12"/>
                      <a:pt x="213" y="9"/>
                      <a:pt x="212" y="4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9" name="Freeform 70">
                <a:extLst>
                  <a:ext uri="{FF2B5EF4-FFF2-40B4-BE49-F238E27FC236}">
                    <a16:creationId xmlns:a16="http://schemas.microsoft.com/office/drawing/2014/main" id="{8C55E379-D3A6-44E5-B657-BE9C90D6AD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9375" y="6192838"/>
                <a:ext cx="506413" cy="41275"/>
              </a:xfrm>
              <a:custGeom>
                <a:avLst/>
                <a:gdLst>
                  <a:gd name="T0" fmla="*/ 211 w 213"/>
                  <a:gd name="T1" fmla="*/ 3 h 17"/>
                  <a:gd name="T2" fmla="*/ 0 w 213"/>
                  <a:gd name="T3" fmla="*/ 4 h 17"/>
                  <a:gd name="T4" fmla="*/ 4 w 213"/>
                  <a:gd name="T5" fmla="*/ 17 h 17"/>
                  <a:gd name="T6" fmla="*/ 213 w 213"/>
                  <a:gd name="T7" fmla="*/ 17 h 17"/>
                  <a:gd name="T8" fmla="*/ 211 w 213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17">
                    <a:moveTo>
                      <a:pt x="211" y="3"/>
                    </a:moveTo>
                    <a:cubicBezTo>
                      <a:pt x="140" y="0"/>
                      <a:pt x="71" y="0"/>
                      <a:pt x="0" y="4"/>
                    </a:cubicBezTo>
                    <a:cubicBezTo>
                      <a:pt x="2" y="9"/>
                      <a:pt x="2" y="11"/>
                      <a:pt x="4" y="17"/>
                    </a:cubicBezTo>
                    <a:cubicBezTo>
                      <a:pt x="74" y="13"/>
                      <a:pt x="143" y="13"/>
                      <a:pt x="213" y="17"/>
                    </a:cubicBezTo>
                    <a:cubicBezTo>
                      <a:pt x="212" y="11"/>
                      <a:pt x="212" y="9"/>
                      <a:pt x="211" y="3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0" name="Freeform 71">
                <a:extLst>
                  <a:ext uri="{FF2B5EF4-FFF2-40B4-BE49-F238E27FC236}">
                    <a16:creationId xmlns:a16="http://schemas.microsoft.com/office/drawing/2014/main" id="{BAC4BD8C-00C7-4086-BE16-88B48774C4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2075" y="6240463"/>
                <a:ext cx="498475" cy="38100"/>
              </a:xfrm>
              <a:custGeom>
                <a:avLst/>
                <a:gdLst>
                  <a:gd name="T0" fmla="*/ 209 w 210"/>
                  <a:gd name="T1" fmla="*/ 3 h 16"/>
                  <a:gd name="T2" fmla="*/ 0 w 210"/>
                  <a:gd name="T3" fmla="*/ 3 h 16"/>
                  <a:gd name="T4" fmla="*/ 4 w 210"/>
                  <a:gd name="T5" fmla="*/ 16 h 16"/>
                  <a:gd name="T6" fmla="*/ 210 w 210"/>
                  <a:gd name="T7" fmla="*/ 16 h 16"/>
                  <a:gd name="T8" fmla="*/ 209 w 210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16">
                    <a:moveTo>
                      <a:pt x="209" y="3"/>
                    </a:moveTo>
                    <a:cubicBezTo>
                      <a:pt x="139" y="0"/>
                      <a:pt x="70" y="0"/>
                      <a:pt x="0" y="3"/>
                    </a:cubicBezTo>
                    <a:cubicBezTo>
                      <a:pt x="2" y="9"/>
                      <a:pt x="2" y="11"/>
                      <a:pt x="4" y="16"/>
                    </a:cubicBezTo>
                    <a:cubicBezTo>
                      <a:pt x="73" y="13"/>
                      <a:pt x="141" y="13"/>
                      <a:pt x="210" y="16"/>
                    </a:cubicBezTo>
                    <a:cubicBezTo>
                      <a:pt x="210" y="11"/>
                      <a:pt x="209" y="8"/>
                      <a:pt x="209" y="3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1" name="Freeform 72">
                <a:extLst>
                  <a:ext uri="{FF2B5EF4-FFF2-40B4-BE49-F238E27FC236}">
                    <a16:creationId xmlns:a16="http://schemas.microsoft.com/office/drawing/2014/main" id="{78B15B88-0014-4777-AA68-E420AB412D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3188" y="6288088"/>
                <a:ext cx="495300" cy="38100"/>
              </a:xfrm>
              <a:custGeom>
                <a:avLst/>
                <a:gdLst>
                  <a:gd name="T0" fmla="*/ 206 w 208"/>
                  <a:gd name="T1" fmla="*/ 3 h 16"/>
                  <a:gd name="T2" fmla="*/ 0 w 208"/>
                  <a:gd name="T3" fmla="*/ 3 h 16"/>
                  <a:gd name="T4" fmla="*/ 3 w 208"/>
                  <a:gd name="T5" fmla="*/ 16 h 16"/>
                  <a:gd name="T6" fmla="*/ 208 w 208"/>
                  <a:gd name="T7" fmla="*/ 16 h 16"/>
                  <a:gd name="T8" fmla="*/ 206 w 208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8" h="16">
                    <a:moveTo>
                      <a:pt x="206" y="3"/>
                    </a:moveTo>
                    <a:cubicBezTo>
                      <a:pt x="137" y="0"/>
                      <a:pt x="69" y="0"/>
                      <a:pt x="0" y="3"/>
                    </a:cubicBezTo>
                    <a:cubicBezTo>
                      <a:pt x="1" y="8"/>
                      <a:pt x="2" y="11"/>
                      <a:pt x="3" y="16"/>
                    </a:cubicBezTo>
                    <a:cubicBezTo>
                      <a:pt x="72" y="13"/>
                      <a:pt x="140" y="13"/>
                      <a:pt x="208" y="16"/>
                    </a:cubicBezTo>
                    <a:cubicBezTo>
                      <a:pt x="207" y="11"/>
                      <a:pt x="207" y="8"/>
                      <a:pt x="206" y="3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2" name="Freeform 73">
                <a:extLst>
                  <a:ext uri="{FF2B5EF4-FFF2-40B4-BE49-F238E27FC236}">
                    <a16:creationId xmlns:a16="http://schemas.microsoft.com/office/drawing/2014/main" id="{83DB8890-1C8F-4D6C-B76C-58350FF4FA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5888" y="6334125"/>
                <a:ext cx="488950" cy="39687"/>
              </a:xfrm>
              <a:custGeom>
                <a:avLst/>
                <a:gdLst>
                  <a:gd name="T0" fmla="*/ 204 w 206"/>
                  <a:gd name="T1" fmla="*/ 4 h 17"/>
                  <a:gd name="T2" fmla="*/ 0 w 206"/>
                  <a:gd name="T3" fmla="*/ 4 h 17"/>
                  <a:gd name="T4" fmla="*/ 3 w 206"/>
                  <a:gd name="T5" fmla="*/ 17 h 17"/>
                  <a:gd name="T6" fmla="*/ 206 w 206"/>
                  <a:gd name="T7" fmla="*/ 17 h 17"/>
                  <a:gd name="T8" fmla="*/ 204 w 206"/>
                  <a:gd name="T9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17">
                    <a:moveTo>
                      <a:pt x="204" y="4"/>
                    </a:moveTo>
                    <a:cubicBezTo>
                      <a:pt x="136" y="0"/>
                      <a:pt x="68" y="0"/>
                      <a:pt x="0" y="4"/>
                    </a:cubicBezTo>
                    <a:cubicBezTo>
                      <a:pt x="1" y="9"/>
                      <a:pt x="2" y="12"/>
                      <a:pt x="3" y="17"/>
                    </a:cubicBezTo>
                    <a:cubicBezTo>
                      <a:pt x="71" y="13"/>
                      <a:pt x="138" y="13"/>
                      <a:pt x="206" y="17"/>
                    </a:cubicBezTo>
                    <a:cubicBezTo>
                      <a:pt x="205" y="11"/>
                      <a:pt x="205" y="9"/>
                      <a:pt x="204" y="4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3" name="Freeform 74">
                <a:extLst>
                  <a:ext uri="{FF2B5EF4-FFF2-40B4-BE49-F238E27FC236}">
                    <a16:creationId xmlns:a16="http://schemas.microsoft.com/office/drawing/2014/main" id="{E4C11F3F-7356-4FFA-95F8-3A34762550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7000" y="6381750"/>
                <a:ext cx="482600" cy="39687"/>
              </a:xfrm>
              <a:custGeom>
                <a:avLst/>
                <a:gdLst>
                  <a:gd name="T0" fmla="*/ 202 w 203"/>
                  <a:gd name="T1" fmla="*/ 3 h 17"/>
                  <a:gd name="T2" fmla="*/ 0 w 203"/>
                  <a:gd name="T3" fmla="*/ 3 h 17"/>
                  <a:gd name="T4" fmla="*/ 3 w 203"/>
                  <a:gd name="T5" fmla="*/ 17 h 17"/>
                  <a:gd name="T6" fmla="*/ 203 w 203"/>
                  <a:gd name="T7" fmla="*/ 16 h 17"/>
                  <a:gd name="T8" fmla="*/ 202 w 203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3" h="17">
                    <a:moveTo>
                      <a:pt x="202" y="3"/>
                    </a:moveTo>
                    <a:cubicBezTo>
                      <a:pt x="134" y="0"/>
                      <a:pt x="67" y="0"/>
                      <a:pt x="0" y="3"/>
                    </a:cubicBezTo>
                    <a:cubicBezTo>
                      <a:pt x="1" y="9"/>
                      <a:pt x="2" y="11"/>
                      <a:pt x="3" y="17"/>
                    </a:cubicBezTo>
                    <a:cubicBezTo>
                      <a:pt x="70" y="13"/>
                      <a:pt x="136" y="13"/>
                      <a:pt x="203" y="16"/>
                    </a:cubicBezTo>
                    <a:cubicBezTo>
                      <a:pt x="203" y="11"/>
                      <a:pt x="202" y="9"/>
                      <a:pt x="202" y="3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4" name="Freeform 75">
                <a:extLst>
                  <a:ext uri="{FF2B5EF4-FFF2-40B4-BE49-F238E27FC236}">
                    <a16:creationId xmlns:a16="http://schemas.microsoft.com/office/drawing/2014/main" id="{8EDF76E3-C230-4A9B-8447-830E3E7E82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9700" y="6426200"/>
                <a:ext cx="379413" cy="41275"/>
              </a:xfrm>
              <a:custGeom>
                <a:avLst/>
                <a:gdLst>
                  <a:gd name="T0" fmla="*/ 158 w 160"/>
                  <a:gd name="T1" fmla="*/ 2 h 17"/>
                  <a:gd name="T2" fmla="*/ 0 w 160"/>
                  <a:gd name="T3" fmla="*/ 4 h 17"/>
                  <a:gd name="T4" fmla="*/ 3 w 160"/>
                  <a:gd name="T5" fmla="*/ 17 h 17"/>
                  <a:gd name="T6" fmla="*/ 160 w 160"/>
                  <a:gd name="T7" fmla="*/ 15 h 17"/>
                  <a:gd name="T8" fmla="*/ 158 w 160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17">
                    <a:moveTo>
                      <a:pt x="158" y="2"/>
                    </a:moveTo>
                    <a:cubicBezTo>
                      <a:pt x="105" y="0"/>
                      <a:pt x="53" y="1"/>
                      <a:pt x="0" y="4"/>
                    </a:cubicBezTo>
                    <a:cubicBezTo>
                      <a:pt x="1" y="9"/>
                      <a:pt x="2" y="12"/>
                      <a:pt x="3" y="17"/>
                    </a:cubicBezTo>
                    <a:cubicBezTo>
                      <a:pt x="55" y="14"/>
                      <a:pt x="107" y="14"/>
                      <a:pt x="160" y="15"/>
                    </a:cubicBezTo>
                    <a:cubicBezTo>
                      <a:pt x="159" y="9"/>
                      <a:pt x="158" y="7"/>
                      <a:pt x="158" y="2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5" name="Freeform 76">
                <a:extLst>
                  <a:ext uri="{FF2B5EF4-FFF2-40B4-BE49-F238E27FC236}">
                    <a16:creationId xmlns:a16="http://schemas.microsoft.com/office/drawing/2014/main" id="{40137ADB-CA3C-421E-95F7-FCAC2FA8C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6975" y="4421188"/>
                <a:ext cx="2352675" cy="2214562"/>
              </a:xfrm>
              <a:custGeom>
                <a:avLst/>
                <a:gdLst>
                  <a:gd name="T0" fmla="*/ 657 w 990"/>
                  <a:gd name="T1" fmla="*/ 931 h 931"/>
                  <a:gd name="T2" fmla="*/ 0 w 990"/>
                  <a:gd name="T3" fmla="*/ 931 h 931"/>
                  <a:gd name="T4" fmla="*/ 0 w 990"/>
                  <a:gd name="T5" fmla="*/ 59 h 931"/>
                  <a:gd name="T6" fmla="*/ 990 w 990"/>
                  <a:gd name="T7" fmla="*/ 59 h 931"/>
                  <a:gd name="T8" fmla="*/ 657 w 990"/>
                  <a:gd name="T9" fmla="*/ 931 h 9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0" h="931">
                    <a:moveTo>
                      <a:pt x="657" y="931"/>
                    </a:moveTo>
                    <a:cubicBezTo>
                      <a:pt x="440" y="872"/>
                      <a:pt x="217" y="877"/>
                      <a:pt x="0" y="931"/>
                    </a:cubicBezTo>
                    <a:cubicBezTo>
                      <a:pt x="0" y="640"/>
                      <a:pt x="0" y="350"/>
                      <a:pt x="0" y="59"/>
                    </a:cubicBezTo>
                    <a:cubicBezTo>
                      <a:pt x="327" y="4"/>
                      <a:pt x="662" y="0"/>
                      <a:pt x="990" y="59"/>
                    </a:cubicBezTo>
                    <a:cubicBezTo>
                      <a:pt x="879" y="350"/>
                      <a:pt x="768" y="640"/>
                      <a:pt x="657" y="931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6" name="Freeform 77">
                <a:extLst>
                  <a:ext uri="{FF2B5EF4-FFF2-40B4-BE49-F238E27FC236}">
                    <a16:creationId xmlns:a16="http://schemas.microsoft.com/office/drawing/2014/main" id="{8D32F33A-3E77-4CA3-BF4D-F59D726F6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97625" y="4513263"/>
                <a:ext cx="2079625" cy="422275"/>
              </a:xfrm>
              <a:custGeom>
                <a:avLst/>
                <a:gdLst>
                  <a:gd name="T0" fmla="*/ 828 w 875"/>
                  <a:gd name="T1" fmla="*/ 177 h 177"/>
                  <a:gd name="T2" fmla="*/ 0 w 875"/>
                  <a:gd name="T3" fmla="*/ 177 h 177"/>
                  <a:gd name="T4" fmla="*/ 3 w 875"/>
                  <a:gd name="T5" fmla="*/ 46 h 177"/>
                  <a:gd name="T6" fmla="*/ 875 w 875"/>
                  <a:gd name="T7" fmla="*/ 46 h 177"/>
                  <a:gd name="T8" fmla="*/ 828 w 875"/>
                  <a:gd name="T9" fmla="*/ 177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5" h="177">
                    <a:moveTo>
                      <a:pt x="828" y="177"/>
                    </a:moveTo>
                    <a:cubicBezTo>
                      <a:pt x="553" y="132"/>
                      <a:pt x="275" y="134"/>
                      <a:pt x="0" y="177"/>
                    </a:cubicBezTo>
                    <a:cubicBezTo>
                      <a:pt x="1" y="133"/>
                      <a:pt x="2" y="89"/>
                      <a:pt x="3" y="46"/>
                    </a:cubicBezTo>
                    <a:cubicBezTo>
                      <a:pt x="293" y="3"/>
                      <a:pt x="586" y="0"/>
                      <a:pt x="875" y="46"/>
                    </a:cubicBezTo>
                    <a:cubicBezTo>
                      <a:pt x="859" y="89"/>
                      <a:pt x="844" y="133"/>
                      <a:pt x="828" y="17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7" name="Freeform 78">
                <a:extLst>
                  <a:ext uri="{FF2B5EF4-FFF2-40B4-BE49-F238E27FC236}">
                    <a16:creationId xmlns:a16="http://schemas.microsoft.com/office/drawing/2014/main" id="{365C67DC-B076-4508-AE1B-22FB5DD47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96038" y="4945063"/>
                <a:ext cx="1927225" cy="120650"/>
              </a:xfrm>
              <a:custGeom>
                <a:avLst/>
                <a:gdLst>
                  <a:gd name="T0" fmla="*/ 809 w 811"/>
                  <a:gd name="T1" fmla="*/ 51 h 51"/>
                  <a:gd name="T2" fmla="*/ 0 w 811"/>
                  <a:gd name="T3" fmla="*/ 51 h 51"/>
                  <a:gd name="T4" fmla="*/ 0 w 811"/>
                  <a:gd name="T5" fmla="*/ 46 h 51"/>
                  <a:gd name="T6" fmla="*/ 811 w 811"/>
                  <a:gd name="T7" fmla="*/ 46 h 51"/>
                  <a:gd name="T8" fmla="*/ 809 w 811"/>
                  <a:gd name="T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1" h="51">
                    <a:moveTo>
                      <a:pt x="809" y="51"/>
                    </a:moveTo>
                    <a:cubicBezTo>
                      <a:pt x="541" y="5"/>
                      <a:pt x="269" y="8"/>
                      <a:pt x="0" y="51"/>
                    </a:cubicBezTo>
                    <a:cubicBezTo>
                      <a:pt x="0" y="49"/>
                      <a:pt x="0" y="48"/>
                      <a:pt x="0" y="46"/>
                    </a:cubicBezTo>
                    <a:cubicBezTo>
                      <a:pt x="269" y="3"/>
                      <a:pt x="542" y="0"/>
                      <a:pt x="811" y="46"/>
                    </a:cubicBezTo>
                    <a:cubicBezTo>
                      <a:pt x="810" y="48"/>
                      <a:pt x="810" y="49"/>
                      <a:pt x="809" y="51"/>
                    </a:cubicBezTo>
                    <a:close/>
                  </a:path>
                </a:pathLst>
              </a:custGeom>
              <a:solidFill>
                <a:srgbClr val="BABC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8" name="Freeform 79">
                <a:extLst>
                  <a:ext uri="{FF2B5EF4-FFF2-40B4-BE49-F238E27FC236}">
                    <a16:creationId xmlns:a16="http://schemas.microsoft.com/office/drawing/2014/main" id="{E40CC017-8A1F-4203-945B-C9D6BE1C48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6363" y="4887913"/>
                <a:ext cx="630238" cy="144462"/>
              </a:xfrm>
              <a:custGeom>
                <a:avLst/>
                <a:gdLst>
                  <a:gd name="T0" fmla="*/ 265 w 265"/>
                  <a:gd name="T1" fmla="*/ 32 h 61"/>
                  <a:gd name="T2" fmla="*/ 7 w 265"/>
                  <a:gd name="T3" fmla="*/ 0 h 61"/>
                  <a:gd name="T4" fmla="*/ 0 w 265"/>
                  <a:gd name="T5" fmla="*/ 30 h 61"/>
                  <a:gd name="T6" fmla="*/ 254 w 265"/>
                  <a:gd name="T7" fmla="*/ 61 h 61"/>
                  <a:gd name="T8" fmla="*/ 265 w 265"/>
                  <a:gd name="T9" fmla="*/ 3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5" h="61">
                    <a:moveTo>
                      <a:pt x="265" y="32"/>
                    </a:moveTo>
                    <a:cubicBezTo>
                      <a:pt x="179" y="17"/>
                      <a:pt x="94" y="7"/>
                      <a:pt x="7" y="0"/>
                    </a:cubicBezTo>
                    <a:cubicBezTo>
                      <a:pt x="4" y="12"/>
                      <a:pt x="3" y="18"/>
                      <a:pt x="0" y="30"/>
                    </a:cubicBezTo>
                    <a:cubicBezTo>
                      <a:pt x="85" y="37"/>
                      <a:pt x="170" y="47"/>
                      <a:pt x="254" y="61"/>
                    </a:cubicBezTo>
                    <a:cubicBezTo>
                      <a:pt x="258" y="50"/>
                      <a:pt x="260" y="44"/>
                      <a:pt x="265" y="32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9" name="Freeform 80">
                <a:extLst>
                  <a:ext uri="{FF2B5EF4-FFF2-40B4-BE49-F238E27FC236}">
                    <a16:creationId xmlns:a16="http://schemas.microsoft.com/office/drawing/2014/main" id="{4C9ECEE5-0079-4E7E-AC94-303A6253EB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96038" y="4868863"/>
                <a:ext cx="1314450" cy="163512"/>
              </a:xfrm>
              <a:custGeom>
                <a:avLst/>
                <a:gdLst>
                  <a:gd name="T0" fmla="*/ 553 w 553"/>
                  <a:gd name="T1" fmla="*/ 8 h 69"/>
                  <a:gd name="T2" fmla="*/ 1 w 553"/>
                  <a:gd name="T3" fmla="*/ 40 h 69"/>
                  <a:gd name="T4" fmla="*/ 0 w 553"/>
                  <a:gd name="T5" fmla="*/ 69 h 69"/>
                  <a:gd name="T6" fmla="*/ 546 w 553"/>
                  <a:gd name="T7" fmla="*/ 37 h 69"/>
                  <a:gd name="T8" fmla="*/ 553 w 553"/>
                  <a:gd name="T9" fmla="*/ 8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3" h="69">
                    <a:moveTo>
                      <a:pt x="553" y="8"/>
                    </a:moveTo>
                    <a:cubicBezTo>
                      <a:pt x="367" y="0"/>
                      <a:pt x="184" y="11"/>
                      <a:pt x="1" y="40"/>
                    </a:cubicBezTo>
                    <a:cubicBezTo>
                      <a:pt x="0" y="52"/>
                      <a:pt x="0" y="58"/>
                      <a:pt x="0" y="69"/>
                    </a:cubicBezTo>
                    <a:cubicBezTo>
                      <a:pt x="181" y="41"/>
                      <a:pt x="362" y="30"/>
                      <a:pt x="546" y="37"/>
                    </a:cubicBezTo>
                    <a:cubicBezTo>
                      <a:pt x="548" y="25"/>
                      <a:pt x="550" y="19"/>
                      <a:pt x="553" y="8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0" name="Freeform 81">
                <a:extLst>
                  <a:ext uri="{FF2B5EF4-FFF2-40B4-BE49-F238E27FC236}">
                    <a16:creationId xmlns:a16="http://schemas.microsoft.com/office/drawing/2014/main" id="{0A2E1F43-5C95-4F64-858F-DBBBC17F74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9925" y="5541963"/>
                <a:ext cx="1079500" cy="398462"/>
              </a:xfrm>
              <a:custGeom>
                <a:avLst/>
                <a:gdLst>
                  <a:gd name="T0" fmla="*/ 407 w 454"/>
                  <a:gd name="T1" fmla="*/ 168 h 168"/>
                  <a:gd name="T2" fmla="*/ 0 w 454"/>
                  <a:gd name="T3" fmla="*/ 135 h 168"/>
                  <a:gd name="T4" fmla="*/ 20 w 454"/>
                  <a:gd name="T5" fmla="*/ 4 h 168"/>
                  <a:gd name="T6" fmla="*/ 454 w 454"/>
                  <a:gd name="T7" fmla="*/ 36 h 168"/>
                  <a:gd name="T8" fmla="*/ 407 w 454"/>
                  <a:gd name="T9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4" h="168">
                    <a:moveTo>
                      <a:pt x="407" y="168"/>
                    </a:moveTo>
                    <a:cubicBezTo>
                      <a:pt x="272" y="141"/>
                      <a:pt x="138" y="132"/>
                      <a:pt x="0" y="135"/>
                    </a:cubicBezTo>
                    <a:cubicBezTo>
                      <a:pt x="7" y="91"/>
                      <a:pt x="14" y="47"/>
                      <a:pt x="20" y="4"/>
                    </a:cubicBezTo>
                    <a:cubicBezTo>
                      <a:pt x="167" y="0"/>
                      <a:pt x="311" y="10"/>
                      <a:pt x="454" y="36"/>
                    </a:cubicBezTo>
                    <a:cubicBezTo>
                      <a:pt x="439" y="80"/>
                      <a:pt x="423" y="124"/>
                      <a:pt x="407" y="168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1" name="Freeform 82">
                <a:extLst>
                  <a:ext uri="{FF2B5EF4-FFF2-40B4-BE49-F238E27FC236}">
                    <a16:creationId xmlns:a16="http://schemas.microsoft.com/office/drawing/2014/main" id="{CB01EE59-18B8-4BFB-A402-D98BFCD454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77150" y="5915025"/>
                <a:ext cx="301625" cy="71437"/>
              </a:xfrm>
              <a:custGeom>
                <a:avLst/>
                <a:gdLst>
                  <a:gd name="T0" fmla="*/ 127 w 127"/>
                  <a:gd name="T1" fmla="*/ 22 h 30"/>
                  <a:gd name="T2" fmla="*/ 2 w 127"/>
                  <a:gd name="T3" fmla="*/ 0 h 30"/>
                  <a:gd name="T4" fmla="*/ 0 w 127"/>
                  <a:gd name="T5" fmla="*/ 8 h 30"/>
                  <a:gd name="T6" fmla="*/ 124 w 127"/>
                  <a:gd name="T7" fmla="*/ 30 h 30"/>
                  <a:gd name="T8" fmla="*/ 127 w 127"/>
                  <a:gd name="T9" fmla="*/ 2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30">
                    <a:moveTo>
                      <a:pt x="127" y="22"/>
                    </a:moveTo>
                    <a:cubicBezTo>
                      <a:pt x="86" y="13"/>
                      <a:pt x="44" y="6"/>
                      <a:pt x="2" y="0"/>
                    </a:cubicBezTo>
                    <a:cubicBezTo>
                      <a:pt x="1" y="4"/>
                      <a:pt x="1" y="5"/>
                      <a:pt x="0" y="8"/>
                    </a:cubicBezTo>
                    <a:cubicBezTo>
                      <a:pt x="42" y="14"/>
                      <a:pt x="83" y="21"/>
                      <a:pt x="124" y="30"/>
                    </a:cubicBezTo>
                    <a:cubicBezTo>
                      <a:pt x="125" y="27"/>
                      <a:pt x="126" y="26"/>
                      <a:pt x="127" y="22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2" name="Freeform 83">
                <a:extLst>
                  <a:ext uri="{FF2B5EF4-FFF2-40B4-BE49-F238E27FC236}">
                    <a16:creationId xmlns:a16="http://schemas.microsoft.com/office/drawing/2014/main" id="{247C3C5F-5B4F-4FA8-BA6A-E8384EC3BB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3575" y="5883275"/>
                <a:ext cx="650875" cy="47625"/>
              </a:xfrm>
              <a:custGeom>
                <a:avLst/>
                <a:gdLst>
                  <a:gd name="T0" fmla="*/ 274 w 274"/>
                  <a:gd name="T1" fmla="*/ 13 h 20"/>
                  <a:gd name="T2" fmla="*/ 1 w 274"/>
                  <a:gd name="T3" fmla="*/ 3 h 20"/>
                  <a:gd name="T4" fmla="*/ 0 w 274"/>
                  <a:gd name="T5" fmla="*/ 10 h 20"/>
                  <a:gd name="T6" fmla="*/ 272 w 274"/>
                  <a:gd name="T7" fmla="*/ 20 h 20"/>
                  <a:gd name="T8" fmla="*/ 274 w 274"/>
                  <a:gd name="T9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4" h="20">
                    <a:moveTo>
                      <a:pt x="274" y="13"/>
                    </a:moveTo>
                    <a:cubicBezTo>
                      <a:pt x="183" y="3"/>
                      <a:pt x="93" y="0"/>
                      <a:pt x="1" y="3"/>
                    </a:cubicBezTo>
                    <a:cubicBezTo>
                      <a:pt x="1" y="6"/>
                      <a:pt x="1" y="7"/>
                      <a:pt x="0" y="10"/>
                    </a:cubicBezTo>
                    <a:cubicBezTo>
                      <a:pt x="91" y="8"/>
                      <a:pt x="181" y="11"/>
                      <a:pt x="272" y="20"/>
                    </a:cubicBezTo>
                    <a:cubicBezTo>
                      <a:pt x="273" y="17"/>
                      <a:pt x="273" y="16"/>
                      <a:pt x="274" y="13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3" name="Freeform 84">
                <a:extLst>
                  <a:ext uri="{FF2B5EF4-FFF2-40B4-BE49-F238E27FC236}">
                    <a16:creationId xmlns:a16="http://schemas.microsoft.com/office/drawing/2014/main" id="{A962EC68-E3F0-4657-B1F4-7D56A19D97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4450" y="5957888"/>
                <a:ext cx="300038" cy="71437"/>
              </a:xfrm>
              <a:custGeom>
                <a:avLst/>
                <a:gdLst>
                  <a:gd name="T0" fmla="*/ 126 w 126"/>
                  <a:gd name="T1" fmla="*/ 22 h 30"/>
                  <a:gd name="T2" fmla="*/ 2 w 126"/>
                  <a:gd name="T3" fmla="*/ 0 h 30"/>
                  <a:gd name="T4" fmla="*/ 0 w 126"/>
                  <a:gd name="T5" fmla="*/ 8 h 30"/>
                  <a:gd name="T6" fmla="*/ 123 w 126"/>
                  <a:gd name="T7" fmla="*/ 30 h 30"/>
                  <a:gd name="T8" fmla="*/ 126 w 126"/>
                  <a:gd name="T9" fmla="*/ 2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30">
                    <a:moveTo>
                      <a:pt x="126" y="22"/>
                    </a:moveTo>
                    <a:cubicBezTo>
                      <a:pt x="85" y="13"/>
                      <a:pt x="44" y="6"/>
                      <a:pt x="2" y="0"/>
                    </a:cubicBezTo>
                    <a:cubicBezTo>
                      <a:pt x="1" y="3"/>
                      <a:pt x="1" y="5"/>
                      <a:pt x="0" y="8"/>
                    </a:cubicBezTo>
                    <a:cubicBezTo>
                      <a:pt x="41" y="14"/>
                      <a:pt x="82" y="21"/>
                      <a:pt x="123" y="30"/>
                    </a:cubicBezTo>
                    <a:cubicBezTo>
                      <a:pt x="124" y="27"/>
                      <a:pt x="125" y="25"/>
                      <a:pt x="126" y="22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4" name="Freeform 85">
                <a:extLst>
                  <a:ext uri="{FF2B5EF4-FFF2-40B4-BE49-F238E27FC236}">
                    <a16:creationId xmlns:a16="http://schemas.microsoft.com/office/drawing/2014/main" id="{3EA2D428-7DC6-4CB5-9A59-8C4EA0C07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7225" y="5926138"/>
                <a:ext cx="646113" cy="47625"/>
              </a:xfrm>
              <a:custGeom>
                <a:avLst/>
                <a:gdLst>
                  <a:gd name="T0" fmla="*/ 272 w 272"/>
                  <a:gd name="T1" fmla="*/ 12 h 20"/>
                  <a:gd name="T2" fmla="*/ 2 w 272"/>
                  <a:gd name="T3" fmla="*/ 2 h 20"/>
                  <a:gd name="T4" fmla="*/ 0 w 272"/>
                  <a:gd name="T5" fmla="*/ 10 h 20"/>
                  <a:gd name="T6" fmla="*/ 270 w 272"/>
                  <a:gd name="T7" fmla="*/ 20 h 20"/>
                  <a:gd name="T8" fmla="*/ 272 w 272"/>
                  <a:gd name="T9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2" h="20">
                    <a:moveTo>
                      <a:pt x="272" y="12"/>
                    </a:moveTo>
                    <a:cubicBezTo>
                      <a:pt x="182" y="3"/>
                      <a:pt x="92" y="0"/>
                      <a:pt x="2" y="2"/>
                    </a:cubicBezTo>
                    <a:cubicBezTo>
                      <a:pt x="1" y="5"/>
                      <a:pt x="1" y="7"/>
                      <a:pt x="0" y="10"/>
                    </a:cubicBezTo>
                    <a:cubicBezTo>
                      <a:pt x="91" y="8"/>
                      <a:pt x="180" y="11"/>
                      <a:pt x="270" y="20"/>
                    </a:cubicBezTo>
                    <a:cubicBezTo>
                      <a:pt x="271" y="17"/>
                      <a:pt x="271" y="15"/>
                      <a:pt x="272" y="12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5" name="Freeform 86">
                <a:extLst>
                  <a:ext uri="{FF2B5EF4-FFF2-40B4-BE49-F238E27FC236}">
                    <a16:creationId xmlns:a16="http://schemas.microsoft.com/office/drawing/2014/main" id="{B602B1A5-C9F2-46EC-9629-DBEE34F12C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0163" y="6000750"/>
                <a:ext cx="296863" cy="71437"/>
              </a:xfrm>
              <a:custGeom>
                <a:avLst/>
                <a:gdLst>
                  <a:gd name="T0" fmla="*/ 125 w 125"/>
                  <a:gd name="T1" fmla="*/ 22 h 30"/>
                  <a:gd name="T2" fmla="*/ 3 w 125"/>
                  <a:gd name="T3" fmla="*/ 0 h 30"/>
                  <a:gd name="T4" fmla="*/ 0 w 125"/>
                  <a:gd name="T5" fmla="*/ 8 h 30"/>
                  <a:gd name="T6" fmla="*/ 123 w 125"/>
                  <a:gd name="T7" fmla="*/ 30 h 30"/>
                  <a:gd name="T8" fmla="*/ 125 w 125"/>
                  <a:gd name="T9" fmla="*/ 2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30">
                    <a:moveTo>
                      <a:pt x="125" y="22"/>
                    </a:moveTo>
                    <a:cubicBezTo>
                      <a:pt x="85" y="13"/>
                      <a:pt x="44" y="6"/>
                      <a:pt x="3" y="0"/>
                    </a:cubicBezTo>
                    <a:cubicBezTo>
                      <a:pt x="2" y="3"/>
                      <a:pt x="1" y="5"/>
                      <a:pt x="0" y="8"/>
                    </a:cubicBezTo>
                    <a:cubicBezTo>
                      <a:pt x="42" y="14"/>
                      <a:pt x="82" y="21"/>
                      <a:pt x="123" y="30"/>
                    </a:cubicBezTo>
                    <a:cubicBezTo>
                      <a:pt x="124" y="26"/>
                      <a:pt x="124" y="25"/>
                      <a:pt x="125" y="22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6" name="Freeform 87">
                <a:extLst>
                  <a:ext uri="{FF2B5EF4-FFF2-40B4-BE49-F238E27FC236}">
                    <a16:creationId xmlns:a16="http://schemas.microsoft.com/office/drawing/2014/main" id="{2D3C7F28-AC95-4493-9C8C-9074E7FAC6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2463" y="5969000"/>
                <a:ext cx="638175" cy="47625"/>
              </a:xfrm>
              <a:custGeom>
                <a:avLst/>
                <a:gdLst>
                  <a:gd name="T0" fmla="*/ 269 w 269"/>
                  <a:gd name="T1" fmla="*/ 12 h 20"/>
                  <a:gd name="T2" fmla="*/ 1 w 269"/>
                  <a:gd name="T3" fmla="*/ 2 h 20"/>
                  <a:gd name="T4" fmla="*/ 0 w 269"/>
                  <a:gd name="T5" fmla="*/ 10 h 20"/>
                  <a:gd name="T6" fmla="*/ 267 w 269"/>
                  <a:gd name="T7" fmla="*/ 20 h 20"/>
                  <a:gd name="T8" fmla="*/ 269 w 269"/>
                  <a:gd name="T9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9" h="20">
                    <a:moveTo>
                      <a:pt x="269" y="12"/>
                    </a:moveTo>
                    <a:cubicBezTo>
                      <a:pt x="179" y="3"/>
                      <a:pt x="91" y="0"/>
                      <a:pt x="1" y="2"/>
                    </a:cubicBezTo>
                    <a:cubicBezTo>
                      <a:pt x="0" y="5"/>
                      <a:pt x="0" y="7"/>
                      <a:pt x="0" y="10"/>
                    </a:cubicBezTo>
                    <a:cubicBezTo>
                      <a:pt x="89" y="7"/>
                      <a:pt x="178" y="11"/>
                      <a:pt x="267" y="20"/>
                    </a:cubicBezTo>
                    <a:cubicBezTo>
                      <a:pt x="267" y="17"/>
                      <a:pt x="268" y="15"/>
                      <a:pt x="269" y="12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7" name="Freeform 88">
                <a:extLst>
                  <a:ext uri="{FF2B5EF4-FFF2-40B4-BE49-F238E27FC236}">
                    <a16:creationId xmlns:a16="http://schemas.microsoft.com/office/drawing/2014/main" id="{220EE4E0-5C14-409E-874B-4BAF9D5836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9050" y="6043613"/>
                <a:ext cx="293688" cy="68262"/>
              </a:xfrm>
              <a:custGeom>
                <a:avLst/>
                <a:gdLst>
                  <a:gd name="T0" fmla="*/ 124 w 124"/>
                  <a:gd name="T1" fmla="*/ 22 h 29"/>
                  <a:gd name="T2" fmla="*/ 3 w 124"/>
                  <a:gd name="T3" fmla="*/ 0 h 29"/>
                  <a:gd name="T4" fmla="*/ 0 w 124"/>
                  <a:gd name="T5" fmla="*/ 7 h 29"/>
                  <a:gd name="T6" fmla="*/ 121 w 124"/>
                  <a:gd name="T7" fmla="*/ 29 h 29"/>
                  <a:gd name="T8" fmla="*/ 124 w 124"/>
                  <a:gd name="T9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29">
                    <a:moveTo>
                      <a:pt x="124" y="22"/>
                    </a:moveTo>
                    <a:cubicBezTo>
                      <a:pt x="84" y="13"/>
                      <a:pt x="43" y="6"/>
                      <a:pt x="3" y="0"/>
                    </a:cubicBezTo>
                    <a:cubicBezTo>
                      <a:pt x="2" y="3"/>
                      <a:pt x="1" y="4"/>
                      <a:pt x="0" y="7"/>
                    </a:cubicBezTo>
                    <a:cubicBezTo>
                      <a:pt x="41" y="13"/>
                      <a:pt x="81" y="21"/>
                      <a:pt x="121" y="29"/>
                    </a:cubicBezTo>
                    <a:cubicBezTo>
                      <a:pt x="122" y="26"/>
                      <a:pt x="123" y="25"/>
                      <a:pt x="124" y="22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8" name="Freeform 89">
                <a:extLst>
                  <a:ext uri="{FF2B5EF4-FFF2-40B4-BE49-F238E27FC236}">
                    <a16:creationId xmlns:a16="http://schemas.microsoft.com/office/drawing/2014/main" id="{7B82FD2F-979B-476A-B28A-F4AC1CE675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94525" y="6010275"/>
                <a:ext cx="635000" cy="47625"/>
              </a:xfrm>
              <a:custGeom>
                <a:avLst/>
                <a:gdLst>
                  <a:gd name="T0" fmla="*/ 267 w 267"/>
                  <a:gd name="T1" fmla="*/ 13 h 20"/>
                  <a:gd name="T2" fmla="*/ 1 w 267"/>
                  <a:gd name="T3" fmla="*/ 3 h 20"/>
                  <a:gd name="T4" fmla="*/ 0 w 267"/>
                  <a:gd name="T5" fmla="*/ 10 h 20"/>
                  <a:gd name="T6" fmla="*/ 264 w 267"/>
                  <a:gd name="T7" fmla="*/ 20 h 20"/>
                  <a:gd name="T8" fmla="*/ 267 w 267"/>
                  <a:gd name="T9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7" h="20">
                    <a:moveTo>
                      <a:pt x="267" y="13"/>
                    </a:moveTo>
                    <a:cubicBezTo>
                      <a:pt x="178" y="4"/>
                      <a:pt x="90" y="0"/>
                      <a:pt x="1" y="3"/>
                    </a:cubicBezTo>
                    <a:cubicBezTo>
                      <a:pt x="1" y="6"/>
                      <a:pt x="1" y="7"/>
                      <a:pt x="0" y="10"/>
                    </a:cubicBezTo>
                    <a:cubicBezTo>
                      <a:pt x="89" y="8"/>
                      <a:pt x="176" y="11"/>
                      <a:pt x="264" y="20"/>
                    </a:cubicBezTo>
                    <a:cubicBezTo>
                      <a:pt x="265" y="17"/>
                      <a:pt x="266" y="16"/>
                      <a:pt x="267" y="13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9" name="Freeform 90">
                <a:extLst>
                  <a:ext uri="{FF2B5EF4-FFF2-40B4-BE49-F238E27FC236}">
                    <a16:creationId xmlns:a16="http://schemas.microsoft.com/office/drawing/2014/main" id="{71F8904F-12B9-4D73-BCC0-2C80E6133D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26350" y="6083300"/>
                <a:ext cx="292100" cy="71437"/>
              </a:xfrm>
              <a:custGeom>
                <a:avLst/>
                <a:gdLst>
                  <a:gd name="T0" fmla="*/ 123 w 123"/>
                  <a:gd name="T1" fmla="*/ 22 h 30"/>
                  <a:gd name="T2" fmla="*/ 2 w 123"/>
                  <a:gd name="T3" fmla="*/ 0 h 30"/>
                  <a:gd name="T4" fmla="*/ 0 w 123"/>
                  <a:gd name="T5" fmla="*/ 8 h 30"/>
                  <a:gd name="T6" fmla="*/ 120 w 123"/>
                  <a:gd name="T7" fmla="*/ 30 h 30"/>
                  <a:gd name="T8" fmla="*/ 123 w 123"/>
                  <a:gd name="T9" fmla="*/ 2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30">
                    <a:moveTo>
                      <a:pt x="123" y="22"/>
                    </a:moveTo>
                    <a:cubicBezTo>
                      <a:pt x="83" y="14"/>
                      <a:pt x="43" y="6"/>
                      <a:pt x="2" y="0"/>
                    </a:cubicBezTo>
                    <a:cubicBezTo>
                      <a:pt x="1" y="3"/>
                      <a:pt x="1" y="5"/>
                      <a:pt x="0" y="8"/>
                    </a:cubicBezTo>
                    <a:cubicBezTo>
                      <a:pt x="40" y="14"/>
                      <a:pt x="80" y="21"/>
                      <a:pt x="120" y="30"/>
                    </a:cubicBezTo>
                    <a:cubicBezTo>
                      <a:pt x="121" y="27"/>
                      <a:pt x="122" y="25"/>
                      <a:pt x="123" y="22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0" name="Freeform 91">
                <a:extLst>
                  <a:ext uri="{FF2B5EF4-FFF2-40B4-BE49-F238E27FC236}">
                    <a16:creationId xmlns:a16="http://schemas.microsoft.com/office/drawing/2014/main" id="{5210BA44-3133-469F-9C44-B42DF29DF5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8175" y="6053138"/>
                <a:ext cx="628650" cy="47625"/>
              </a:xfrm>
              <a:custGeom>
                <a:avLst/>
                <a:gdLst>
                  <a:gd name="T0" fmla="*/ 265 w 265"/>
                  <a:gd name="T1" fmla="*/ 12 h 20"/>
                  <a:gd name="T2" fmla="*/ 2 w 265"/>
                  <a:gd name="T3" fmla="*/ 2 h 20"/>
                  <a:gd name="T4" fmla="*/ 0 w 265"/>
                  <a:gd name="T5" fmla="*/ 10 h 20"/>
                  <a:gd name="T6" fmla="*/ 262 w 265"/>
                  <a:gd name="T7" fmla="*/ 20 h 20"/>
                  <a:gd name="T8" fmla="*/ 265 w 265"/>
                  <a:gd name="T9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5" h="20">
                    <a:moveTo>
                      <a:pt x="265" y="12"/>
                    </a:moveTo>
                    <a:cubicBezTo>
                      <a:pt x="177" y="3"/>
                      <a:pt x="90" y="0"/>
                      <a:pt x="2" y="2"/>
                    </a:cubicBezTo>
                    <a:cubicBezTo>
                      <a:pt x="1" y="6"/>
                      <a:pt x="1" y="7"/>
                      <a:pt x="0" y="10"/>
                    </a:cubicBezTo>
                    <a:cubicBezTo>
                      <a:pt x="88" y="8"/>
                      <a:pt x="175" y="11"/>
                      <a:pt x="262" y="20"/>
                    </a:cubicBezTo>
                    <a:cubicBezTo>
                      <a:pt x="263" y="17"/>
                      <a:pt x="264" y="16"/>
                      <a:pt x="265" y="12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1" name="Freeform 92">
                <a:extLst>
                  <a:ext uri="{FF2B5EF4-FFF2-40B4-BE49-F238E27FC236}">
                    <a16:creationId xmlns:a16="http://schemas.microsoft.com/office/drawing/2014/main" id="{34D8C0E8-A9D8-474A-B81F-713DDC284E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5238" y="6126163"/>
                <a:ext cx="287338" cy="71437"/>
              </a:xfrm>
              <a:custGeom>
                <a:avLst/>
                <a:gdLst>
                  <a:gd name="T0" fmla="*/ 121 w 121"/>
                  <a:gd name="T1" fmla="*/ 22 h 30"/>
                  <a:gd name="T2" fmla="*/ 2 w 121"/>
                  <a:gd name="T3" fmla="*/ 0 h 30"/>
                  <a:gd name="T4" fmla="*/ 0 w 121"/>
                  <a:gd name="T5" fmla="*/ 8 h 30"/>
                  <a:gd name="T6" fmla="*/ 119 w 121"/>
                  <a:gd name="T7" fmla="*/ 30 h 30"/>
                  <a:gd name="T8" fmla="*/ 121 w 121"/>
                  <a:gd name="T9" fmla="*/ 2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30">
                    <a:moveTo>
                      <a:pt x="121" y="22"/>
                    </a:moveTo>
                    <a:cubicBezTo>
                      <a:pt x="82" y="13"/>
                      <a:pt x="42" y="6"/>
                      <a:pt x="2" y="0"/>
                    </a:cubicBezTo>
                    <a:cubicBezTo>
                      <a:pt x="1" y="3"/>
                      <a:pt x="1" y="5"/>
                      <a:pt x="0" y="8"/>
                    </a:cubicBezTo>
                    <a:cubicBezTo>
                      <a:pt x="40" y="14"/>
                      <a:pt x="79" y="21"/>
                      <a:pt x="119" y="30"/>
                    </a:cubicBezTo>
                    <a:cubicBezTo>
                      <a:pt x="120" y="27"/>
                      <a:pt x="120" y="25"/>
                      <a:pt x="121" y="22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2" name="Freeform 93">
                <a:extLst>
                  <a:ext uri="{FF2B5EF4-FFF2-40B4-BE49-F238E27FC236}">
                    <a16:creationId xmlns:a16="http://schemas.microsoft.com/office/drawing/2014/main" id="{DD9C66AD-8385-4150-88BA-2266C51CA7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3413" y="6096000"/>
                <a:ext cx="619125" cy="47625"/>
              </a:xfrm>
              <a:custGeom>
                <a:avLst/>
                <a:gdLst>
                  <a:gd name="T0" fmla="*/ 261 w 261"/>
                  <a:gd name="T1" fmla="*/ 12 h 20"/>
                  <a:gd name="T2" fmla="*/ 1 w 261"/>
                  <a:gd name="T3" fmla="*/ 2 h 20"/>
                  <a:gd name="T4" fmla="*/ 0 w 261"/>
                  <a:gd name="T5" fmla="*/ 10 h 20"/>
                  <a:gd name="T6" fmla="*/ 259 w 261"/>
                  <a:gd name="T7" fmla="*/ 20 h 20"/>
                  <a:gd name="T8" fmla="*/ 261 w 261"/>
                  <a:gd name="T9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1" h="20">
                    <a:moveTo>
                      <a:pt x="261" y="12"/>
                    </a:moveTo>
                    <a:cubicBezTo>
                      <a:pt x="175" y="3"/>
                      <a:pt x="88" y="0"/>
                      <a:pt x="1" y="2"/>
                    </a:cubicBezTo>
                    <a:cubicBezTo>
                      <a:pt x="0" y="5"/>
                      <a:pt x="0" y="7"/>
                      <a:pt x="0" y="10"/>
                    </a:cubicBezTo>
                    <a:cubicBezTo>
                      <a:pt x="87" y="8"/>
                      <a:pt x="173" y="11"/>
                      <a:pt x="259" y="20"/>
                    </a:cubicBezTo>
                    <a:cubicBezTo>
                      <a:pt x="260" y="17"/>
                      <a:pt x="261" y="15"/>
                      <a:pt x="261" y="12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3" name="Freeform 94">
                <a:extLst>
                  <a:ext uri="{FF2B5EF4-FFF2-40B4-BE49-F238E27FC236}">
                    <a16:creationId xmlns:a16="http://schemas.microsoft.com/office/drawing/2014/main" id="{FD8775DB-71A1-4BA9-8C91-96768B97D5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2538" y="6169025"/>
                <a:ext cx="285750" cy="69850"/>
              </a:xfrm>
              <a:custGeom>
                <a:avLst/>
                <a:gdLst>
                  <a:gd name="T0" fmla="*/ 120 w 120"/>
                  <a:gd name="T1" fmla="*/ 22 h 29"/>
                  <a:gd name="T2" fmla="*/ 2 w 120"/>
                  <a:gd name="T3" fmla="*/ 0 h 29"/>
                  <a:gd name="T4" fmla="*/ 0 w 120"/>
                  <a:gd name="T5" fmla="*/ 7 h 29"/>
                  <a:gd name="T6" fmla="*/ 117 w 120"/>
                  <a:gd name="T7" fmla="*/ 29 h 29"/>
                  <a:gd name="T8" fmla="*/ 120 w 120"/>
                  <a:gd name="T9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29">
                    <a:moveTo>
                      <a:pt x="120" y="22"/>
                    </a:moveTo>
                    <a:cubicBezTo>
                      <a:pt x="81" y="13"/>
                      <a:pt x="42" y="6"/>
                      <a:pt x="2" y="0"/>
                    </a:cubicBezTo>
                    <a:cubicBezTo>
                      <a:pt x="1" y="3"/>
                      <a:pt x="1" y="4"/>
                      <a:pt x="0" y="7"/>
                    </a:cubicBezTo>
                    <a:cubicBezTo>
                      <a:pt x="39" y="14"/>
                      <a:pt x="78" y="21"/>
                      <a:pt x="117" y="29"/>
                    </a:cubicBezTo>
                    <a:cubicBezTo>
                      <a:pt x="118" y="26"/>
                      <a:pt x="119" y="25"/>
                      <a:pt x="120" y="22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4" name="Freeform 95">
                <a:extLst>
                  <a:ext uri="{FF2B5EF4-FFF2-40B4-BE49-F238E27FC236}">
                    <a16:creationId xmlns:a16="http://schemas.microsoft.com/office/drawing/2014/main" id="{FE432CDA-5B0F-409A-BA2A-99539FCAE0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5475" y="6138863"/>
                <a:ext cx="615950" cy="47625"/>
              </a:xfrm>
              <a:custGeom>
                <a:avLst/>
                <a:gdLst>
                  <a:gd name="T0" fmla="*/ 259 w 259"/>
                  <a:gd name="T1" fmla="*/ 12 h 20"/>
                  <a:gd name="T2" fmla="*/ 1 w 259"/>
                  <a:gd name="T3" fmla="*/ 2 h 20"/>
                  <a:gd name="T4" fmla="*/ 0 w 259"/>
                  <a:gd name="T5" fmla="*/ 10 h 20"/>
                  <a:gd name="T6" fmla="*/ 257 w 259"/>
                  <a:gd name="T7" fmla="*/ 20 h 20"/>
                  <a:gd name="T8" fmla="*/ 259 w 259"/>
                  <a:gd name="T9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9" h="20">
                    <a:moveTo>
                      <a:pt x="259" y="12"/>
                    </a:moveTo>
                    <a:cubicBezTo>
                      <a:pt x="173" y="3"/>
                      <a:pt x="88" y="0"/>
                      <a:pt x="1" y="2"/>
                    </a:cubicBezTo>
                    <a:cubicBezTo>
                      <a:pt x="1" y="5"/>
                      <a:pt x="0" y="6"/>
                      <a:pt x="0" y="10"/>
                    </a:cubicBezTo>
                    <a:cubicBezTo>
                      <a:pt x="86" y="7"/>
                      <a:pt x="171" y="10"/>
                      <a:pt x="257" y="20"/>
                    </a:cubicBezTo>
                    <a:cubicBezTo>
                      <a:pt x="258" y="17"/>
                      <a:pt x="258" y="15"/>
                      <a:pt x="259" y="12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5" name="Freeform 96">
                <a:extLst>
                  <a:ext uri="{FF2B5EF4-FFF2-40B4-BE49-F238E27FC236}">
                    <a16:creationId xmlns:a16="http://schemas.microsoft.com/office/drawing/2014/main" id="{9C4EE5A1-AF73-4A91-A593-5CC313BA1F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9050" y="4997450"/>
                <a:ext cx="755650" cy="1531937"/>
              </a:xfrm>
              <a:custGeom>
                <a:avLst/>
                <a:gdLst>
                  <a:gd name="T0" fmla="*/ 228 w 318"/>
                  <a:gd name="T1" fmla="*/ 611 h 644"/>
                  <a:gd name="T2" fmla="*/ 0 w 318"/>
                  <a:gd name="T3" fmla="*/ 644 h 644"/>
                  <a:gd name="T4" fmla="*/ 14 w 318"/>
                  <a:gd name="T5" fmla="*/ 33 h 644"/>
                  <a:gd name="T6" fmla="*/ 318 w 318"/>
                  <a:gd name="T7" fmla="*/ 0 h 644"/>
                  <a:gd name="T8" fmla="*/ 228 w 318"/>
                  <a:gd name="T9" fmla="*/ 611 h 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8" h="644">
                    <a:moveTo>
                      <a:pt x="228" y="611"/>
                    </a:moveTo>
                    <a:cubicBezTo>
                      <a:pt x="151" y="617"/>
                      <a:pt x="76" y="628"/>
                      <a:pt x="0" y="644"/>
                    </a:cubicBezTo>
                    <a:cubicBezTo>
                      <a:pt x="5" y="441"/>
                      <a:pt x="10" y="237"/>
                      <a:pt x="14" y="33"/>
                    </a:cubicBezTo>
                    <a:cubicBezTo>
                      <a:pt x="115" y="17"/>
                      <a:pt x="216" y="6"/>
                      <a:pt x="318" y="0"/>
                    </a:cubicBezTo>
                    <a:cubicBezTo>
                      <a:pt x="288" y="204"/>
                      <a:pt x="258" y="408"/>
                      <a:pt x="228" y="61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6" name="Freeform 97">
                <a:extLst>
                  <a:ext uri="{FF2B5EF4-FFF2-40B4-BE49-F238E27FC236}">
                    <a16:creationId xmlns:a16="http://schemas.microsoft.com/office/drawing/2014/main" id="{CD787A3D-F5BC-4C38-8535-7C8A9B3F36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1688" y="4992688"/>
                <a:ext cx="377825" cy="20637"/>
              </a:xfrm>
              <a:custGeom>
                <a:avLst/>
                <a:gdLst>
                  <a:gd name="T0" fmla="*/ 157 w 159"/>
                  <a:gd name="T1" fmla="*/ 8 h 9"/>
                  <a:gd name="T2" fmla="*/ 0 w 159"/>
                  <a:gd name="T3" fmla="*/ 9 h 9"/>
                  <a:gd name="T4" fmla="*/ 1 w 159"/>
                  <a:gd name="T5" fmla="*/ 2 h 9"/>
                  <a:gd name="T6" fmla="*/ 159 w 159"/>
                  <a:gd name="T7" fmla="*/ 1 h 9"/>
                  <a:gd name="T8" fmla="*/ 157 w 159"/>
                  <a:gd name="T9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" h="9">
                    <a:moveTo>
                      <a:pt x="157" y="8"/>
                    </a:moveTo>
                    <a:cubicBezTo>
                      <a:pt x="105" y="8"/>
                      <a:pt x="52" y="8"/>
                      <a:pt x="0" y="9"/>
                    </a:cubicBezTo>
                    <a:cubicBezTo>
                      <a:pt x="0" y="6"/>
                      <a:pt x="1" y="5"/>
                      <a:pt x="1" y="2"/>
                    </a:cubicBezTo>
                    <a:cubicBezTo>
                      <a:pt x="54" y="1"/>
                      <a:pt x="106" y="0"/>
                      <a:pt x="159" y="1"/>
                    </a:cubicBezTo>
                    <a:cubicBezTo>
                      <a:pt x="158" y="4"/>
                      <a:pt x="158" y="6"/>
                      <a:pt x="157" y="8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7" name="Freeform 98">
                <a:extLst>
                  <a:ext uri="{FF2B5EF4-FFF2-40B4-BE49-F238E27FC236}">
                    <a16:creationId xmlns:a16="http://schemas.microsoft.com/office/drawing/2014/main" id="{40722BFC-3BE5-467D-8D86-BB1FAA75B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6925" y="5026025"/>
                <a:ext cx="374650" cy="20637"/>
              </a:xfrm>
              <a:custGeom>
                <a:avLst/>
                <a:gdLst>
                  <a:gd name="T0" fmla="*/ 156 w 158"/>
                  <a:gd name="T1" fmla="*/ 8 h 9"/>
                  <a:gd name="T2" fmla="*/ 0 w 158"/>
                  <a:gd name="T3" fmla="*/ 9 h 9"/>
                  <a:gd name="T4" fmla="*/ 1 w 158"/>
                  <a:gd name="T5" fmla="*/ 1 h 9"/>
                  <a:gd name="T6" fmla="*/ 158 w 158"/>
                  <a:gd name="T7" fmla="*/ 0 h 9"/>
                  <a:gd name="T8" fmla="*/ 156 w 158"/>
                  <a:gd name="T9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" h="9">
                    <a:moveTo>
                      <a:pt x="156" y="8"/>
                    </a:moveTo>
                    <a:cubicBezTo>
                      <a:pt x="104" y="7"/>
                      <a:pt x="52" y="7"/>
                      <a:pt x="0" y="9"/>
                    </a:cubicBezTo>
                    <a:cubicBezTo>
                      <a:pt x="0" y="6"/>
                      <a:pt x="1" y="4"/>
                      <a:pt x="1" y="1"/>
                    </a:cubicBezTo>
                    <a:cubicBezTo>
                      <a:pt x="53" y="0"/>
                      <a:pt x="105" y="0"/>
                      <a:pt x="158" y="0"/>
                    </a:cubicBezTo>
                    <a:cubicBezTo>
                      <a:pt x="157" y="3"/>
                      <a:pt x="157" y="5"/>
                      <a:pt x="156" y="8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8" name="Freeform 99">
                <a:extLst>
                  <a:ext uri="{FF2B5EF4-FFF2-40B4-BE49-F238E27FC236}">
                    <a16:creationId xmlns:a16="http://schemas.microsoft.com/office/drawing/2014/main" id="{C28920C6-9711-4737-905C-4C9A30645C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2163" y="5056188"/>
                <a:ext cx="373063" cy="20637"/>
              </a:xfrm>
              <a:custGeom>
                <a:avLst/>
                <a:gdLst>
                  <a:gd name="T0" fmla="*/ 155 w 157"/>
                  <a:gd name="T1" fmla="*/ 8 h 9"/>
                  <a:gd name="T2" fmla="*/ 0 w 157"/>
                  <a:gd name="T3" fmla="*/ 9 h 9"/>
                  <a:gd name="T4" fmla="*/ 1 w 157"/>
                  <a:gd name="T5" fmla="*/ 2 h 9"/>
                  <a:gd name="T6" fmla="*/ 157 w 157"/>
                  <a:gd name="T7" fmla="*/ 1 h 9"/>
                  <a:gd name="T8" fmla="*/ 155 w 157"/>
                  <a:gd name="T9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9">
                    <a:moveTo>
                      <a:pt x="155" y="8"/>
                    </a:moveTo>
                    <a:cubicBezTo>
                      <a:pt x="103" y="7"/>
                      <a:pt x="52" y="8"/>
                      <a:pt x="0" y="9"/>
                    </a:cubicBezTo>
                    <a:cubicBezTo>
                      <a:pt x="0" y="6"/>
                      <a:pt x="1" y="4"/>
                      <a:pt x="1" y="2"/>
                    </a:cubicBezTo>
                    <a:cubicBezTo>
                      <a:pt x="53" y="0"/>
                      <a:pt x="105" y="0"/>
                      <a:pt x="157" y="1"/>
                    </a:cubicBezTo>
                    <a:cubicBezTo>
                      <a:pt x="156" y="4"/>
                      <a:pt x="156" y="5"/>
                      <a:pt x="155" y="8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9" name="Freeform 100">
                <a:extLst>
                  <a:ext uri="{FF2B5EF4-FFF2-40B4-BE49-F238E27FC236}">
                    <a16:creationId xmlns:a16="http://schemas.microsoft.com/office/drawing/2014/main" id="{FB82C2BB-E0DF-47D4-8D27-C64477ED4E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7400" y="5086350"/>
                <a:ext cx="369888" cy="22225"/>
              </a:xfrm>
              <a:custGeom>
                <a:avLst/>
                <a:gdLst>
                  <a:gd name="T0" fmla="*/ 154 w 156"/>
                  <a:gd name="T1" fmla="*/ 8 h 9"/>
                  <a:gd name="T2" fmla="*/ 0 w 156"/>
                  <a:gd name="T3" fmla="*/ 9 h 9"/>
                  <a:gd name="T4" fmla="*/ 1 w 156"/>
                  <a:gd name="T5" fmla="*/ 2 h 9"/>
                  <a:gd name="T6" fmla="*/ 156 w 156"/>
                  <a:gd name="T7" fmla="*/ 1 h 9"/>
                  <a:gd name="T8" fmla="*/ 154 w 156"/>
                  <a:gd name="T9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6" h="9">
                    <a:moveTo>
                      <a:pt x="154" y="8"/>
                    </a:moveTo>
                    <a:cubicBezTo>
                      <a:pt x="103" y="8"/>
                      <a:pt x="51" y="8"/>
                      <a:pt x="0" y="9"/>
                    </a:cubicBezTo>
                    <a:cubicBezTo>
                      <a:pt x="0" y="6"/>
                      <a:pt x="0" y="5"/>
                      <a:pt x="1" y="2"/>
                    </a:cubicBezTo>
                    <a:cubicBezTo>
                      <a:pt x="53" y="1"/>
                      <a:pt x="104" y="0"/>
                      <a:pt x="156" y="1"/>
                    </a:cubicBezTo>
                    <a:cubicBezTo>
                      <a:pt x="155" y="4"/>
                      <a:pt x="155" y="5"/>
                      <a:pt x="154" y="8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0" name="Freeform 101">
                <a:extLst>
                  <a:ext uri="{FF2B5EF4-FFF2-40B4-BE49-F238E27FC236}">
                    <a16:creationId xmlns:a16="http://schemas.microsoft.com/office/drawing/2014/main" id="{46EDC520-72A4-4154-86C1-3E8F69407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2638" y="5119688"/>
                <a:ext cx="368300" cy="19050"/>
              </a:xfrm>
              <a:custGeom>
                <a:avLst/>
                <a:gdLst>
                  <a:gd name="T0" fmla="*/ 153 w 155"/>
                  <a:gd name="T1" fmla="*/ 8 h 8"/>
                  <a:gd name="T2" fmla="*/ 0 w 155"/>
                  <a:gd name="T3" fmla="*/ 8 h 8"/>
                  <a:gd name="T4" fmla="*/ 1 w 155"/>
                  <a:gd name="T5" fmla="*/ 1 h 8"/>
                  <a:gd name="T6" fmla="*/ 155 w 155"/>
                  <a:gd name="T7" fmla="*/ 0 h 8"/>
                  <a:gd name="T8" fmla="*/ 153 w 155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8">
                    <a:moveTo>
                      <a:pt x="153" y="8"/>
                    </a:moveTo>
                    <a:cubicBezTo>
                      <a:pt x="102" y="7"/>
                      <a:pt x="51" y="7"/>
                      <a:pt x="0" y="8"/>
                    </a:cubicBezTo>
                    <a:cubicBezTo>
                      <a:pt x="0" y="5"/>
                      <a:pt x="0" y="4"/>
                      <a:pt x="1" y="1"/>
                    </a:cubicBezTo>
                    <a:cubicBezTo>
                      <a:pt x="52" y="0"/>
                      <a:pt x="104" y="0"/>
                      <a:pt x="155" y="0"/>
                    </a:cubicBezTo>
                    <a:cubicBezTo>
                      <a:pt x="154" y="3"/>
                      <a:pt x="154" y="5"/>
                      <a:pt x="153" y="8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1" name="Freeform 102">
                <a:extLst>
                  <a:ext uri="{FF2B5EF4-FFF2-40B4-BE49-F238E27FC236}">
                    <a16:creationId xmlns:a16="http://schemas.microsoft.com/office/drawing/2014/main" id="{F6EC7D42-15B1-4EB3-9A97-F91116F8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7875" y="5151438"/>
                <a:ext cx="365125" cy="20637"/>
              </a:xfrm>
              <a:custGeom>
                <a:avLst/>
                <a:gdLst>
                  <a:gd name="T0" fmla="*/ 153 w 154"/>
                  <a:gd name="T1" fmla="*/ 8 h 9"/>
                  <a:gd name="T2" fmla="*/ 0 w 154"/>
                  <a:gd name="T3" fmla="*/ 9 h 9"/>
                  <a:gd name="T4" fmla="*/ 1 w 154"/>
                  <a:gd name="T5" fmla="*/ 1 h 9"/>
                  <a:gd name="T6" fmla="*/ 154 w 154"/>
                  <a:gd name="T7" fmla="*/ 1 h 9"/>
                  <a:gd name="T8" fmla="*/ 153 w 154"/>
                  <a:gd name="T9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9">
                    <a:moveTo>
                      <a:pt x="153" y="8"/>
                    </a:moveTo>
                    <a:cubicBezTo>
                      <a:pt x="102" y="7"/>
                      <a:pt x="51" y="7"/>
                      <a:pt x="0" y="9"/>
                    </a:cubicBezTo>
                    <a:cubicBezTo>
                      <a:pt x="0" y="6"/>
                      <a:pt x="0" y="4"/>
                      <a:pt x="1" y="1"/>
                    </a:cubicBezTo>
                    <a:cubicBezTo>
                      <a:pt x="52" y="0"/>
                      <a:pt x="103" y="0"/>
                      <a:pt x="154" y="1"/>
                    </a:cubicBezTo>
                    <a:cubicBezTo>
                      <a:pt x="154" y="3"/>
                      <a:pt x="153" y="5"/>
                      <a:pt x="153" y="8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2" name="Freeform 103">
                <a:extLst>
                  <a:ext uri="{FF2B5EF4-FFF2-40B4-BE49-F238E27FC236}">
                    <a16:creationId xmlns:a16="http://schemas.microsoft.com/office/drawing/2014/main" id="{CBB35E85-FCA5-4F4A-A49E-554C9A2B90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3113" y="5181600"/>
                <a:ext cx="363538" cy="22225"/>
              </a:xfrm>
              <a:custGeom>
                <a:avLst/>
                <a:gdLst>
                  <a:gd name="T0" fmla="*/ 152 w 153"/>
                  <a:gd name="T1" fmla="*/ 8 h 9"/>
                  <a:gd name="T2" fmla="*/ 0 w 153"/>
                  <a:gd name="T3" fmla="*/ 9 h 9"/>
                  <a:gd name="T4" fmla="*/ 1 w 153"/>
                  <a:gd name="T5" fmla="*/ 2 h 9"/>
                  <a:gd name="T6" fmla="*/ 153 w 153"/>
                  <a:gd name="T7" fmla="*/ 1 h 9"/>
                  <a:gd name="T8" fmla="*/ 152 w 153"/>
                  <a:gd name="T9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" h="9">
                    <a:moveTo>
                      <a:pt x="152" y="8"/>
                    </a:moveTo>
                    <a:cubicBezTo>
                      <a:pt x="101" y="7"/>
                      <a:pt x="50" y="8"/>
                      <a:pt x="0" y="9"/>
                    </a:cubicBezTo>
                    <a:cubicBezTo>
                      <a:pt x="0" y="6"/>
                      <a:pt x="0" y="5"/>
                      <a:pt x="1" y="2"/>
                    </a:cubicBezTo>
                    <a:cubicBezTo>
                      <a:pt x="52" y="0"/>
                      <a:pt x="102" y="0"/>
                      <a:pt x="153" y="1"/>
                    </a:cubicBezTo>
                    <a:cubicBezTo>
                      <a:pt x="153" y="4"/>
                      <a:pt x="152" y="5"/>
                      <a:pt x="152" y="8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3" name="Freeform 104">
                <a:extLst>
                  <a:ext uri="{FF2B5EF4-FFF2-40B4-BE49-F238E27FC236}">
                    <a16:creationId xmlns:a16="http://schemas.microsoft.com/office/drawing/2014/main" id="{737ED6FB-DAA8-4749-9312-86BE5943F7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8350" y="5213350"/>
                <a:ext cx="360363" cy="20637"/>
              </a:xfrm>
              <a:custGeom>
                <a:avLst/>
                <a:gdLst>
                  <a:gd name="T0" fmla="*/ 151 w 152"/>
                  <a:gd name="T1" fmla="*/ 8 h 9"/>
                  <a:gd name="T2" fmla="*/ 0 w 152"/>
                  <a:gd name="T3" fmla="*/ 9 h 9"/>
                  <a:gd name="T4" fmla="*/ 1 w 152"/>
                  <a:gd name="T5" fmla="*/ 2 h 9"/>
                  <a:gd name="T6" fmla="*/ 152 w 152"/>
                  <a:gd name="T7" fmla="*/ 1 h 9"/>
                  <a:gd name="T8" fmla="*/ 151 w 152"/>
                  <a:gd name="T9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9">
                    <a:moveTo>
                      <a:pt x="151" y="8"/>
                    </a:moveTo>
                    <a:cubicBezTo>
                      <a:pt x="100" y="8"/>
                      <a:pt x="50" y="8"/>
                      <a:pt x="0" y="9"/>
                    </a:cubicBezTo>
                    <a:cubicBezTo>
                      <a:pt x="0" y="6"/>
                      <a:pt x="0" y="5"/>
                      <a:pt x="1" y="2"/>
                    </a:cubicBezTo>
                    <a:cubicBezTo>
                      <a:pt x="51" y="1"/>
                      <a:pt x="102" y="0"/>
                      <a:pt x="152" y="1"/>
                    </a:cubicBezTo>
                    <a:cubicBezTo>
                      <a:pt x="152" y="4"/>
                      <a:pt x="151" y="6"/>
                      <a:pt x="151" y="8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4" name="Freeform 105">
                <a:extLst>
                  <a:ext uri="{FF2B5EF4-FFF2-40B4-BE49-F238E27FC236}">
                    <a16:creationId xmlns:a16="http://schemas.microsoft.com/office/drawing/2014/main" id="{2D7C4110-C796-4794-A039-62FF6995FA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3588" y="5246688"/>
                <a:ext cx="358775" cy="20637"/>
              </a:xfrm>
              <a:custGeom>
                <a:avLst/>
                <a:gdLst>
                  <a:gd name="T0" fmla="*/ 150 w 151"/>
                  <a:gd name="T1" fmla="*/ 8 h 9"/>
                  <a:gd name="T2" fmla="*/ 0 w 151"/>
                  <a:gd name="T3" fmla="*/ 9 h 9"/>
                  <a:gd name="T4" fmla="*/ 1 w 151"/>
                  <a:gd name="T5" fmla="*/ 1 h 9"/>
                  <a:gd name="T6" fmla="*/ 151 w 151"/>
                  <a:gd name="T7" fmla="*/ 0 h 9"/>
                  <a:gd name="T8" fmla="*/ 150 w 151"/>
                  <a:gd name="T9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9">
                    <a:moveTo>
                      <a:pt x="150" y="8"/>
                    </a:moveTo>
                    <a:cubicBezTo>
                      <a:pt x="100" y="7"/>
                      <a:pt x="50" y="7"/>
                      <a:pt x="0" y="9"/>
                    </a:cubicBezTo>
                    <a:cubicBezTo>
                      <a:pt x="0" y="6"/>
                      <a:pt x="0" y="4"/>
                      <a:pt x="1" y="1"/>
                    </a:cubicBezTo>
                    <a:cubicBezTo>
                      <a:pt x="51" y="0"/>
                      <a:pt x="101" y="0"/>
                      <a:pt x="151" y="0"/>
                    </a:cubicBezTo>
                    <a:cubicBezTo>
                      <a:pt x="151" y="3"/>
                      <a:pt x="150" y="5"/>
                      <a:pt x="150" y="8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5" name="Freeform 106">
                <a:extLst>
                  <a:ext uri="{FF2B5EF4-FFF2-40B4-BE49-F238E27FC236}">
                    <a16:creationId xmlns:a16="http://schemas.microsoft.com/office/drawing/2014/main" id="{354E3990-737A-4F70-BFA6-F8ABB679DA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8825" y="5276850"/>
                <a:ext cx="358775" cy="22225"/>
              </a:xfrm>
              <a:custGeom>
                <a:avLst/>
                <a:gdLst>
                  <a:gd name="T0" fmla="*/ 149 w 151"/>
                  <a:gd name="T1" fmla="*/ 8 h 9"/>
                  <a:gd name="T2" fmla="*/ 0 w 151"/>
                  <a:gd name="T3" fmla="*/ 9 h 9"/>
                  <a:gd name="T4" fmla="*/ 1 w 151"/>
                  <a:gd name="T5" fmla="*/ 2 h 9"/>
                  <a:gd name="T6" fmla="*/ 151 w 151"/>
                  <a:gd name="T7" fmla="*/ 1 h 9"/>
                  <a:gd name="T8" fmla="*/ 149 w 151"/>
                  <a:gd name="T9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9">
                    <a:moveTo>
                      <a:pt x="149" y="8"/>
                    </a:moveTo>
                    <a:cubicBezTo>
                      <a:pt x="99" y="7"/>
                      <a:pt x="49" y="8"/>
                      <a:pt x="0" y="9"/>
                    </a:cubicBezTo>
                    <a:cubicBezTo>
                      <a:pt x="0" y="6"/>
                      <a:pt x="0" y="4"/>
                      <a:pt x="1" y="2"/>
                    </a:cubicBezTo>
                    <a:cubicBezTo>
                      <a:pt x="51" y="0"/>
                      <a:pt x="101" y="0"/>
                      <a:pt x="151" y="1"/>
                    </a:cubicBezTo>
                    <a:cubicBezTo>
                      <a:pt x="150" y="4"/>
                      <a:pt x="150" y="5"/>
                      <a:pt x="149" y="8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6" name="Freeform 107">
                <a:extLst>
                  <a:ext uri="{FF2B5EF4-FFF2-40B4-BE49-F238E27FC236}">
                    <a16:creationId xmlns:a16="http://schemas.microsoft.com/office/drawing/2014/main" id="{CA6CD942-8949-4CF3-9EE7-CD5B567F63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4063" y="5308600"/>
                <a:ext cx="355600" cy="20637"/>
              </a:xfrm>
              <a:custGeom>
                <a:avLst/>
                <a:gdLst>
                  <a:gd name="T0" fmla="*/ 148 w 150"/>
                  <a:gd name="T1" fmla="*/ 8 h 9"/>
                  <a:gd name="T2" fmla="*/ 0 w 150"/>
                  <a:gd name="T3" fmla="*/ 9 h 9"/>
                  <a:gd name="T4" fmla="*/ 1 w 150"/>
                  <a:gd name="T5" fmla="*/ 2 h 9"/>
                  <a:gd name="T6" fmla="*/ 150 w 150"/>
                  <a:gd name="T7" fmla="*/ 1 h 9"/>
                  <a:gd name="T8" fmla="*/ 148 w 150"/>
                  <a:gd name="T9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" h="9">
                    <a:moveTo>
                      <a:pt x="148" y="8"/>
                    </a:moveTo>
                    <a:cubicBezTo>
                      <a:pt x="98" y="8"/>
                      <a:pt x="49" y="8"/>
                      <a:pt x="0" y="9"/>
                    </a:cubicBezTo>
                    <a:cubicBezTo>
                      <a:pt x="0" y="6"/>
                      <a:pt x="0" y="5"/>
                      <a:pt x="1" y="2"/>
                    </a:cubicBezTo>
                    <a:cubicBezTo>
                      <a:pt x="50" y="1"/>
                      <a:pt x="100" y="0"/>
                      <a:pt x="150" y="1"/>
                    </a:cubicBezTo>
                    <a:cubicBezTo>
                      <a:pt x="149" y="4"/>
                      <a:pt x="149" y="5"/>
                      <a:pt x="148" y="8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7" name="Freeform 108">
                <a:extLst>
                  <a:ext uri="{FF2B5EF4-FFF2-40B4-BE49-F238E27FC236}">
                    <a16:creationId xmlns:a16="http://schemas.microsoft.com/office/drawing/2014/main" id="{831920D0-0AD5-40A2-8F4E-1E096E2BA6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6125" y="5341938"/>
                <a:ext cx="357188" cy="19050"/>
              </a:xfrm>
              <a:custGeom>
                <a:avLst/>
                <a:gdLst>
                  <a:gd name="T0" fmla="*/ 148 w 150"/>
                  <a:gd name="T1" fmla="*/ 8 h 8"/>
                  <a:gd name="T2" fmla="*/ 0 w 150"/>
                  <a:gd name="T3" fmla="*/ 8 h 8"/>
                  <a:gd name="T4" fmla="*/ 2 w 150"/>
                  <a:gd name="T5" fmla="*/ 1 h 8"/>
                  <a:gd name="T6" fmla="*/ 150 w 150"/>
                  <a:gd name="T7" fmla="*/ 0 h 8"/>
                  <a:gd name="T8" fmla="*/ 148 w 150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" h="8">
                    <a:moveTo>
                      <a:pt x="148" y="8"/>
                    </a:moveTo>
                    <a:cubicBezTo>
                      <a:pt x="99" y="7"/>
                      <a:pt x="50" y="7"/>
                      <a:pt x="0" y="8"/>
                    </a:cubicBezTo>
                    <a:cubicBezTo>
                      <a:pt x="1" y="5"/>
                      <a:pt x="1" y="4"/>
                      <a:pt x="2" y="1"/>
                    </a:cubicBezTo>
                    <a:cubicBezTo>
                      <a:pt x="51" y="0"/>
                      <a:pt x="100" y="0"/>
                      <a:pt x="150" y="0"/>
                    </a:cubicBezTo>
                    <a:cubicBezTo>
                      <a:pt x="149" y="3"/>
                      <a:pt x="149" y="5"/>
                      <a:pt x="148" y="8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8" name="Freeform 109">
                <a:extLst>
                  <a:ext uri="{FF2B5EF4-FFF2-40B4-BE49-F238E27FC236}">
                    <a16:creationId xmlns:a16="http://schemas.microsoft.com/office/drawing/2014/main" id="{2C8E73B9-48FD-403B-8830-36C25CFCFE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1363" y="5372100"/>
                <a:ext cx="354013" cy="22225"/>
              </a:xfrm>
              <a:custGeom>
                <a:avLst/>
                <a:gdLst>
                  <a:gd name="T0" fmla="*/ 147 w 149"/>
                  <a:gd name="T1" fmla="*/ 8 h 9"/>
                  <a:gd name="T2" fmla="*/ 0 w 149"/>
                  <a:gd name="T3" fmla="*/ 9 h 9"/>
                  <a:gd name="T4" fmla="*/ 2 w 149"/>
                  <a:gd name="T5" fmla="*/ 1 h 9"/>
                  <a:gd name="T6" fmla="*/ 149 w 149"/>
                  <a:gd name="T7" fmla="*/ 1 h 9"/>
                  <a:gd name="T8" fmla="*/ 147 w 149"/>
                  <a:gd name="T9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9">
                    <a:moveTo>
                      <a:pt x="147" y="8"/>
                    </a:moveTo>
                    <a:cubicBezTo>
                      <a:pt x="98" y="7"/>
                      <a:pt x="49" y="7"/>
                      <a:pt x="0" y="9"/>
                    </a:cubicBezTo>
                    <a:cubicBezTo>
                      <a:pt x="1" y="6"/>
                      <a:pt x="1" y="4"/>
                      <a:pt x="2" y="1"/>
                    </a:cubicBezTo>
                    <a:cubicBezTo>
                      <a:pt x="51" y="0"/>
                      <a:pt x="100" y="0"/>
                      <a:pt x="149" y="1"/>
                    </a:cubicBezTo>
                    <a:cubicBezTo>
                      <a:pt x="148" y="4"/>
                      <a:pt x="148" y="5"/>
                      <a:pt x="147" y="8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9" name="Freeform 110">
                <a:extLst>
                  <a:ext uri="{FF2B5EF4-FFF2-40B4-BE49-F238E27FC236}">
                    <a16:creationId xmlns:a16="http://schemas.microsoft.com/office/drawing/2014/main" id="{58A45AB9-AEA1-4BCB-9103-B7624C2165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6600" y="5403850"/>
                <a:ext cx="352425" cy="20637"/>
              </a:xfrm>
              <a:custGeom>
                <a:avLst/>
                <a:gdLst>
                  <a:gd name="T0" fmla="*/ 146 w 148"/>
                  <a:gd name="T1" fmla="*/ 8 h 9"/>
                  <a:gd name="T2" fmla="*/ 0 w 148"/>
                  <a:gd name="T3" fmla="*/ 9 h 9"/>
                  <a:gd name="T4" fmla="*/ 2 w 148"/>
                  <a:gd name="T5" fmla="*/ 2 h 9"/>
                  <a:gd name="T6" fmla="*/ 148 w 148"/>
                  <a:gd name="T7" fmla="*/ 1 h 9"/>
                  <a:gd name="T8" fmla="*/ 146 w 148"/>
                  <a:gd name="T9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9">
                    <a:moveTo>
                      <a:pt x="146" y="8"/>
                    </a:moveTo>
                    <a:cubicBezTo>
                      <a:pt x="98" y="7"/>
                      <a:pt x="49" y="8"/>
                      <a:pt x="0" y="9"/>
                    </a:cubicBezTo>
                    <a:cubicBezTo>
                      <a:pt x="1" y="6"/>
                      <a:pt x="1" y="5"/>
                      <a:pt x="2" y="2"/>
                    </a:cubicBezTo>
                    <a:cubicBezTo>
                      <a:pt x="50" y="0"/>
                      <a:pt x="99" y="0"/>
                      <a:pt x="148" y="1"/>
                    </a:cubicBezTo>
                    <a:cubicBezTo>
                      <a:pt x="147" y="4"/>
                      <a:pt x="147" y="5"/>
                      <a:pt x="146" y="8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0" name="Freeform 111">
                <a:extLst>
                  <a:ext uri="{FF2B5EF4-FFF2-40B4-BE49-F238E27FC236}">
                    <a16:creationId xmlns:a16="http://schemas.microsoft.com/office/drawing/2014/main" id="{2302C611-3772-4599-9A13-60288A5980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1838" y="5434013"/>
                <a:ext cx="349250" cy="22225"/>
              </a:xfrm>
              <a:custGeom>
                <a:avLst/>
                <a:gdLst>
                  <a:gd name="T0" fmla="*/ 145 w 147"/>
                  <a:gd name="T1" fmla="*/ 8 h 9"/>
                  <a:gd name="T2" fmla="*/ 0 w 147"/>
                  <a:gd name="T3" fmla="*/ 9 h 9"/>
                  <a:gd name="T4" fmla="*/ 1 w 147"/>
                  <a:gd name="T5" fmla="*/ 2 h 9"/>
                  <a:gd name="T6" fmla="*/ 147 w 147"/>
                  <a:gd name="T7" fmla="*/ 1 h 9"/>
                  <a:gd name="T8" fmla="*/ 145 w 147"/>
                  <a:gd name="T9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9">
                    <a:moveTo>
                      <a:pt x="145" y="8"/>
                    </a:moveTo>
                    <a:cubicBezTo>
                      <a:pt x="97" y="8"/>
                      <a:pt x="49" y="8"/>
                      <a:pt x="0" y="9"/>
                    </a:cubicBezTo>
                    <a:cubicBezTo>
                      <a:pt x="1" y="6"/>
                      <a:pt x="1" y="5"/>
                      <a:pt x="1" y="2"/>
                    </a:cubicBezTo>
                    <a:cubicBezTo>
                      <a:pt x="50" y="1"/>
                      <a:pt x="98" y="0"/>
                      <a:pt x="147" y="1"/>
                    </a:cubicBezTo>
                    <a:cubicBezTo>
                      <a:pt x="146" y="4"/>
                      <a:pt x="146" y="6"/>
                      <a:pt x="145" y="8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1" name="Freeform 112">
                <a:extLst>
                  <a:ext uri="{FF2B5EF4-FFF2-40B4-BE49-F238E27FC236}">
                    <a16:creationId xmlns:a16="http://schemas.microsoft.com/office/drawing/2014/main" id="{671E37A0-0828-4D0D-90DF-BFD9BFA9D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7075" y="5467350"/>
                <a:ext cx="347663" cy="22225"/>
              </a:xfrm>
              <a:custGeom>
                <a:avLst/>
                <a:gdLst>
                  <a:gd name="T0" fmla="*/ 144 w 146"/>
                  <a:gd name="T1" fmla="*/ 8 h 9"/>
                  <a:gd name="T2" fmla="*/ 0 w 146"/>
                  <a:gd name="T3" fmla="*/ 9 h 9"/>
                  <a:gd name="T4" fmla="*/ 1 w 146"/>
                  <a:gd name="T5" fmla="*/ 1 h 9"/>
                  <a:gd name="T6" fmla="*/ 146 w 146"/>
                  <a:gd name="T7" fmla="*/ 0 h 9"/>
                  <a:gd name="T8" fmla="*/ 144 w 146"/>
                  <a:gd name="T9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6" h="9">
                    <a:moveTo>
                      <a:pt x="144" y="8"/>
                    </a:moveTo>
                    <a:cubicBezTo>
                      <a:pt x="96" y="7"/>
                      <a:pt x="48" y="7"/>
                      <a:pt x="0" y="9"/>
                    </a:cubicBezTo>
                    <a:cubicBezTo>
                      <a:pt x="1" y="6"/>
                      <a:pt x="1" y="4"/>
                      <a:pt x="1" y="1"/>
                    </a:cubicBezTo>
                    <a:cubicBezTo>
                      <a:pt x="50" y="0"/>
                      <a:pt x="98" y="0"/>
                      <a:pt x="146" y="0"/>
                    </a:cubicBezTo>
                    <a:cubicBezTo>
                      <a:pt x="145" y="3"/>
                      <a:pt x="145" y="5"/>
                      <a:pt x="144" y="8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2" name="Freeform 113">
                <a:extLst>
                  <a:ext uri="{FF2B5EF4-FFF2-40B4-BE49-F238E27FC236}">
                    <a16:creationId xmlns:a16="http://schemas.microsoft.com/office/drawing/2014/main" id="{7EA1B08C-38D3-4540-8122-0D01E9B51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2313" y="5499100"/>
                <a:ext cx="344488" cy="20637"/>
              </a:xfrm>
              <a:custGeom>
                <a:avLst/>
                <a:gdLst>
                  <a:gd name="T0" fmla="*/ 144 w 145"/>
                  <a:gd name="T1" fmla="*/ 8 h 9"/>
                  <a:gd name="T2" fmla="*/ 0 w 145"/>
                  <a:gd name="T3" fmla="*/ 9 h 9"/>
                  <a:gd name="T4" fmla="*/ 1 w 145"/>
                  <a:gd name="T5" fmla="*/ 2 h 9"/>
                  <a:gd name="T6" fmla="*/ 145 w 145"/>
                  <a:gd name="T7" fmla="*/ 1 h 9"/>
                  <a:gd name="T8" fmla="*/ 144 w 145"/>
                  <a:gd name="T9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9">
                    <a:moveTo>
                      <a:pt x="144" y="8"/>
                    </a:moveTo>
                    <a:cubicBezTo>
                      <a:pt x="96" y="7"/>
                      <a:pt x="48" y="8"/>
                      <a:pt x="0" y="9"/>
                    </a:cubicBezTo>
                    <a:cubicBezTo>
                      <a:pt x="1" y="6"/>
                      <a:pt x="1" y="4"/>
                      <a:pt x="1" y="2"/>
                    </a:cubicBezTo>
                    <a:cubicBezTo>
                      <a:pt x="49" y="0"/>
                      <a:pt x="97" y="0"/>
                      <a:pt x="145" y="1"/>
                    </a:cubicBezTo>
                    <a:cubicBezTo>
                      <a:pt x="145" y="4"/>
                      <a:pt x="144" y="5"/>
                      <a:pt x="144" y="8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3" name="Freeform 114">
                <a:extLst>
                  <a:ext uri="{FF2B5EF4-FFF2-40B4-BE49-F238E27FC236}">
                    <a16:creationId xmlns:a16="http://schemas.microsoft.com/office/drawing/2014/main" id="{48BE4A0E-8683-4D6C-9F20-5467BE7EAE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8238" y="5280025"/>
                <a:ext cx="352425" cy="42862"/>
              </a:xfrm>
              <a:custGeom>
                <a:avLst/>
                <a:gdLst>
                  <a:gd name="T0" fmla="*/ 146 w 148"/>
                  <a:gd name="T1" fmla="*/ 18 h 18"/>
                  <a:gd name="T2" fmla="*/ 0 w 148"/>
                  <a:gd name="T3" fmla="*/ 7 h 18"/>
                  <a:gd name="T4" fmla="*/ 1 w 148"/>
                  <a:gd name="T5" fmla="*/ 0 h 18"/>
                  <a:gd name="T6" fmla="*/ 148 w 148"/>
                  <a:gd name="T7" fmla="*/ 11 h 18"/>
                  <a:gd name="T8" fmla="*/ 146 w 148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18">
                    <a:moveTo>
                      <a:pt x="146" y="18"/>
                    </a:moveTo>
                    <a:cubicBezTo>
                      <a:pt x="97" y="13"/>
                      <a:pt x="48" y="10"/>
                      <a:pt x="0" y="7"/>
                    </a:cubicBezTo>
                    <a:cubicBezTo>
                      <a:pt x="0" y="4"/>
                      <a:pt x="1" y="3"/>
                      <a:pt x="1" y="0"/>
                    </a:cubicBezTo>
                    <a:cubicBezTo>
                      <a:pt x="50" y="3"/>
                      <a:pt x="99" y="6"/>
                      <a:pt x="148" y="11"/>
                    </a:cubicBezTo>
                    <a:cubicBezTo>
                      <a:pt x="147" y="13"/>
                      <a:pt x="146" y="15"/>
                      <a:pt x="146" y="18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4" name="Freeform 115">
                <a:extLst>
                  <a:ext uri="{FF2B5EF4-FFF2-40B4-BE49-F238E27FC236}">
                    <a16:creationId xmlns:a16="http://schemas.microsoft.com/office/drawing/2014/main" id="{7433318B-E814-4383-9DA3-4DE7B859B5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1888" y="5310188"/>
                <a:ext cx="349250" cy="42862"/>
              </a:xfrm>
              <a:custGeom>
                <a:avLst/>
                <a:gdLst>
                  <a:gd name="T0" fmla="*/ 145 w 147"/>
                  <a:gd name="T1" fmla="*/ 18 h 18"/>
                  <a:gd name="T2" fmla="*/ 0 w 147"/>
                  <a:gd name="T3" fmla="*/ 8 h 18"/>
                  <a:gd name="T4" fmla="*/ 1 w 147"/>
                  <a:gd name="T5" fmla="*/ 0 h 18"/>
                  <a:gd name="T6" fmla="*/ 147 w 147"/>
                  <a:gd name="T7" fmla="*/ 11 h 18"/>
                  <a:gd name="T8" fmla="*/ 145 w 147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18">
                    <a:moveTo>
                      <a:pt x="145" y="18"/>
                    </a:moveTo>
                    <a:cubicBezTo>
                      <a:pt x="96" y="14"/>
                      <a:pt x="48" y="10"/>
                      <a:pt x="0" y="8"/>
                    </a:cubicBezTo>
                    <a:cubicBezTo>
                      <a:pt x="0" y="5"/>
                      <a:pt x="1" y="3"/>
                      <a:pt x="1" y="0"/>
                    </a:cubicBezTo>
                    <a:cubicBezTo>
                      <a:pt x="50" y="3"/>
                      <a:pt x="98" y="6"/>
                      <a:pt x="147" y="11"/>
                    </a:cubicBezTo>
                    <a:cubicBezTo>
                      <a:pt x="146" y="14"/>
                      <a:pt x="146" y="15"/>
                      <a:pt x="145" y="18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5" name="Freeform 116">
                <a:extLst>
                  <a:ext uri="{FF2B5EF4-FFF2-40B4-BE49-F238E27FC236}">
                    <a16:creationId xmlns:a16="http://schemas.microsoft.com/office/drawing/2014/main" id="{BE2AC3EC-6CD9-46ED-8463-BFDB9F5F2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3950" y="5343525"/>
                <a:ext cx="347663" cy="41275"/>
              </a:xfrm>
              <a:custGeom>
                <a:avLst/>
                <a:gdLst>
                  <a:gd name="T0" fmla="*/ 144 w 146"/>
                  <a:gd name="T1" fmla="*/ 17 h 17"/>
                  <a:gd name="T2" fmla="*/ 0 w 146"/>
                  <a:gd name="T3" fmla="*/ 7 h 17"/>
                  <a:gd name="T4" fmla="*/ 1 w 146"/>
                  <a:gd name="T5" fmla="*/ 0 h 17"/>
                  <a:gd name="T6" fmla="*/ 146 w 146"/>
                  <a:gd name="T7" fmla="*/ 10 h 17"/>
                  <a:gd name="T8" fmla="*/ 144 w 146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6" h="17">
                    <a:moveTo>
                      <a:pt x="144" y="17"/>
                    </a:moveTo>
                    <a:cubicBezTo>
                      <a:pt x="96" y="13"/>
                      <a:pt x="48" y="9"/>
                      <a:pt x="0" y="7"/>
                    </a:cubicBezTo>
                    <a:cubicBezTo>
                      <a:pt x="0" y="4"/>
                      <a:pt x="1" y="3"/>
                      <a:pt x="1" y="0"/>
                    </a:cubicBezTo>
                    <a:cubicBezTo>
                      <a:pt x="50" y="2"/>
                      <a:pt x="98" y="6"/>
                      <a:pt x="146" y="10"/>
                    </a:cubicBezTo>
                    <a:cubicBezTo>
                      <a:pt x="145" y="13"/>
                      <a:pt x="145" y="14"/>
                      <a:pt x="144" y="17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6" name="Freeform 117">
                <a:extLst>
                  <a:ext uri="{FF2B5EF4-FFF2-40B4-BE49-F238E27FC236}">
                    <a16:creationId xmlns:a16="http://schemas.microsoft.com/office/drawing/2014/main" id="{EC9A7A1C-D14E-4352-9B3F-9BD3C455D2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7600" y="5375275"/>
                <a:ext cx="344488" cy="42862"/>
              </a:xfrm>
              <a:custGeom>
                <a:avLst/>
                <a:gdLst>
                  <a:gd name="T0" fmla="*/ 143 w 145"/>
                  <a:gd name="T1" fmla="*/ 18 h 18"/>
                  <a:gd name="T2" fmla="*/ 0 w 145"/>
                  <a:gd name="T3" fmla="*/ 7 h 18"/>
                  <a:gd name="T4" fmla="*/ 1 w 145"/>
                  <a:gd name="T5" fmla="*/ 0 h 18"/>
                  <a:gd name="T6" fmla="*/ 145 w 145"/>
                  <a:gd name="T7" fmla="*/ 10 h 18"/>
                  <a:gd name="T8" fmla="*/ 143 w 145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8">
                    <a:moveTo>
                      <a:pt x="143" y="18"/>
                    </a:moveTo>
                    <a:cubicBezTo>
                      <a:pt x="95" y="13"/>
                      <a:pt x="48" y="10"/>
                      <a:pt x="0" y="7"/>
                    </a:cubicBezTo>
                    <a:cubicBezTo>
                      <a:pt x="0" y="4"/>
                      <a:pt x="1" y="3"/>
                      <a:pt x="1" y="0"/>
                    </a:cubicBezTo>
                    <a:cubicBezTo>
                      <a:pt x="49" y="2"/>
                      <a:pt x="97" y="6"/>
                      <a:pt x="145" y="10"/>
                    </a:cubicBezTo>
                    <a:cubicBezTo>
                      <a:pt x="144" y="13"/>
                      <a:pt x="144" y="15"/>
                      <a:pt x="143" y="18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7" name="Freeform 118">
                <a:extLst>
                  <a:ext uri="{FF2B5EF4-FFF2-40B4-BE49-F238E27FC236}">
                    <a16:creationId xmlns:a16="http://schemas.microsoft.com/office/drawing/2014/main" id="{EA025BA3-A7AA-4750-8C13-1AF193639B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9663" y="5405438"/>
                <a:ext cx="342900" cy="42862"/>
              </a:xfrm>
              <a:custGeom>
                <a:avLst/>
                <a:gdLst>
                  <a:gd name="T0" fmla="*/ 142 w 144"/>
                  <a:gd name="T1" fmla="*/ 18 h 18"/>
                  <a:gd name="T2" fmla="*/ 0 w 144"/>
                  <a:gd name="T3" fmla="*/ 8 h 18"/>
                  <a:gd name="T4" fmla="*/ 1 w 144"/>
                  <a:gd name="T5" fmla="*/ 0 h 18"/>
                  <a:gd name="T6" fmla="*/ 144 w 144"/>
                  <a:gd name="T7" fmla="*/ 11 h 18"/>
                  <a:gd name="T8" fmla="*/ 142 w 144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8">
                    <a:moveTo>
                      <a:pt x="142" y="18"/>
                    </a:moveTo>
                    <a:cubicBezTo>
                      <a:pt x="95" y="13"/>
                      <a:pt x="47" y="10"/>
                      <a:pt x="0" y="8"/>
                    </a:cubicBezTo>
                    <a:cubicBezTo>
                      <a:pt x="0" y="5"/>
                      <a:pt x="1" y="3"/>
                      <a:pt x="1" y="0"/>
                    </a:cubicBezTo>
                    <a:cubicBezTo>
                      <a:pt x="49" y="3"/>
                      <a:pt x="97" y="6"/>
                      <a:pt x="144" y="11"/>
                    </a:cubicBezTo>
                    <a:cubicBezTo>
                      <a:pt x="143" y="14"/>
                      <a:pt x="143" y="15"/>
                      <a:pt x="142" y="18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8" name="Freeform 119">
                <a:extLst>
                  <a:ext uri="{FF2B5EF4-FFF2-40B4-BE49-F238E27FC236}">
                    <a16:creationId xmlns:a16="http://schemas.microsoft.com/office/drawing/2014/main" id="{D108AC36-A972-4665-8E82-1BA8DD843E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3313" y="5438775"/>
                <a:ext cx="339725" cy="41275"/>
              </a:xfrm>
              <a:custGeom>
                <a:avLst/>
                <a:gdLst>
                  <a:gd name="T0" fmla="*/ 141 w 143"/>
                  <a:gd name="T1" fmla="*/ 17 h 17"/>
                  <a:gd name="T2" fmla="*/ 0 w 143"/>
                  <a:gd name="T3" fmla="*/ 7 h 17"/>
                  <a:gd name="T4" fmla="*/ 1 w 143"/>
                  <a:gd name="T5" fmla="*/ 0 h 17"/>
                  <a:gd name="T6" fmla="*/ 143 w 143"/>
                  <a:gd name="T7" fmla="*/ 10 h 17"/>
                  <a:gd name="T8" fmla="*/ 141 w 143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7">
                    <a:moveTo>
                      <a:pt x="141" y="17"/>
                    </a:moveTo>
                    <a:cubicBezTo>
                      <a:pt x="94" y="13"/>
                      <a:pt x="47" y="9"/>
                      <a:pt x="0" y="7"/>
                    </a:cubicBezTo>
                    <a:cubicBezTo>
                      <a:pt x="0" y="4"/>
                      <a:pt x="1" y="2"/>
                      <a:pt x="1" y="0"/>
                    </a:cubicBezTo>
                    <a:cubicBezTo>
                      <a:pt x="49" y="2"/>
                      <a:pt x="96" y="5"/>
                      <a:pt x="143" y="10"/>
                    </a:cubicBezTo>
                    <a:cubicBezTo>
                      <a:pt x="143" y="13"/>
                      <a:pt x="142" y="14"/>
                      <a:pt x="141" y="17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9" name="Freeform 120">
                <a:extLst>
                  <a:ext uri="{FF2B5EF4-FFF2-40B4-BE49-F238E27FC236}">
                    <a16:creationId xmlns:a16="http://schemas.microsoft.com/office/drawing/2014/main" id="{0B6112D9-1290-4775-9ED5-937B5232F4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5375" y="5470525"/>
                <a:ext cx="341313" cy="42862"/>
              </a:xfrm>
              <a:custGeom>
                <a:avLst/>
                <a:gdLst>
                  <a:gd name="T0" fmla="*/ 141 w 143"/>
                  <a:gd name="T1" fmla="*/ 18 h 18"/>
                  <a:gd name="T2" fmla="*/ 0 w 143"/>
                  <a:gd name="T3" fmla="*/ 7 h 18"/>
                  <a:gd name="T4" fmla="*/ 1 w 143"/>
                  <a:gd name="T5" fmla="*/ 0 h 18"/>
                  <a:gd name="T6" fmla="*/ 143 w 143"/>
                  <a:gd name="T7" fmla="*/ 10 h 18"/>
                  <a:gd name="T8" fmla="*/ 141 w 143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8">
                    <a:moveTo>
                      <a:pt x="141" y="18"/>
                    </a:moveTo>
                    <a:cubicBezTo>
                      <a:pt x="94" y="13"/>
                      <a:pt x="47" y="10"/>
                      <a:pt x="0" y="7"/>
                    </a:cubicBezTo>
                    <a:cubicBezTo>
                      <a:pt x="0" y="4"/>
                      <a:pt x="1" y="3"/>
                      <a:pt x="1" y="0"/>
                    </a:cubicBezTo>
                    <a:cubicBezTo>
                      <a:pt x="49" y="2"/>
                      <a:pt x="96" y="6"/>
                      <a:pt x="143" y="10"/>
                    </a:cubicBezTo>
                    <a:cubicBezTo>
                      <a:pt x="142" y="13"/>
                      <a:pt x="141" y="15"/>
                      <a:pt x="141" y="18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0" name="Freeform 121">
                <a:extLst>
                  <a:ext uri="{FF2B5EF4-FFF2-40B4-BE49-F238E27FC236}">
                    <a16:creationId xmlns:a16="http://schemas.microsoft.com/office/drawing/2014/main" id="{424F56BB-A779-4647-B48E-CCBC6F047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9025" y="5500688"/>
                <a:ext cx="338138" cy="42862"/>
              </a:xfrm>
              <a:custGeom>
                <a:avLst/>
                <a:gdLst>
                  <a:gd name="T0" fmla="*/ 140 w 142"/>
                  <a:gd name="T1" fmla="*/ 18 h 18"/>
                  <a:gd name="T2" fmla="*/ 0 w 142"/>
                  <a:gd name="T3" fmla="*/ 7 h 18"/>
                  <a:gd name="T4" fmla="*/ 2 w 142"/>
                  <a:gd name="T5" fmla="*/ 0 h 18"/>
                  <a:gd name="T6" fmla="*/ 142 w 142"/>
                  <a:gd name="T7" fmla="*/ 11 h 18"/>
                  <a:gd name="T8" fmla="*/ 140 w 142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" h="18">
                    <a:moveTo>
                      <a:pt x="140" y="18"/>
                    </a:moveTo>
                    <a:cubicBezTo>
                      <a:pt x="93" y="13"/>
                      <a:pt x="47" y="10"/>
                      <a:pt x="0" y="7"/>
                    </a:cubicBezTo>
                    <a:cubicBezTo>
                      <a:pt x="1" y="4"/>
                      <a:pt x="1" y="3"/>
                      <a:pt x="2" y="0"/>
                    </a:cubicBezTo>
                    <a:cubicBezTo>
                      <a:pt x="48" y="3"/>
                      <a:pt x="95" y="6"/>
                      <a:pt x="142" y="11"/>
                    </a:cubicBezTo>
                    <a:cubicBezTo>
                      <a:pt x="141" y="13"/>
                      <a:pt x="141" y="15"/>
                      <a:pt x="140" y="18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1" name="Freeform 122">
                <a:extLst>
                  <a:ext uri="{FF2B5EF4-FFF2-40B4-BE49-F238E27FC236}">
                    <a16:creationId xmlns:a16="http://schemas.microsoft.com/office/drawing/2014/main" id="{EEA3EE15-09D9-4A95-A0A8-16B46FF4A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42263" y="5022850"/>
                <a:ext cx="357188" cy="68262"/>
              </a:xfrm>
              <a:custGeom>
                <a:avLst/>
                <a:gdLst>
                  <a:gd name="T0" fmla="*/ 147 w 150"/>
                  <a:gd name="T1" fmla="*/ 29 h 29"/>
                  <a:gd name="T2" fmla="*/ 0 w 150"/>
                  <a:gd name="T3" fmla="*/ 7 h 29"/>
                  <a:gd name="T4" fmla="*/ 2 w 150"/>
                  <a:gd name="T5" fmla="*/ 0 h 29"/>
                  <a:gd name="T6" fmla="*/ 150 w 150"/>
                  <a:gd name="T7" fmla="*/ 22 h 29"/>
                  <a:gd name="T8" fmla="*/ 147 w 150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" h="29">
                    <a:moveTo>
                      <a:pt x="147" y="29"/>
                    </a:moveTo>
                    <a:cubicBezTo>
                      <a:pt x="98" y="20"/>
                      <a:pt x="49" y="13"/>
                      <a:pt x="0" y="7"/>
                    </a:cubicBezTo>
                    <a:cubicBezTo>
                      <a:pt x="1" y="4"/>
                      <a:pt x="1" y="3"/>
                      <a:pt x="2" y="0"/>
                    </a:cubicBezTo>
                    <a:cubicBezTo>
                      <a:pt x="52" y="6"/>
                      <a:pt x="101" y="13"/>
                      <a:pt x="150" y="22"/>
                    </a:cubicBezTo>
                    <a:cubicBezTo>
                      <a:pt x="148" y="25"/>
                      <a:pt x="148" y="26"/>
                      <a:pt x="147" y="29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2" name="Freeform 123">
                <a:extLst>
                  <a:ext uri="{FF2B5EF4-FFF2-40B4-BE49-F238E27FC236}">
                    <a16:creationId xmlns:a16="http://schemas.microsoft.com/office/drawing/2014/main" id="{9B602CB7-DF46-4945-9A36-10E9B65F4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2738" y="5054600"/>
                <a:ext cx="354013" cy="68262"/>
              </a:xfrm>
              <a:custGeom>
                <a:avLst/>
                <a:gdLst>
                  <a:gd name="T0" fmla="*/ 146 w 149"/>
                  <a:gd name="T1" fmla="*/ 29 h 29"/>
                  <a:gd name="T2" fmla="*/ 0 w 149"/>
                  <a:gd name="T3" fmla="*/ 8 h 29"/>
                  <a:gd name="T4" fmla="*/ 2 w 149"/>
                  <a:gd name="T5" fmla="*/ 0 h 29"/>
                  <a:gd name="T6" fmla="*/ 149 w 149"/>
                  <a:gd name="T7" fmla="*/ 22 h 29"/>
                  <a:gd name="T8" fmla="*/ 146 w 14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29">
                    <a:moveTo>
                      <a:pt x="146" y="29"/>
                    </a:moveTo>
                    <a:cubicBezTo>
                      <a:pt x="98" y="21"/>
                      <a:pt x="49" y="14"/>
                      <a:pt x="0" y="8"/>
                    </a:cubicBezTo>
                    <a:cubicBezTo>
                      <a:pt x="1" y="5"/>
                      <a:pt x="1" y="3"/>
                      <a:pt x="2" y="0"/>
                    </a:cubicBezTo>
                    <a:cubicBezTo>
                      <a:pt x="51" y="6"/>
                      <a:pt x="100" y="13"/>
                      <a:pt x="149" y="22"/>
                    </a:cubicBezTo>
                    <a:cubicBezTo>
                      <a:pt x="148" y="25"/>
                      <a:pt x="147" y="26"/>
                      <a:pt x="146" y="29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3" name="Freeform 124">
                <a:extLst>
                  <a:ext uri="{FF2B5EF4-FFF2-40B4-BE49-F238E27FC236}">
                    <a16:creationId xmlns:a16="http://schemas.microsoft.com/office/drawing/2014/main" id="{D0A4A0DB-2A26-4D5A-9FED-002ACD8926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3213" y="5086350"/>
                <a:ext cx="352425" cy="69850"/>
              </a:xfrm>
              <a:custGeom>
                <a:avLst/>
                <a:gdLst>
                  <a:gd name="T0" fmla="*/ 145 w 148"/>
                  <a:gd name="T1" fmla="*/ 29 h 29"/>
                  <a:gd name="T2" fmla="*/ 0 w 148"/>
                  <a:gd name="T3" fmla="*/ 7 h 29"/>
                  <a:gd name="T4" fmla="*/ 2 w 148"/>
                  <a:gd name="T5" fmla="*/ 0 h 29"/>
                  <a:gd name="T6" fmla="*/ 148 w 148"/>
                  <a:gd name="T7" fmla="*/ 21 h 29"/>
                  <a:gd name="T8" fmla="*/ 145 w 14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29">
                    <a:moveTo>
                      <a:pt x="145" y="29"/>
                    </a:moveTo>
                    <a:cubicBezTo>
                      <a:pt x="97" y="20"/>
                      <a:pt x="49" y="13"/>
                      <a:pt x="0" y="7"/>
                    </a:cubicBezTo>
                    <a:cubicBezTo>
                      <a:pt x="1" y="4"/>
                      <a:pt x="1" y="3"/>
                      <a:pt x="2" y="0"/>
                    </a:cubicBezTo>
                    <a:cubicBezTo>
                      <a:pt x="51" y="6"/>
                      <a:pt x="100" y="13"/>
                      <a:pt x="148" y="21"/>
                    </a:cubicBezTo>
                    <a:cubicBezTo>
                      <a:pt x="147" y="24"/>
                      <a:pt x="146" y="26"/>
                      <a:pt x="145" y="29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4" name="Freeform 125">
                <a:extLst>
                  <a:ext uri="{FF2B5EF4-FFF2-40B4-BE49-F238E27FC236}">
                    <a16:creationId xmlns:a16="http://schemas.microsoft.com/office/drawing/2014/main" id="{BF01C308-CBB6-4CF0-8C43-D3CCB40CC2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3688" y="5118100"/>
                <a:ext cx="349250" cy="68262"/>
              </a:xfrm>
              <a:custGeom>
                <a:avLst/>
                <a:gdLst>
                  <a:gd name="T0" fmla="*/ 145 w 147"/>
                  <a:gd name="T1" fmla="*/ 29 h 29"/>
                  <a:gd name="T2" fmla="*/ 0 w 147"/>
                  <a:gd name="T3" fmla="*/ 7 h 29"/>
                  <a:gd name="T4" fmla="*/ 2 w 147"/>
                  <a:gd name="T5" fmla="*/ 0 h 29"/>
                  <a:gd name="T6" fmla="*/ 147 w 147"/>
                  <a:gd name="T7" fmla="*/ 22 h 29"/>
                  <a:gd name="T8" fmla="*/ 145 w 14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29">
                    <a:moveTo>
                      <a:pt x="145" y="29"/>
                    </a:moveTo>
                    <a:cubicBezTo>
                      <a:pt x="97" y="20"/>
                      <a:pt x="49" y="13"/>
                      <a:pt x="0" y="7"/>
                    </a:cubicBezTo>
                    <a:cubicBezTo>
                      <a:pt x="1" y="4"/>
                      <a:pt x="2" y="3"/>
                      <a:pt x="2" y="0"/>
                    </a:cubicBezTo>
                    <a:cubicBezTo>
                      <a:pt x="51" y="6"/>
                      <a:pt x="99" y="13"/>
                      <a:pt x="147" y="22"/>
                    </a:cubicBezTo>
                    <a:cubicBezTo>
                      <a:pt x="146" y="25"/>
                      <a:pt x="146" y="26"/>
                      <a:pt x="145" y="29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5" name="Freeform 126">
                <a:extLst>
                  <a:ext uri="{FF2B5EF4-FFF2-40B4-BE49-F238E27FC236}">
                    <a16:creationId xmlns:a16="http://schemas.microsoft.com/office/drawing/2014/main" id="{8A4D7E76-FBA0-4B9E-B1FE-91385BE98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04163" y="5148263"/>
                <a:ext cx="347663" cy="69850"/>
              </a:xfrm>
              <a:custGeom>
                <a:avLst/>
                <a:gdLst>
                  <a:gd name="T0" fmla="*/ 144 w 146"/>
                  <a:gd name="T1" fmla="*/ 29 h 29"/>
                  <a:gd name="T2" fmla="*/ 0 w 146"/>
                  <a:gd name="T3" fmla="*/ 8 h 29"/>
                  <a:gd name="T4" fmla="*/ 3 w 146"/>
                  <a:gd name="T5" fmla="*/ 0 h 29"/>
                  <a:gd name="T6" fmla="*/ 146 w 146"/>
                  <a:gd name="T7" fmla="*/ 22 h 29"/>
                  <a:gd name="T8" fmla="*/ 144 w 14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6" h="29">
                    <a:moveTo>
                      <a:pt x="144" y="29"/>
                    </a:moveTo>
                    <a:cubicBezTo>
                      <a:pt x="96" y="21"/>
                      <a:pt x="49" y="13"/>
                      <a:pt x="0" y="8"/>
                    </a:cubicBezTo>
                    <a:cubicBezTo>
                      <a:pt x="1" y="5"/>
                      <a:pt x="2" y="3"/>
                      <a:pt x="3" y="0"/>
                    </a:cubicBezTo>
                    <a:cubicBezTo>
                      <a:pt x="51" y="6"/>
                      <a:pt x="99" y="13"/>
                      <a:pt x="146" y="22"/>
                    </a:cubicBezTo>
                    <a:cubicBezTo>
                      <a:pt x="145" y="25"/>
                      <a:pt x="145" y="26"/>
                      <a:pt x="144" y="29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6" name="Freeform 127">
                <a:extLst>
                  <a:ext uri="{FF2B5EF4-FFF2-40B4-BE49-F238E27FC236}">
                    <a16:creationId xmlns:a16="http://schemas.microsoft.com/office/drawing/2014/main" id="{82779845-D99F-4A19-946E-C1F6F1734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7813" y="5181600"/>
                <a:ext cx="344488" cy="69850"/>
              </a:xfrm>
              <a:custGeom>
                <a:avLst/>
                <a:gdLst>
                  <a:gd name="T0" fmla="*/ 142 w 145"/>
                  <a:gd name="T1" fmla="*/ 29 h 29"/>
                  <a:gd name="T2" fmla="*/ 0 w 145"/>
                  <a:gd name="T3" fmla="*/ 7 h 29"/>
                  <a:gd name="T4" fmla="*/ 2 w 145"/>
                  <a:gd name="T5" fmla="*/ 0 h 29"/>
                  <a:gd name="T6" fmla="*/ 145 w 145"/>
                  <a:gd name="T7" fmla="*/ 21 h 29"/>
                  <a:gd name="T8" fmla="*/ 142 w 145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29">
                    <a:moveTo>
                      <a:pt x="142" y="29"/>
                    </a:moveTo>
                    <a:cubicBezTo>
                      <a:pt x="95" y="20"/>
                      <a:pt x="47" y="13"/>
                      <a:pt x="0" y="7"/>
                    </a:cubicBezTo>
                    <a:cubicBezTo>
                      <a:pt x="0" y="4"/>
                      <a:pt x="1" y="2"/>
                      <a:pt x="2" y="0"/>
                    </a:cubicBezTo>
                    <a:cubicBezTo>
                      <a:pt x="50" y="5"/>
                      <a:pt x="97" y="13"/>
                      <a:pt x="145" y="21"/>
                    </a:cubicBezTo>
                    <a:cubicBezTo>
                      <a:pt x="144" y="24"/>
                      <a:pt x="143" y="26"/>
                      <a:pt x="142" y="29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7" name="Freeform 128">
                <a:extLst>
                  <a:ext uri="{FF2B5EF4-FFF2-40B4-BE49-F238E27FC236}">
                    <a16:creationId xmlns:a16="http://schemas.microsoft.com/office/drawing/2014/main" id="{8BEAF5B4-FDA5-487F-8733-F60BD13A59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88288" y="5213350"/>
                <a:ext cx="341313" cy="68262"/>
              </a:xfrm>
              <a:custGeom>
                <a:avLst/>
                <a:gdLst>
                  <a:gd name="T0" fmla="*/ 141 w 144"/>
                  <a:gd name="T1" fmla="*/ 29 h 29"/>
                  <a:gd name="T2" fmla="*/ 0 w 144"/>
                  <a:gd name="T3" fmla="*/ 7 h 29"/>
                  <a:gd name="T4" fmla="*/ 2 w 144"/>
                  <a:gd name="T5" fmla="*/ 0 h 29"/>
                  <a:gd name="T6" fmla="*/ 144 w 144"/>
                  <a:gd name="T7" fmla="*/ 22 h 29"/>
                  <a:gd name="T8" fmla="*/ 141 w 144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29">
                    <a:moveTo>
                      <a:pt x="141" y="29"/>
                    </a:moveTo>
                    <a:cubicBezTo>
                      <a:pt x="94" y="20"/>
                      <a:pt x="47" y="13"/>
                      <a:pt x="0" y="7"/>
                    </a:cubicBezTo>
                    <a:cubicBezTo>
                      <a:pt x="0" y="4"/>
                      <a:pt x="1" y="3"/>
                      <a:pt x="2" y="0"/>
                    </a:cubicBezTo>
                    <a:cubicBezTo>
                      <a:pt x="50" y="6"/>
                      <a:pt x="97" y="13"/>
                      <a:pt x="144" y="22"/>
                    </a:cubicBezTo>
                    <a:cubicBezTo>
                      <a:pt x="143" y="24"/>
                      <a:pt x="142" y="26"/>
                      <a:pt x="141" y="29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8" name="Freeform 129">
                <a:extLst>
                  <a:ext uri="{FF2B5EF4-FFF2-40B4-BE49-F238E27FC236}">
                    <a16:creationId xmlns:a16="http://schemas.microsoft.com/office/drawing/2014/main" id="{DA85DBE3-055F-44BE-A53E-40ADA94A15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78763" y="5243513"/>
                <a:ext cx="339725" cy="69850"/>
              </a:xfrm>
              <a:custGeom>
                <a:avLst/>
                <a:gdLst>
                  <a:gd name="T0" fmla="*/ 141 w 143"/>
                  <a:gd name="T1" fmla="*/ 29 h 29"/>
                  <a:gd name="T2" fmla="*/ 0 w 143"/>
                  <a:gd name="T3" fmla="*/ 7 h 29"/>
                  <a:gd name="T4" fmla="*/ 2 w 143"/>
                  <a:gd name="T5" fmla="*/ 0 h 29"/>
                  <a:gd name="T6" fmla="*/ 143 w 143"/>
                  <a:gd name="T7" fmla="*/ 22 h 29"/>
                  <a:gd name="T8" fmla="*/ 141 w 143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29">
                    <a:moveTo>
                      <a:pt x="141" y="29"/>
                    </a:moveTo>
                    <a:cubicBezTo>
                      <a:pt x="94" y="20"/>
                      <a:pt x="47" y="13"/>
                      <a:pt x="0" y="7"/>
                    </a:cubicBezTo>
                    <a:cubicBezTo>
                      <a:pt x="1" y="5"/>
                      <a:pt x="1" y="3"/>
                      <a:pt x="2" y="0"/>
                    </a:cubicBezTo>
                    <a:cubicBezTo>
                      <a:pt x="49" y="6"/>
                      <a:pt x="96" y="13"/>
                      <a:pt x="143" y="22"/>
                    </a:cubicBezTo>
                    <a:cubicBezTo>
                      <a:pt x="142" y="25"/>
                      <a:pt x="142" y="26"/>
                      <a:pt x="141" y="29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9" name="Freeform 130">
                <a:extLst>
                  <a:ext uri="{FF2B5EF4-FFF2-40B4-BE49-F238E27FC236}">
                    <a16:creationId xmlns:a16="http://schemas.microsoft.com/office/drawing/2014/main" id="{5F6D55E0-53B5-40C2-9B20-1F39F631AC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9238" y="5275263"/>
                <a:ext cx="336550" cy="68262"/>
              </a:xfrm>
              <a:custGeom>
                <a:avLst/>
                <a:gdLst>
                  <a:gd name="T0" fmla="*/ 140 w 142"/>
                  <a:gd name="T1" fmla="*/ 29 h 29"/>
                  <a:gd name="T2" fmla="*/ 0 w 142"/>
                  <a:gd name="T3" fmla="*/ 8 h 29"/>
                  <a:gd name="T4" fmla="*/ 2 w 142"/>
                  <a:gd name="T5" fmla="*/ 0 h 29"/>
                  <a:gd name="T6" fmla="*/ 142 w 142"/>
                  <a:gd name="T7" fmla="*/ 22 h 29"/>
                  <a:gd name="T8" fmla="*/ 140 w 142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" h="29">
                    <a:moveTo>
                      <a:pt x="140" y="29"/>
                    </a:moveTo>
                    <a:cubicBezTo>
                      <a:pt x="93" y="21"/>
                      <a:pt x="47" y="14"/>
                      <a:pt x="0" y="8"/>
                    </a:cubicBezTo>
                    <a:cubicBezTo>
                      <a:pt x="1" y="5"/>
                      <a:pt x="1" y="3"/>
                      <a:pt x="2" y="0"/>
                    </a:cubicBezTo>
                    <a:cubicBezTo>
                      <a:pt x="49" y="6"/>
                      <a:pt x="96" y="13"/>
                      <a:pt x="142" y="22"/>
                    </a:cubicBezTo>
                    <a:cubicBezTo>
                      <a:pt x="141" y="25"/>
                      <a:pt x="141" y="27"/>
                      <a:pt x="140" y="29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0" name="Freeform 131">
                <a:extLst>
                  <a:ext uri="{FF2B5EF4-FFF2-40B4-BE49-F238E27FC236}">
                    <a16:creationId xmlns:a16="http://schemas.microsoft.com/office/drawing/2014/main" id="{97ED1EA9-59E1-4943-949D-B81578AAFF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9713" y="5308600"/>
                <a:ext cx="336550" cy="68262"/>
              </a:xfrm>
              <a:custGeom>
                <a:avLst/>
                <a:gdLst>
                  <a:gd name="T0" fmla="*/ 139 w 142"/>
                  <a:gd name="T1" fmla="*/ 29 h 29"/>
                  <a:gd name="T2" fmla="*/ 0 w 142"/>
                  <a:gd name="T3" fmla="*/ 7 h 29"/>
                  <a:gd name="T4" fmla="*/ 2 w 142"/>
                  <a:gd name="T5" fmla="*/ 0 h 29"/>
                  <a:gd name="T6" fmla="*/ 142 w 142"/>
                  <a:gd name="T7" fmla="*/ 21 h 29"/>
                  <a:gd name="T8" fmla="*/ 139 w 142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" h="29">
                    <a:moveTo>
                      <a:pt x="139" y="29"/>
                    </a:moveTo>
                    <a:cubicBezTo>
                      <a:pt x="93" y="20"/>
                      <a:pt x="47" y="13"/>
                      <a:pt x="0" y="7"/>
                    </a:cubicBezTo>
                    <a:cubicBezTo>
                      <a:pt x="1" y="4"/>
                      <a:pt x="1" y="3"/>
                      <a:pt x="2" y="0"/>
                    </a:cubicBezTo>
                    <a:cubicBezTo>
                      <a:pt x="49" y="6"/>
                      <a:pt x="95" y="13"/>
                      <a:pt x="142" y="21"/>
                    </a:cubicBezTo>
                    <a:cubicBezTo>
                      <a:pt x="141" y="24"/>
                      <a:pt x="140" y="26"/>
                      <a:pt x="139" y="29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1" name="Freeform 132">
                <a:extLst>
                  <a:ext uri="{FF2B5EF4-FFF2-40B4-BE49-F238E27FC236}">
                    <a16:creationId xmlns:a16="http://schemas.microsoft.com/office/drawing/2014/main" id="{2A8DF1E3-23CA-4FEA-9EA5-BCFB1886D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0188" y="5338763"/>
                <a:ext cx="334963" cy="69850"/>
              </a:xfrm>
              <a:custGeom>
                <a:avLst/>
                <a:gdLst>
                  <a:gd name="T0" fmla="*/ 138 w 141"/>
                  <a:gd name="T1" fmla="*/ 29 h 29"/>
                  <a:gd name="T2" fmla="*/ 0 w 141"/>
                  <a:gd name="T3" fmla="*/ 7 h 29"/>
                  <a:gd name="T4" fmla="*/ 2 w 141"/>
                  <a:gd name="T5" fmla="*/ 0 h 29"/>
                  <a:gd name="T6" fmla="*/ 141 w 141"/>
                  <a:gd name="T7" fmla="*/ 22 h 29"/>
                  <a:gd name="T8" fmla="*/ 138 w 141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" h="29">
                    <a:moveTo>
                      <a:pt x="138" y="29"/>
                    </a:moveTo>
                    <a:cubicBezTo>
                      <a:pt x="92" y="20"/>
                      <a:pt x="46" y="13"/>
                      <a:pt x="0" y="7"/>
                    </a:cubicBezTo>
                    <a:cubicBezTo>
                      <a:pt x="1" y="4"/>
                      <a:pt x="1" y="3"/>
                      <a:pt x="2" y="0"/>
                    </a:cubicBezTo>
                    <a:cubicBezTo>
                      <a:pt x="49" y="6"/>
                      <a:pt x="95" y="13"/>
                      <a:pt x="141" y="22"/>
                    </a:cubicBezTo>
                    <a:cubicBezTo>
                      <a:pt x="140" y="25"/>
                      <a:pt x="139" y="26"/>
                      <a:pt x="138" y="29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2" name="Freeform 133">
                <a:extLst>
                  <a:ext uri="{FF2B5EF4-FFF2-40B4-BE49-F238E27FC236}">
                    <a16:creationId xmlns:a16="http://schemas.microsoft.com/office/drawing/2014/main" id="{AC5949B4-720E-4E23-AD0D-0B9F3486E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40663" y="5370513"/>
                <a:ext cx="333375" cy="68262"/>
              </a:xfrm>
              <a:custGeom>
                <a:avLst/>
                <a:gdLst>
                  <a:gd name="T0" fmla="*/ 138 w 140"/>
                  <a:gd name="T1" fmla="*/ 29 h 29"/>
                  <a:gd name="T2" fmla="*/ 0 w 140"/>
                  <a:gd name="T3" fmla="*/ 8 h 29"/>
                  <a:gd name="T4" fmla="*/ 2 w 140"/>
                  <a:gd name="T5" fmla="*/ 0 h 29"/>
                  <a:gd name="T6" fmla="*/ 140 w 140"/>
                  <a:gd name="T7" fmla="*/ 22 h 29"/>
                  <a:gd name="T8" fmla="*/ 138 w 140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0" h="29">
                    <a:moveTo>
                      <a:pt x="138" y="29"/>
                    </a:moveTo>
                    <a:cubicBezTo>
                      <a:pt x="92" y="21"/>
                      <a:pt x="46" y="13"/>
                      <a:pt x="0" y="8"/>
                    </a:cubicBezTo>
                    <a:cubicBezTo>
                      <a:pt x="1" y="5"/>
                      <a:pt x="1" y="3"/>
                      <a:pt x="2" y="0"/>
                    </a:cubicBezTo>
                    <a:cubicBezTo>
                      <a:pt x="49" y="6"/>
                      <a:pt x="94" y="13"/>
                      <a:pt x="140" y="22"/>
                    </a:cubicBezTo>
                    <a:cubicBezTo>
                      <a:pt x="139" y="25"/>
                      <a:pt x="139" y="26"/>
                      <a:pt x="138" y="29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3" name="Freeform 134">
                <a:extLst>
                  <a:ext uri="{FF2B5EF4-FFF2-40B4-BE49-F238E27FC236}">
                    <a16:creationId xmlns:a16="http://schemas.microsoft.com/office/drawing/2014/main" id="{1F3FFF42-FF82-4401-B7ED-9131E6600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31138" y="5403850"/>
                <a:ext cx="330200" cy="68262"/>
              </a:xfrm>
              <a:custGeom>
                <a:avLst/>
                <a:gdLst>
                  <a:gd name="T0" fmla="*/ 137 w 139"/>
                  <a:gd name="T1" fmla="*/ 29 h 29"/>
                  <a:gd name="T2" fmla="*/ 0 w 139"/>
                  <a:gd name="T3" fmla="*/ 7 h 29"/>
                  <a:gd name="T4" fmla="*/ 2 w 139"/>
                  <a:gd name="T5" fmla="*/ 0 h 29"/>
                  <a:gd name="T6" fmla="*/ 139 w 139"/>
                  <a:gd name="T7" fmla="*/ 21 h 29"/>
                  <a:gd name="T8" fmla="*/ 137 w 13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29">
                    <a:moveTo>
                      <a:pt x="137" y="29"/>
                    </a:moveTo>
                    <a:cubicBezTo>
                      <a:pt x="92" y="19"/>
                      <a:pt x="46" y="13"/>
                      <a:pt x="0" y="7"/>
                    </a:cubicBezTo>
                    <a:cubicBezTo>
                      <a:pt x="1" y="4"/>
                      <a:pt x="1" y="2"/>
                      <a:pt x="2" y="0"/>
                    </a:cubicBezTo>
                    <a:cubicBezTo>
                      <a:pt x="48" y="5"/>
                      <a:pt x="94" y="12"/>
                      <a:pt x="139" y="21"/>
                    </a:cubicBezTo>
                    <a:cubicBezTo>
                      <a:pt x="138" y="24"/>
                      <a:pt x="138" y="26"/>
                      <a:pt x="137" y="29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4" name="Freeform 135">
                <a:extLst>
                  <a:ext uri="{FF2B5EF4-FFF2-40B4-BE49-F238E27FC236}">
                    <a16:creationId xmlns:a16="http://schemas.microsoft.com/office/drawing/2014/main" id="{741C3B9C-6F30-4760-AE64-81C8CB2B75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1613" y="5434013"/>
                <a:ext cx="330200" cy="69850"/>
              </a:xfrm>
              <a:custGeom>
                <a:avLst/>
                <a:gdLst>
                  <a:gd name="T0" fmla="*/ 136 w 139"/>
                  <a:gd name="T1" fmla="*/ 29 h 29"/>
                  <a:gd name="T2" fmla="*/ 0 w 139"/>
                  <a:gd name="T3" fmla="*/ 7 h 29"/>
                  <a:gd name="T4" fmla="*/ 2 w 139"/>
                  <a:gd name="T5" fmla="*/ 0 h 29"/>
                  <a:gd name="T6" fmla="*/ 139 w 139"/>
                  <a:gd name="T7" fmla="*/ 22 h 29"/>
                  <a:gd name="T8" fmla="*/ 136 w 13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29">
                    <a:moveTo>
                      <a:pt x="136" y="29"/>
                    </a:moveTo>
                    <a:cubicBezTo>
                      <a:pt x="91" y="20"/>
                      <a:pt x="46" y="13"/>
                      <a:pt x="0" y="7"/>
                    </a:cubicBezTo>
                    <a:cubicBezTo>
                      <a:pt x="1" y="4"/>
                      <a:pt x="2" y="3"/>
                      <a:pt x="2" y="0"/>
                    </a:cubicBezTo>
                    <a:cubicBezTo>
                      <a:pt x="48" y="6"/>
                      <a:pt x="94" y="12"/>
                      <a:pt x="139" y="22"/>
                    </a:cubicBezTo>
                    <a:cubicBezTo>
                      <a:pt x="138" y="24"/>
                      <a:pt x="137" y="26"/>
                      <a:pt x="136" y="29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5" name="Freeform 136">
                <a:extLst>
                  <a:ext uri="{FF2B5EF4-FFF2-40B4-BE49-F238E27FC236}">
                    <a16:creationId xmlns:a16="http://schemas.microsoft.com/office/drawing/2014/main" id="{74413440-AF2C-4807-BEBC-95819B06F6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2088" y="5465763"/>
                <a:ext cx="328613" cy="68262"/>
              </a:xfrm>
              <a:custGeom>
                <a:avLst/>
                <a:gdLst>
                  <a:gd name="T0" fmla="*/ 135 w 138"/>
                  <a:gd name="T1" fmla="*/ 29 h 29"/>
                  <a:gd name="T2" fmla="*/ 0 w 138"/>
                  <a:gd name="T3" fmla="*/ 7 h 29"/>
                  <a:gd name="T4" fmla="*/ 3 w 138"/>
                  <a:gd name="T5" fmla="*/ 0 h 29"/>
                  <a:gd name="T6" fmla="*/ 138 w 138"/>
                  <a:gd name="T7" fmla="*/ 22 h 29"/>
                  <a:gd name="T8" fmla="*/ 135 w 13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29">
                    <a:moveTo>
                      <a:pt x="135" y="29"/>
                    </a:moveTo>
                    <a:cubicBezTo>
                      <a:pt x="91" y="20"/>
                      <a:pt x="46" y="13"/>
                      <a:pt x="0" y="7"/>
                    </a:cubicBezTo>
                    <a:cubicBezTo>
                      <a:pt x="1" y="5"/>
                      <a:pt x="2" y="3"/>
                      <a:pt x="3" y="0"/>
                    </a:cubicBezTo>
                    <a:cubicBezTo>
                      <a:pt x="48" y="6"/>
                      <a:pt x="93" y="13"/>
                      <a:pt x="138" y="22"/>
                    </a:cubicBezTo>
                    <a:cubicBezTo>
                      <a:pt x="137" y="25"/>
                      <a:pt x="136" y="26"/>
                      <a:pt x="135" y="29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6" name="Freeform 137">
                <a:extLst>
                  <a:ext uri="{FF2B5EF4-FFF2-40B4-BE49-F238E27FC236}">
                    <a16:creationId xmlns:a16="http://schemas.microsoft.com/office/drawing/2014/main" id="{23DD4426-CA02-4A7F-8A7A-5DD1B1B402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4150" y="5495925"/>
                <a:ext cx="323850" cy="69850"/>
              </a:xfrm>
              <a:custGeom>
                <a:avLst/>
                <a:gdLst>
                  <a:gd name="T0" fmla="*/ 134 w 136"/>
                  <a:gd name="T1" fmla="*/ 29 h 29"/>
                  <a:gd name="T2" fmla="*/ 0 w 136"/>
                  <a:gd name="T3" fmla="*/ 8 h 29"/>
                  <a:gd name="T4" fmla="*/ 2 w 136"/>
                  <a:gd name="T5" fmla="*/ 0 h 29"/>
                  <a:gd name="T6" fmla="*/ 136 w 136"/>
                  <a:gd name="T7" fmla="*/ 22 h 29"/>
                  <a:gd name="T8" fmla="*/ 134 w 13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" h="29">
                    <a:moveTo>
                      <a:pt x="134" y="29"/>
                    </a:moveTo>
                    <a:cubicBezTo>
                      <a:pt x="89" y="20"/>
                      <a:pt x="44" y="14"/>
                      <a:pt x="0" y="8"/>
                    </a:cubicBezTo>
                    <a:cubicBezTo>
                      <a:pt x="0" y="5"/>
                      <a:pt x="1" y="3"/>
                      <a:pt x="2" y="0"/>
                    </a:cubicBezTo>
                    <a:cubicBezTo>
                      <a:pt x="47" y="6"/>
                      <a:pt x="92" y="13"/>
                      <a:pt x="136" y="22"/>
                    </a:cubicBezTo>
                    <a:cubicBezTo>
                      <a:pt x="135" y="25"/>
                      <a:pt x="135" y="27"/>
                      <a:pt x="134" y="29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7" name="Freeform 138">
                <a:extLst>
                  <a:ext uri="{FF2B5EF4-FFF2-40B4-BE49-F238E27FC236}">
                    <a16:creationId xmlns:a16="http://schemas.microsoft.com/office/drawing/2014/main" id="{461D6685-240E-4965-A6A6-F845BC52A9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6213" y="5529263"/>
                <a:ext cx="320675" cy="69850"/>
              </a:xfrm>
              <a:custGeom>
                <a:avLst/>
                <a:gdLst>
                  <a:gd name="T0" fmla="*/ 133 w 135"/>
                  <a:gd name="T1" fmla="*/ 29 h 29"/>
                  <a:gd name="T2" fmla="*/ 0 w 135"/>
                  <a:gd name="T3" fmla="*/ 7 h 29"/>
                  <a:gd name="T4" fmla="*/ 2 w 135"/>
                  <a:gd name="T5" fmla="*/ 0 h 29"/>
                  <a:gd name="T6" fmla="*/ 135 w 135"/>
                  <a:gd name="T7" fmla="*/ 21 h 29"/>
                  <a:gd name="T8" fmla="*/ 133 w 135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29">
                    <a:moveTo>
                      <a:pt x="133" y="29"/>
                    </a:moveTo>
                    <a:cubicBezTo>
                      <a:pt x="89" y="20"/>
                      <a:pt x="44" y="13"/>
                      <a:pt x="0" y="7"/>
                    </a:cubicBezTo>
                    <a:cubicBezTo>
                      <a:pt x="0" y="4"/>
                      <a:pt x="1" y="3"/>
                      <a:pt x="2" y="0"/>
                    </a:cubicBezTo>
                    <a:cubicBezTo>
                      <a:pt x="47" y="6"/>
                      <a:pt x="91" y="12"/>
                      <a:pt x="135" y="21"/>
                    </a:cubicBezTo>
                    <a:cubicBezTo>
                      <a:pt x="134" y="24"/>
                      <a:pt x="134" y="26"/>
                      <a:pt x="133" y="29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8" name="Freeform 139">
                <a:extLst>
                  <a:ext uri="{FF2B5EF4-FFF2-40B4-BE49-F238E27FC236}">
                    <a16:creationId xmlns:a16="http://schemas.microsoft.com/office/drawing/2014/main" id="{AC44469A-F83A-44FA-AC4E-312170D4D4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6188" y="6205538"/>
                <a:ext cx="277813" cy="68262"/>
              </a:xfrm>
              <a:custGeom>
                <a:avLst/>
                <a:gdLst>
                  <a:gd name="T0" fmla="*/ 115 w 117"/>
                  <a:gd name="T1" fmla="*/ 29 h 29"/>
                  <a:gd name="T2" fmla="*/ 0 w 117"/>
                  <a:gd name="T3" fmla="*/ 8 h 29"/>
                  <a:gd name="T4" fmla="*/ 2 w 117"/>
                  <a:gd name="T5" fmla="*/ 0 h 29"/>
                  <a:gd name="T6" fmla="*/ 117 w 117"/>
                  <a:gd name="T7" fmla="*/ 22 h 29"/>
                  <a:gd name="T8" fmla="*/ 115 w 1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29">
                    <a:moveTo>
                      <a:pt x="115" y="29"/>
                    </a:moveTo>
                    <a:cubicBezTo>
                      <a:pt x="77" y="21"/>
                      <a:pt x="39" y="14"/>
                      <a:pt x="0" y="8"/>
                    </a:cubicBezTo>
                    <a:cubicBezTo>
                      <a:pt x="1" y="5"/>
                      <a:pt x="1" y="3"/>
                      <a:pt x="2" y="0"/>
                    </a:cubicBezTo>
                    <a:cubicBezTo>
                      <a:pt x="41" y="6"/>
                      <a:pt x="79" y="13"/>
                      <a:pt x="117" y="22"/>
                    </a:cubicBezTo>
                    <a:cubicBezTo>
                      <a:pt x="116" y="25"/>
                      <a:pt x="116" y="26"/>
                      <a:pt x="115" y="29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9" name="Freeform 140">
                <a:extLst>
                  <a:ext uri="{FF2B5EF4-FFF2-40B4-BE49-F238E27FC236}">
                    <a16:creationId xmlns:a16="http://schemas.microsoft.com/office/drawing/2014/main" id="{2F603DF4-F279-4978-BDBF-D5CF270F32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86663" y="6238875"/>
                <a:ext cx="277813" cy="68262"/>
              </a:xfrm>
              <a:custGeom>
                <a:avLst/>
                <a:gdLst>
                  <a:gd name="T0" fmla="*/ 114 w 117"/>
                  <a:gd name="T1" fmla="*/ 29 h 29"/>
                  <a:gd name="T2" fmla="*/ 0 w 117"/>
                  <a:gd name="T3" fmla="*/ 7 h 29"/>
                  <a:gd name="T4" fmla="*/ 2 w 117"/>
                  <a:gd name="T5" fmla="*/ 0 h 29"/>
                  <a:gd name="T6" fmla="*/ 117 w 117"/>
                  <a:gd name="T7" fmla="*/ 21 h 29"/>
                  <a:gd name="T8" fmla="*/ 114 w 1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29">
                    <a:moveTo>
                      <a:pt x="114" y="29"/>
                    </a:moveTo>
                    <a:cubicBezTo>
                      <a:pt x="76" y="20"/>
                      <a:pt x="39" y="13"/>
                      <a:pt x="0" y="7"/>
                    </a:cubicBezTo>
                    <a:cubicBezTo>
                      <a:pt x="1" y="4"/>
                      <a:pt x="2" y="2"/>
                      <a:pt x="2" y="0"/>
                    </a:cubicBezTo>
                    <a:cubicBezTo>
                      <a:pt x="41" y="6"/>
                      <a:pt x="79" y="13"/>
                      <a:pt x="117" y="21"/>
                    </a:cubicBezTo>
                    <a:cubicBezTo>
                      <a:pt x="116" y="24"/>
                      <a:pt x="115" y="26"/>
                      <a:pt x="114" y="29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0" name="Freeform 141">
                <a:extLst>
                  <a:ext uri="{FF2B5EF4-FFF2-40B4-BE49-F238E27FC236}">
                    <a16:creationId xmlns:a16="http://schemas.microsoft.com/office/drawing/2014/main" id="{0B633E4A-0C30-449D-BAA1-FE975900BF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77138" y="6269038"/>
                <a:ext cx="274638" cy="69850"/>
              </a:xfrm>
              <a:custGeom>
                <a:avLst/>
                <a:gdLst>
                  <a:gd name="T0" fmla="*/ 113 w 116"/>
                  <a:gd name="T1" fmla="*/ 29 h 29"/>
                  <a:gd name="T2" fmla="*/ 0 w 116"/>
                  <a:gd name="T3" fmla="*/ 7 h 29"/>
                  <a:gd name="T4" fmla="*/ 2 w 116"/>
                  <a:gd name="T5" fmla="*/ 0 h 29"/>
                  <a:gd name="T6" fmla="*/ 116 w 116"/>
                  <a:gd name="T7" fmla="*/ 22 h 29"/>
                  <a:gd name="T8" fmla="*/ 113 w 1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9">
                    <a:moveTo>
                      <a:pt x="113" y="29"/>
                    </a:moveTo>
                    <a:cubicBezTo>
                      <a:pt x="76" y="20"/>
                      <a:pt x="38" y="13"/>
                      <a:pt x="0" y="7"/>
                    </a:cubicBezTo>
                    <a:cubicBezTo>
                      <a:pt x="1" y="4"/>
                      <a:pt x="2" y="3"/>
                      <a:pt x="2" y="0"/>
                    </a:cubicBezTo>
                    <a:cubicBezTo>
                      <a:pt x="41" y="6"/>
                      <a:pt x="78" y="13"/>
                      <a:pt x="116" y="22"/>
                    </a:cubicBezTo>
                    <a:cubicBezTo>
                      <a:pt x="115" y="24"/>
                      <a:pt x="114" y="26"/>
                      <a:pt x="113" y="29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1" name="Freeform 142">
                <a:extLst>
                  <a:ext uri="{FF2B5EF4-FFF2-40B4-BE49-F238E27FC236}">
                    <a16:creationId xmlns:a16="http://schemas.microsoft.com/office/drawing/2014/main" id="{73309114-361C-4D97-A535-AC8B797142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67613" y="6300788"/>
                <a:ext cx="273050" cy="68262"/>
              </a:xfrm>
              <a:custGeom>
                <a:avLst/>
                <a:gdLst>
                  <a:gd name="T0" fmla="*/ 113 w 115"/>
                  <a:gd name="T1" fmla="*/ 29 h 29"/>
                  <a:gd name="T2" fmla="*/ 0 w 115"/>
                  <a:gd name="T3" fmla="*/ 7 h 29"/>
                  <a:gd name="T4" fmla="*/ 3 w 115"/>
                  <a:gd name="T5" fmla="*/ 0 h 29"/>
                  <a:gd name="T6" fmla="*/ 115 w 115"/>
                  <a:gd name="T7" fmla="*/ 22 h 29"/>
                  <a:gd name="T8" fmla="*/ 113 w 115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29">
                    <a:moveTo>
                      <a:pt x="113" y="29"/>
                    </a:moveTo>
                    <a:cubicBezTo>
                      <a:pt x="75" y="21"/>
                      <a:pt x="38" y="13"/>
                      <a:pt x="0" y="7"/>
                    </a:cubicBezTo>
                    <a:cubicBezTo>
                      <a:pt x="1" y="4"/>
                      <a:pt x="2" y="3"/>
                      <a:pt x="3" y="0"/>
                    </a:cubicBezTo>
                    <a:cubicBezTo>
                      <a:pt x="41" y="6"/>
                      <a:pt x="78" y="13"/>
                      <a:pt x="115" y="22"/>
                    </a:cubicBezTo>
                    <a:cubicBezTo>
                      <a:pt x="114" y="25"/>
                      <a:pt x="114" y="26"/>
                      <a:pt x="113" y="29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2" name="Freeform 143">
                <a:extLst>
                  <a:ext uri="{FF2B5EF4-FFF2-40B4-BE49-F238E27FC236}">
                    <a16:creationId xmlns:a16="http://schemas.microsoft.com/office/drawing/2014/main" id="{163A79C0-3966-48EA-9C43-07E05D0463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59675" y="6330950"/>
                <a:ext cx="268288" cy="69850"/>
              </a:xfrm>
              <a:custGeom>
                <a:avLst/>
                <a:gdLst>
                  <a:gd name="T0" fmla="*/ 111 w 113"/>
                  <a:gd name="T1" fmla="*/ 29 h 29"/>
                  <a:gd name="T2" fmla="*/ 0 w 113"/>
                  <a:gd name="T3" fmla="*/ 8 h 29"/>
                  <a:gd name="T4" fmla="*/ 2 w 113"/>
                  <a:gd name="T5" fmla="*/ 0 h 29"/>
                  <a:gd name="T6" fmla="*/ 113 w 113"/>
                  <a:gd name="T7" fmla="*/ 22 h 29"/>
                  <a:gd name="T8" fmla="*/ 111 w 113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29">
                    <a:moveTo>
                      <a:pt x="111" y="29"/>
                    </a:moveTo>
                    <a:cubicBezTo>
                      <a:pt x="74" y="21"/>
                      <a:pt x="37" y="14"/>
                      <a:pt x="0" y="8"/>
                    </a:cubicBezTo>
                    <a:cubicBezTo>
                      <a:pt x="0" y="5"/>
                      <a:pt x="1" y="3"/>
                      <a:pt x="2" y="0"/>
                    </a:cubicBezTo>
                    <a:cubicBezTo>
                      <a:pt x="39" y="6"/>
                      <a:pt x="76" y="14"/>
                      <a:pt x="113" y="22"/>
                    </a:cubicBezTo>
                    <a:cubicBezTo>
                      <a:pt x="112" y="25"/>
                      <a:pt x="112" y="26"/>
                      <a:pt x="111" y="29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3" name="Freeform 144">
                <a:extLst>
                  <a:ext uri="{FF2B5EF4-FFF2-40B4-BE49-F238E27FC236}">
                    <a16:creationId xmlns:a16="http://schemas.microsoft.com/office/drawing/2014/main" id="{7FD3EFAF-7892-4722-B154-455F4A88A1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50150" y="6364288"/>
                <a:ext cx="268288" cy="69850"/>
              </a:xfrm>
              <a:custGeom>
                <a:avLst/>
                <a:gdLst>
                  <a:gd name="T0" fmla="*/ 110 w 113"/>
                  <a:gd name="T1" fmla="*/ 29 h 29"/>
                  <a:gd name="T2" fmla="*/ 0 w 113"/>
                  <a:gd name="T3" fmla="*/ 7 h 29"/>
                  <a:gd name="T4" fmla="*/ 2 w 113"/>
                  <a:gd name="T5" fmla="*/ 0 h 29"/>
                  <a:gd name="T6" fmla="*/ 113 w 113"/>
                  <a:gd name="T7" fmla="*/ 21 h 29"/>
                  <a:gd name="T8" fmla="*/ 110 w 113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29">
                    <a:moveTo>
                      <a:pt x="110" y="29"/>
                    </a:moveTo>
                    <a:cubicBezTo>
                      <a:pt x="73" y="20"/>
                      <a:pt x="37" y="13"/>
                      <a:pt x="0" y="7"/>
                    </a:cubicBezTo>
                    <a:cubicBezTo>
                      <a:pt x="0" y="4"/>
                      <a:pt x="1" y="3"/>
                      <a:pt x="2" y="0"/>
                    </a:cubicBezTo>
                    <a:cubicBezTo>
                      <a:pt x="39" y="6"/>
                      <a:pt x="76" y="13"/>
                      <a:pt x="113" y="21"/>
                    </a:cubicBezTo>
                    <a:cubicBezTo>
                      <a:pt x="112" y="24"/>
                      <a:pt x="111" y="26"/>
                      <a:pt x="110" y="29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4" name="Freeform 145">
                <a:extLst>
                  <a:ext uri="{FF2B5EF4-FFF2-40B4-BE49-F238E27FC236}">
                    <a16:creationId xmlns:a16="http://schemas.microsoft.com/office/drawing/2014/main" id="{E227DFED-1000-46D4-B497-46EA6E93FB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0625" y="6396038"/>
                <a:ext cx="266700" cy="68262"/>
              </a:xfrm>
              <a:custGeom>
                <a:avLst/>
                <a:gdLst>
                  <a:gd name="T0" fmla="*/ 109 w 112"/>
                  <a:gd name="T1" fmla="*/ 29 h 29"/>
                  <a:gd name="T2" fmla="*/ 0 w 112"/>
                  <a:gd name="T3" fmla="*/ 7 h 29"/>
                  <a:gd name="T4" fmla="*/ 2 w 112"/>
                  <a:gd name="T5" fmla="*/ 0 h 29"/>
                  <a:gd name="T6" fmla="*/ 112 w 112"/>
                  <a:gd name="T7" fmla="*/ 22 h 29"/>
                  <a:gd name="T8" fmla="*/ 109 w 112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29">
                    <a:moveTo>
                      <a:pt x="109" y="29"/>
                    </a:moveTo>
                    <a:cubicBezTo>
                      <a:pt x="73" y="20"/>
                      <a:pt x="37" y="13"/>
                      <a:pt x="0" y="7"/>
                    </a:cubicBezTo>
                    <a:cubicBezTo>
                      <a:pt x="1" y="4"/>
                      <a:pt x="1" y="3"/>
                      <a:pt x="2" y="0"/>
                    </a:cubicBezTo>
                    <a:cubicBezTo>
                      <a:pt x="39" y="6"/>
                      <a:pt x="75" y="13"/>
                      <a:pt x="112" y="22"/>
                    </a:cubicBezTo>
                    <a:cubicBezTo>
                      <a:pt x="111" y="25"/>
                      <a:pt x="110" y="26"/>
                      <a:pt x="109" y="29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5" name="Freeform 146">
                <a:extLst>
                  <a:ext uri="{FF2B5EF4-FFF2-40B4-BE49-F238E27FC236}">
                    <a16:creationId xmlns:a16="http://schemas.microsoft.com/office/drawing/2014/main" id="{5A587A7C-2BC6-4865-AE35-2D6065BEC3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1100" y="6426200"/>
                <a:ext cx="265113" cy="69850"/>
              </a:xfrm>
              <a:custGeom>
                <a:avLst/>
                <a:gdLst>
                  <a:gd name="T0" fmla="*/ 109 w 111"/>
                  <a:gd name="T1" fmla="*/ 29 h 29"/>
                  <a:gd name="T2" fmla="*/ 0 w 111"/>
                  <a:gd name="T3" fmla="*/ 8 h 29"/>
                  <a:gd name="T4" fmla="*/ 2 w 111"/>
                  <a:gd name="T5" fmla="*/ 0 h 29"/>
                  <a:gd name="T6" fmla="*/ 111 w 111"/>
                  <a:gd name="T7" fmla="*/ 22 h 29"/>
                  <a:gd name="T8" fmla="*/ 109 w 111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9">
                    <a:moveTo>
                      <a:pt x="109" y="29"/>
                    </a:moveTo>
                    <a:cubicBezTo>
                      <a:pt x="72" y="21"/>
                      <a:pt x="37" y="14"/>
                      <a:pt x="0" y="8"/>
                    </a:cubicBezTo>
                    <a:cubicBezTo>
                      <a:pt x="1" y="5"/>
                      <a:pt x="1" y="3"/>
                      <a:pt x="2" y="0"/>
                    </a:cubicBezTo>
                    <a:cubicBezTo>
                      <a:pt x="39" y="6"/>
                      <a:pt x="75" y="13"/>
                      <a:pt x="111" y="22"/>
                    </a:cubicBezTo>
                    <a:cubicBezTo>
                      <a:pt x="110" y="25"/>
                      <a:pt x="110" y="26"/>
                      <a:pt x="109" y="29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6" name="Freeform 147">
                <a:extLst>
                  <a:ext uri="{FF2B5EF4-FFF2-40B4-BE49-F238E27FC236}">
                    <a16:creationId xmlns:a16="http://schemas.microsoft.com/office/drawing/2014/main" id="{8F76713C-43DA-4224-AA72-36C4A68FF9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1575" y="6459538"/>
                <a:ext cx="261938" cy="69850"/>
              </a:xfrm>
              <a:custGeom>
                <a:avLst/>
                <a:gdLst>
                  <a:gd name="T0" fmla="*/ 108 w 110"/>
                  <a:gd name="T1" fmla="*/ 29 h 29"/>
                  <a:gd name="T2" fmla="*/ 0 w 110"/>
                  <a:gd name="T3" fmla="*/ 7 h 29"/>
                  <a:gd name="T4" fmla="*/ 2 w 110"/>
                  <a:gd name="T5" fmla="*/ 0 h 29"/>
                  <a:gd name="T6" fmla="*/ 110 w 110"/>
                  <a:gd name="T7" fmla="*/ 21 h 29"/>
                  <a:gd name="T8" fmla="*/ 108 w 110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29">
                    <a:moveTo>
                      <a:pt x="108" y="29"/>
                    </a:moveTo>
                    <a:cubicBezTo>
                      <a:pt x="72" y="20"/>
                      <a:pt x="36" y="13"/>
                      <a:pt x="0" y="7"/>
                    </a:cubicBezTo>
                    <a:cubicBezTo>
                      <a:pt x="1" y="4"/>
                      <a:pt x="1" y="2"/>
                      <a:pt x="2" y="0"/>
                    </a:cubicBezTo>
                    <a:cubicBezTo>
                      <a:pt x="39" y="6"/>
                      <a:pt x="74" y="13"/>
                      <a:pt x="110" y="21"/>
                    </a:cubicBezTo>
                    <a:cubicBezTo>
                      <a:pt x="109" y="24"/>
                      <a:pt x="109" y="26"/>
                      <a:pt x="108" y="29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7" name="Freeform 148">
                <a:extLst>
                  <a:ext uri="{FF2B5EF4-FFF2-40B4-BE49-F238E27FC236}">
                    <a16:creationId xmlns:a16="http://schemas.microsoft.com/office/drawing/2014/main" id="{E33A08F0-9A44-4E0B-8C14-740A6C5B2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86625" y="6178550"/>
                <a:ext cx="295275" cy="41275"/>
              </a:xfrm>
              <a:custGeom>
                <a:avLst/>
                <a:gdLst>
                  <a:gd name="T0" fmla="*/ 122 w 124"/>
                  <a:gd name="T1" fmla="*/ 17 h 17"/>
                  <a:gd name="T2" fmla="*/ 0 w 124"/>
                  <a:gd name="T3" fmla="*/ 7 h 17"/>
                  <a:gd name="T4" fmla="*/ 2 w 124"/>
                  <a:gd name="T5" fmla="*/ 0 h 17"/>
                  <a:gd name="T6" fmla="*/ 124 w 124"/>
                  <a:gd name="T7" fmla="*/ 10 h 17"/>
                  <a:gd name="T8" fmla="*/ 122 w 124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7">
                    <a:moveTo>
                      <a:pt x="122" y="17"/>
                    </a:moveTo>
                    <a:cubicBezTo>
                      <a:pt x="81" y="13"/>
                      <a:pt x="41" y="10"/>
                      <a:pt x="0" y="7"/>
                    </a:cubicBezTo>
                    <a:cubicBezTo>
                      <a:pt x="1" y="4"/>
                      <a:pt x="1" y="3"/>
                      <a:pt x="2" y="0"/>
                    </a:cubicBezTo>
                    <a:cubicBezTo>
                      <a:pt x="43" y="2"/>
                      <a:pt x="83" y="6"/>
                      <a:pt x="124" y="10"/>
                    </a:cubicBezTo>
                    <a:cubicBezTo>
                      <a:pt x="123" y="13"/>
                      <a:pt x="122" y="14"/>
                      <a:pt x="122" y="17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8" name="Freeform 149">
                <a:extLst>
                  <a:ext uri="{FF2B5EF4-FFF2-40B4-BE49-F238E27FC236}">
                    <a16:creationId xmlns:a16="http://schemas.microsoft.com/office/drawing/2014/main" id="{6CE29BED-BB42-4BB4-B84E-89F2EB5A5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80275" y="6210300"/>
                <a:ext cx="292100" cy="42862"/>
              </a:xfrm>
              <a:custGeom>
                <a:avLst/>
                <a:gdLst>
                  <a:gd name="T0" fmla="*/ 121 w 123"/>
                  <a:gd name="T1" fmla="*/ 18 h 18"/>
                  <a:gd name="T2" fmla="*/ 0 w 123"/>
                  <a:gd name="T3" fmla="*/ 7 h 18"/>
                  <a:gd name="T4" fmla="*/ 2 w 123"/>
                  <a:gd name="T5" fmla="*/ 0 h 18"/>
                  <a:gd name="T6" fmla="*/ 123 w 123"/>
                  <a:gd name="T7" fmla="*/ 10 h 18"/>
                  <a:gd name="T8" fmla="*/ 121 w 123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18">
                    <a:moveTo>
                      <a:pt x="121" y="18"/>
                    </a:moveTo>
                    <a:cubicBezTo>
                      <a:pt x="81" y="13"/>
                      <a:pt x="41" y="10"/>
                      <a:pt x="0" y="7"/>
                    </a:cubicBezTo>
                    <a:cubicBezTo>
                      <a:pt x="1" y="4"/>
                      <a:pt x="1" y="3"/>
                      <a:pt x="2" y="0"/>
                    </a:cubicBezTo>
                    <a:cubicBezTo>
                      <a:pt x="42" y="3"/>
                      <a:pt x="83" y="6"/>
                      <a:pt x="123" y="10"/>
                    </a:cubicBezTo>
                    <a:cubicBezTo>
                      <a:pt x="122" y="13"/>
                      <a:pt x="122" y="15"/>
                      <a:pt x="121" y="18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9" name="Freeform 150">
                <a:extLst>
                  <a:ext uri="{FF2B5EF4-FFF2-40B4-BE49-F238E27FC236}">
                    <a16:creationId xmlns:a16="http://schemas.microsoft.com/office/drawing/2014/main" id="{8DD39C9F-4B08-4A81-8AD6-2AB840617A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2338" y="6240463"/>
                <a:ext cx="290513" cy="42862"/>
              </a:xfrm>
              <a:custGeom>
                <a:avLst/>
                <a:gdLst>
                  <a:gd name="T0" fmla="*/ 120 w 122"/>
                  <a:gd name="T1" fmla="*/ 18 h 18"/>
                  <a:gd name="T2" fmla="*/ 0 w 122"/>
                  <a:gd name="T3" fmla="*/ 7 h 18"/>
                  <a:gd name="T4" fmla="*/ 2 w 122"/>
                  <a:gd name="T5" fmla="*/ 0 h 18"/>
                  <a:gd name="T6" fmla="*/ 122 w 122"/>
                  <a:gd name="T7" fmla="*/ 11 h 18"/>
                  <a:gd name="T8" fmla="*/ 120 w 122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18">
                    <a:moveTo>
                      <a:pt x="120" y="18"/>
                    </a:moveTo>
                    <a:cubicBezTo>
                      <a:pt x="80" y="14"/>
                      <a:pt x="40" y="10"/>
                      <a:pt x="0" y="7"/>
                    </a:cubicBezTo>
                    <a:cubicBezTo>
                      <a:pt x="1" y="5"/>
                      <a:pt x="1" y="3"/>
                      <a:pt x="2" y="0"/>
                    </a:cubicBezTo>
                    <a:cubicBezTo>
                      <a:pt x="42" y="3"/>
                      <a:pt x="82" y="6"/>
                      <a:pt x="122" y="11"/>
                    </a:cubicBezTo>
                    <a:cubicBezTo>
                      <a:pt x="121" y="14"/>
                      <a:pt x="121" y="15"/>
                      <a:pt x="120" y="18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0" name="Freeform 151">
                <a:extLst>
                  <a:ext uri="{FF2B5EF4-FFF2-40B4-BE49-F238E27FC236}">
                    <a16:creationId xmlns:a16="http://schemas.microsoft.com/office/drawing/2014/main" id="{7129D242-62A4-4A4B-A52F-0B4F213CC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5988" y="6272213"/>
                <a:ext cx="287338" cy="42862"/>
              </a:xfrm>
              <a:custGeom>
                <a:avLst/>
                <a:gdLst>
                  <a:gd name="T0" fmla="*/ 119 w 121"/>
                  <a:gd name="T1" fmla="*/ 18 h 18"/>
                  <a:gd name="T2" fmla="*/ 0 w 121"/>
                  <a:gd name="T3" fmla="*/ 8 h 18"/>
                  <a:gd name="T4" fmla="*/ 2 w 121"/>
                  <a:gd name="T5" fmla="*/ 0 h 18"/>
                  <a:gd name="T6" fmla="*/ 121 w 121"/>
                  <a:gd name="T7" fmla="*/ 11 h 18"/>
                  <a:gd name="T8" fmla="*/ 119 w 121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18">
                    <a:moveTo>
                      <a:pt x="119" y="18"/>
                    </a:moveTo>
                    <a:cubicBezTo>
                      <a:pt x="79" y="14"/>
                      <a:pt x="40" y="10"/>
                      <a:pt x="0" y="8"/>
                    </a:cubicBezTo>
                    <a:cubicBezTo>
                      <a:pt x="1" y="5"/>
                      <a:pt x="1" y="3"/>
                      <a:pt x="2" y="0"/>
                    </a:cubicBezTo>
                    <a:cubicBezTo>
                      <a:pt x="42" y="3"/>
                      <a:pt x="81" y="7"/>
                      <a:pt x="121" y="11"/>
                    </a:cubicBezTo>
                    <a:cubicBezTo>
                      <a:pt x="120" y="14"/>
                      <a:pt x="120" y="15"/>
                      <a:pt x="119" y="18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1" name="Freeform 152">
                <a:extLst>
                  <a:ext uri="{FF2B5EF4-FFF2-40B4-BE49-F238E27FC236}">
                    <a16:creationId xmlns:a16="http://schemas.microsoft.com/office/drawing/2014/main" id="{1A102699-957D-4002-8E73-6EFD22DDE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8050" y="6305550"/>
                <a:ext cx="285750" cy="42862"/>
              </a:xfrm>
              <a:custGeom>
                <a:avLst/>
                <a:gdLst>
                  <a:gd name="T0" fmla="*/ 118 w 120"/>
                  <a:gd name="T1" fmla="*/ 18 h 18"/>
                  <a:gd name="T2" fmla="*/ 0 w 120"/>
                  <a:gd name="T3" fmla="*/ 7 h 18"/>
                  <a:gd name="T4" fmla="*/ 2 w 120"/>
                  <a:gd name="T5" fmla="*/ 0 h 18"/>
                  <a:gd name="T6" fmla="*/ 120 w 120"/>
                  <a:gd name="T7" fmla="*/ 10 h 18"/>
                  <a:gd name="T8" fmla="*/ 118 w 120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18">
                    <a:moveTo>
                      <a:pt x="118" y="18"/>
                    </a:moveTo>
                    <a:cubicBezTo>
                      <a:pt x="79" y="13"/>
                      <a:pt x="40" y="10"/>
                      <a:pt x="0" y="7"/>
                    </a:cubicBezTo>
                    <a:cubicBezTo>
                      <a:pt x="1" y="4"/>
                      <a:pt x="1" y="3"/>
                      <a:pt x="2" y="0"/>
                    </a:cubicBezTo>
                    <a:cubicBezTo>
                      <a:pt x="42" y="2"/>
                      <a:pt x="81" y="6"/>
                      <a:pt x="120" y="10"/>
                    </a:cubicBezTo>
                    <a:cubicBezTo>
                      <a:pt x="119" y="13"/>
                      <a:pt x="119" y="15"/>
                      <a:pt x="118" y="18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2" name="Freeform 153">
                <a:extLst>
                  <a:ext uri="{FF2B5EF4-FFF2-40B4-BE49-F238E27FC236}">
                    <a16:creationId xmlns:a16="http://schemas.microsoft.com/office/drawing/2014/main" id="{BEFA8201-6DF2-4B25-A64D-DE62F63991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1700" y="6335713"/>
                <a:ext cx="282575" cy="42862"/>
              </a:xfrm>
              <a:custGeom>
                <a:avLst/>
                <a:gdLst>
                  <a:gd name="T0" fmla="*/ 117 w 119"/>
                  <a:gd name="T1" fmla="*/ 18 h 18"/>
                  <a:gd name="T2" fmla="*/ 0 w 119"/>
                  <a:gd name="T3" fmla="*/ 7 h 18"/>
                  <a:gd name="T4" fmla="*/ 2 w 119"/>
                  <a:gd name="T5" fmla="*/ 0 h 18"/>
                  <a:gd name="T6" fmla="*/ 119 w 119"/>
                  <a:gd name="T7" fmla="*/ 11 h 18"/>
                  <a:gd name="T8" fmla="*/ 117 w 119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8">
                    <a:moveTo>
                      <a:pt x="117" y="18"/>
                    </a:moveTo>
                    <a:cubicBezTo>
                      <a:pt x="78" y="13"/>
                      <a:pt x="40" y="10"/>
                      <a:pt x="0" y="7"/>
                    </a:cubicBezTo>
                    <a:cubicBezTo>
                      <a:pt x="1" y="4"/>
                      <a:pt x="1" y="3"/>
                      <a:pt x="2" y="0"/>
                    </a:cubicBezTo>
                    <a:cubicBezTo>
                      <a:pt x="41" y="3"/>
                      <a:pt x="80" y="6"/>
                      <a:pt x="119" y="11"/>
                    </a:cubicBezTo>
                    <a:cubicBezTo>
                      <a:pt x="119" y="13"/>
                      <a:pt x="118" y="15"/>
                      <a:pt x="117" y="18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3" name="Freeform 154">
                <a:extLst>
                  <a:ext uri="{FF2B5EF4-FFF2-40B4-BE49-F238E27FC236}">
                    <a16:creationId xmlns:a16="http://schemas.microsoft.com/office/drawing/2014/main" id="{AC28B209-AC7F-41C2-A4FC-B70B89B8D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43763" y="6367463"/>
                <a:ext cx="282575" cy="42862"/>
              </a:xfrm>
              <a:custGeom>
                <a:avLst/>
                <a:gdLst>
                  <a:gd name="T0" fmla="*/ 117 w 119"/>
                  <a:gd name="T1" fmla="*/ 18 h 18"/>
                  <a:gd name="T2" fmla="*/ 0 w 119"/>
                  <a:gd name="T3" fmla="*/ 8 h 18"/>
                  <a:gd name="T4" fmla="*/ 2 w 119"/>
                  <a:gd name="T5" fmla="*/ 0 h 18"/>
                  <a:gd name="T6" fmla="*/ 119 w 119"/>
                  <a:gd name="T7" fmla="*/ 11 h 18"/>
                  <a:gd name="T8" fmla="*/ 117 w 119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8">
                    <a:moveTo>
                      <a:pt x="117" y="18"/>
                    </a:moveTo>
                    <a:cubicBezTo>
                      <a:pt x="78" y="14"/>
                      <a:pt x="39" y="10"/>
                      <a:pt x="0" y="8"/>
                    </a:cubicBezTo>
                    <a:cubicBezTo>
                      <a:pt x="1" y="5"/>
                      <a:pt x="1" y="3"/>
                      <a:pt x="2" y="0"/>
                    </a:cubicBezTo>
                    <a:cubicBezTo>
                      <a:pt x="41" y="3"/>
                      <a:pt x="80" y="6"/>
                      <a:pt x="119" y="11"/>
                    </a:cubicBezTo>
                    <a:cubicBezTo>
                      <a:pt x="118" y="14"/>
                      <a:pt x="117" y="15"/>
                      <a:pt x="117" y="18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4" name="Freeform 155">
                <a:extLst>
                  <a:ext uri="{FF2B5EF4-FFF2-40B4-BE49-F238E27FC236}">
                    <a16:creationId xmlns:a16="http://schemas.microsoft.com/office/drawing/2014/main" id="{CF120F33-A267-446E-876E-E12A6793C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37413" y="6400800"/>
                <a:ext cx="279400" cy="39687"/>
              </a:xfrm>
              <a:custGeom>
                <a:avLst/>
                <a:gdLst>
                  <a:gd name="T0" fmla="*/ 116 w 118"/>
                  <a:gd name="T1" fmla="*/ 17 h 17"/>
                  <a:gd name="T2" fmla="*/ 0 w 118"/>
                  <a:gd name="T3" fmla="*/ 7 h 17"/>
                  <a:gd name="T4" fmla="*/ 2 w 118"/>
                  <a:gd name="T5" fmla="*/ 0 h 17"/>
                  <a:gd name="T6" fmla="*/ 118 w 118"/>
                  <a:gd name="T7" fmla="*/ 10 h 17"/>
                  <a:gd name="T8" fmla="*/ 116 w 118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17">
                    <a:moveTo>
                      <a:pt x="116" y="17"/>
                    </a:moveTo>
                    <a:cubicBezTo>
                      <a:pt x="77" y="13"/>
                      <a:pt x="39" y="10"/>
                      <a:pt x="0" y="7"/>
                    </a:cubicBezTo>
                    <a:cubicBezTo>
                      <a:pt x="1" y="4"/>
                      <a:pt x="1" y="3"/>
                      <a:pt x="2" y="0"/>
                    </a:cubicBezTo>
                    <a:cubicBezTo>
                      <a:pt x="41" y="2"/>
                      <a:pt x="79" y="6"/>
                      <a:pt x="118" y="10"/>
                    </a:cubicBezTo>
                    <a:cubicBezTo>
                      <a:pt x="117" y="13"/>
                      <a:pt x="117" y="14"/>
                      <a:pt x="116" y="17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5" name="Freeform 156">
                <a:extLst>
                  <a:ext uri="{FF2B5EF4-FFF2-40B4-BE49-F238E27FC236}">
                    <a16:creationId xmlns:a16="http://schemas.microsoft.com/office/drawing/2014/main" id="{39EE76F4-B709-40E0-A2E6-A30801C1BF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32650" y="6430963"/>
                <a:ext cx="274638" cy="42862"/>
              </a:xfrm>
              <a:custGeom>
                <a:avLst/>
                <a:gdLst>
                  <a:gd name="T0" fmla="*/ 114 w 116"/>
                  <a:gd name="T1" fmla="*/ 18 h 18"/>
                  <a:gd name="T2" fmla="*/ 0 w 116"/>
                  <a:gd name="T3" fmla="*/ 7 h 18"/>
                  <a:gd name="T4" fmla="*/ 1 w 116"/>
                  <a:gd name="T5" fmla="*/ 0 h 18"/>
                  <a:gd name="T6" fmla="*/ 116 w 116"/>
                  <a:gd name="T7" fmla="*/ 10 h 18"/>
                  <a:gd name="T8" fmla="*/ 114 w 116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18">
                    <a:moveTo>
                      <a:pt x="114" y="18"/>
                    </a:moveTo>
                    <a:cubicBezTo>
                      <a:pt x="76" y="13"/>
                      <a:pt x="38" y="10"/>
                      <a:pt x="0" y="7"/>
                    </a:cubicBezTo>
                    <a:cubicBezTo>
                      <a:pt x="0" y="4"/>
                      <a:pt x="1" y="3"/>
                      <a:pt x="1" y="0"/>
                    </a:cubicBezTo>
                    <a:cubicBezTo>
                      <a:pt x="40" y="3"/>
                      <a:pt x="78" y="6"/>
                      <a:pt x="116" y="10"/>
                    </a:cubicBezTo>
                    <a:cubicBezTo>
                      <a:pt x="115" y="13"/>
                      <a:pt x="115" y="15"/>
                      <a:pt x="114" y="18"/>
                    </a:cubicBezTo>
                    <a:close/>
                  </a:path>
                </a:pathLst>
              </a:custGeom>
              <a:solidFill>
                <a:srgbClr val="CF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6" name="Freeform 157">
                <a:extLst>
                  <a:ext uri="{FF2B5EF4-FFF2-40B4-BE49-F238E27FC236}">
                    <a16:creationId xmlns:a16="http://schemas.microsoft.com/office/drawing/2014/main" id="{7A1E55F8-5ABF-4AB2-B56F-ABA7DF16D2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96175" y="4994275"/>
                <a:ext cx="425450" cy="290512"/>
              </a:xfrm>
              <a:custGeom>
                <a:avLst/>
                <a:gdLst>
                  <a:gd name="T0" fmla="*/ 147 w 179"/>
                  <a:gd name="T1" fmla="*/ 122 h 122"/>
                  <a:gd name="T2" fmla="*/ 0 w 179"/>
                  <a:gd name="T3" fmla="*/ 111 h 122"/>
                  <a:gd name="T4" fmla="*/ 25 w 179"/>
                  <a:gd name="T5" fmla="*/ 0 h 122"/>
                  <a:gd name="T6" fmla="*/ 179 w 179"/>
                  <a:gd name="T7" fmla="*/ 11 h 122"/>
                  <a:gd name="T8" fmla="*/ 147 w 179"/>
                  <a:gd name="T9" fmla="*/ 12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9" h="122">
                    <a:moveTo>
                      <a:pt x="147" y="122"/>
                    </a:moveTo>
                    <a:cubicBezTo>
                      <a:pt x="98" y="117"/>
                      <a:pt x="49" y="114"/>
                      <a:pt x="0" y="111"/>
                    </a:cubicBezTo>
                    <a:cubicBezTo>
                      <a:pt x="9" y="74"/>
                      <a:pt x="17" y="37"/>
                      <a:pt x="25" y="0"/>
                    </a:cubicBezTo>
                    <a:cubicBezTo>
                      <a:pt x="77" y="3"/>
                      <a:pt x="128" y="6"/>
                      <a:pt x="179" y="11"/>
                    </a:cubicBezTo>
                    <a:cubicBezTo>
                      <a:pt x="168" y="48"/>
                      <a:pt x="158" y="85"/>
                      <a:pt x="147" y="12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7" name="Freeform 158">
                <a:extLst>
                  <a:ext uri="{FF2B5EF4-FFF2-40B4-BE49-F238E27FC236}">
                    <a16:creationId xmlns:a16="http://schemas.microsoft.com/office/drawing/2014/main" id="{7DB80BA3-911C-4CDF-8D96-8EACB63C89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1025" y="6176963"/>
                <a:ext cx="339725" cy="273050"/>
              </a:xfrm>
              <a:custGeom>
                <a:avLst/>
                <a:gdLst>
                  <a:gd name="T0" fmla="*/ 118 w 143"/>
                  <a:gd name="T1" fmla="*/ 114 h 115"/>
                  <a:gd name="T2" fmla="*/ 0 w 143"/>
                  <a:gd name="T3" fmla="*/ 115 h 115"/>
                  <a:gd name="T4" fmla="*/ 18 w 143"/>
                  <a:gd name="T5" fmla="*/ 1 h 115"/>
                  <a:gd name="T6" fmla="*/ 143 w 143"/>
                  <a:gd name="T7" fmla="*/ 0 h 115"/>
                  <a:gd name="T8" fmla="*/ 118 w 143"/>
                  <a:gd name="T9" fmla="*/ 114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15">
                    <a:moveTo>
                      <a:pt x="118" y="114"/>
                    </a:moveTo>
                    <a:cubicBezTo>
                      <a:pt x="79" y="113"/>
                      <a:pt x="40" y="114"/>
                      <a:pt x="0" y="115"/>
                    </a:cubicBezTo>
                    <a:cubicBezTo>
                      <a:pt x="6" y="77"/>
                      <a:pt x="12" y="39"/>
                      <a:pt x="18" y="1"/>
                    </a:cubicBezTo>
                    <a:cubicBezTo>
                      <a:pt x="60" y="0"/>
                      <a:pt x="101" y="0"/>
                      <a:pt x="143" y="0"/>
                    </a:cubicBezTo>
                    <a:cubicBezTo>
                      <a:pt x="135" y="38"/>
                      <a:pt x="126" y="76"/>
                      <a:pt x="118" y="11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DDFC7757-9C70-4EC1-869B-21E1CDC931AD}"/>
                </a:ext>
              </a:extLst>
            </p:cNvPr>
            <p:cNvGrpSpPr/>
            <p:nvPr/>
          </p:nvGrpSpPr>
          <p:grpSpPr>
            <a:xfrm>
              <a:off x="4214813" y="5481638"/>
              <a:ext cx="457200" cy="452437"/>
              <a:chOff x="4214813" y="5481638"/>
              <a:chExt cx="457200" cy="452437"/>
            </a:xfrm>
          </p:grpSpPr>
          <p:sp>
            <p:nvSpPr>
              <p:cNvPr id="95" name="Freeform 159">
                <a:extLst>
                  <a:ext uri="{FF2B5EF4-FFF2-40B4-BE49-F238E27FC236}">
                    <a16:creationId xmlns:a16="http://schemas.microsoft.com/office/drawing/2014/main" id="{9D341A3A-D4AC-4E49-8F80-4E768CD45C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4813" y="5481638"/>
                <a:ext cx="379413" cy="166687"/>
              </a:xfrm>
              <a:custGeom>
                <a:avLst/>
                <a:gdLst>
                  <a:gd name="T0" fmla="*/ 158 w 160"/>
                  <a:gd name="T1" fmla="*/ 26 h 70"/>
                  <a:gd name="T2" fmla="*/ 130 w 160"/>
                  <a:gd name="T3" fmla="*/ 58 h 70"/>
                  <a:gd name="T4" fmla="*/ 36 w 160"/>
                  <a:gd name="T5" fmla="*/ 68 h 70"/>
                  <a:gd name="T6" fmla="*/ 1 w 160"/>
                  <a:gd name="T7" fmla="*/ 43 h 70"/>
                  <a:gd name="T8" fmla="*/ 1 w 160"/>
                  <a:gd name="T9" fmla="*/ 43 h 70"/>
                  <a:gd name="T10" fmla="*/ 30 w 160"/>
                  <a:gd name="T11" fmla="*/ 12 h 70"/>
                  <a:gd name="T12" fmla="*/ 124 w 160"/>
                  <a:gd name="T13" fmla="*/ 1 h 70"/>
                  <a:gd name="T14" fmla="*/ 158 w 160"/>
                  <a:gd name="T15" fmla="*/ 2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0" h="70">
                    <a:moveTo>
                      <a:pt x="158" y="26"/>
                    </a:moveTo>
                    <a:cubicBezTo>
                      <a:pt x="160" y="42"/>
                      <a:pt x="147" y="56"/>
                      <a:pt x="130" y="58"/>
                    </a:cubicBezTo>
                    <a:cubicBezTo>
                      <a:pt x="36" y="68"/>
                      <a:pt x="36" y="68"/>
                      <a:pt x="36" y="68"/>
                    </a:cubicBezTo>
                    <a:cubicBezTo>
                      <a:pt x="19" y="70"/>
                      <a:pt x="3" y="59"/>
                      <a:pt x="1" y="43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0" y="28"/>
                      <a:pt x="12" y="14"/>
                      <a:pt x="30" y="12"/>
                    </a:cubicBezTo>
                    <a:cubicBezTo>
                      <a:pt x="124" y="1"/>
                      <a:pt x="124" y="1"/>
                      <a:pt x="124" y="1"/>
                    </a:cubicBezTo>
                    <a:cubicBezTo>
                      <a:pt x="141" y="0"/>
                      <a:pt x="157" y="11"/>
                      <a:pt x="158" y="26"/>
                    </a:cubicBezTo>
                    <a:close/>
                  </a:path>
                </a:pathLst>
              </a:custGeom>
              <a:solidFill>
                <a:srgbClr val="F8A28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6" name="Freeform 160">
                <a:extLst>
                  <a:ext uri="{FF2B5EF4-FFF2-40B4-BE49-F238E27FC236}">
                    <a16:creationId xmlns:a16="http://schemas.microsoft.com/office/drawing/2014/main" id="{47CFBCEF-915D-46F8-89D7-E12BEE05C8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5925" y="5591175"/>
                <a:ext cx="438150" cy="174625"/>
              </a:xfrm>
              <a:custGeom>
                <a:avLst/>
                <a:gdLst>
                  <a:gd name="T0" fmla="*/ 182 w 184"/>
                  <a:gd name="T1" fmla="*/ 27 h 73"/>
                  <a:gd name="T2" fmla="*/ 153 w 184"/>
                  <a:gd name="T3" fmla="*/ 59 h 73"/>
                  <a:gd name="T4" fmla="*/ 37 w 184"/>
                  <a:gd name="T5" fmla="*/ 71 h 73"/>
                  <a:gd name="T6" fmla="*/ 2 w 184"/>
                  <a:gd name="T7" fmla="*/ 47 h 73"/>
                  <a:gd name="T8" fmla="*/ 2 w 184"/>
                  <a:gd name="T9" fmla="*/ 47 h 73"/>
                  <a:gd name="T10" fmla="*/ 30 w 184"/>
                  <a:gd name="T11" fmla="*/ 15 h 73"/>
                  <a:gd name="T12" fmla="*/ 147 w 184"/>
                  <a:gd name="T13" fmla="*/ 2 h 73"/>
                  <a:gd name="T14" fmla="*/ 182 w 184"/>
                  <a:gd name="T15" fmla="*/ 27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4" h="73">
                    <a:moveTo>
                      <a:pt x="182" y="27"/>
                    </a:moveTo>
                    <a:cubicBezTo>
                      <a:pt x="184" y="42"/>
                      <a:pt x="171" y="57"/>
                      <a:pt x="153" y="59"/>
                    </a:cubicBezTo>
                    <a:cubicBezTo>
                      <a:pt x="37" y="71"/>
                      <a:pt x="37" y="71"/>
                      <a:pt x="37" y="71"/>
                    </a:cubicBezTo>
                    <a:cubicBezTo>
                      <a:pt x="19" y="73"/>
                      <a:pt x="4" y="62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0" y="31"/>
                      <a:pt x="13" y="17"/>
                      <a:pt x="30" y="15"/>
                    </a:cubicBezTo>
                    <a:cubicBezTo>
                      <a:pt x="147" y="2"/>
                      <a:pt x="147" y="2"/>
                      <a:pt x="147" y="2"/>
                    </a:cubicBezTo>
                    <a:cubicBezTo>
                      <a:pt x="165" y="0"/>
                      <a:pt x="180" y="11"/>
                      <a:pt x="182" y="27"/>
                    </a:cubicBezTo>
                    <a:close/>
                  </a:path>
                </a:pathLst>
              </a:custGeom>
              <a:solidFill>
                <a:srgbClr val="F8A28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7" name="Freeform 161">
                <a:extLst>
                  <a:ext uri="{FF2B5EF4-FFF2-40B4-BE49-F238E27FC236}">
                    <a16:creationId xmlns:a16="http://schemas.microsoft.com/office/drawing/2014/main" id="{8AD8732B-B53A-4D27-82D5-363BCC7D2B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8625" y="5695950"/>
                <a:ext cx="433388" cy="173037"/>
              </a:xfrm>
              <a:custGeom>
                <a:avLst/>
                <a:gdLst>
                  <a:gd name="T0" fmla="*/ 182 w 183"/>
                  <a:gd name="T1" fmla="*/ 26 h 73"/>
                  <a:gd name="T2" fmla="*/ 153 w 183"/>
                  <a:gd name="T3" fmla="*/ 58 h 73"/>
                  <a:gd name="T4" fmla="*/ 36 w 183"/>
                  <a:gd name="T5" fmla="*/ 71 h 73"/>
                  <a:gd name="T6" fmla="*/ 2 w 183"/>
                  <a:gd name="T7" fmla="*/ 46 h 73"/>
                  <a:gd name="T8" fmla="*/ 2 w 183"/>
                  <a:gd name="T9" fmla="*/ 46 h 73"/>
                  <a:gd name="T10" fmla="*/ 30 w 183"/>
                  <a:gd name="T11" fmla="*/ 15 h 73"/>
                  <a:gd name="T12" fmla="*/ 147 w 183"/>
                  <a:gd name="T13" fmla="*/ 2 h 73"/>
                  <a:gd name="T14" fmla="*/ 182 w 183"/>
                  <a:gd name="T15" fmla="*/ 26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3" h="73">
                    <a:moveTo>
                      <a:pt x="182" y="26"/>
                    </a:moveTo>
                    <a:cubicBezTo>
                      <a:pt x="183" y="42"/>
                      <a:pt x="171" y="56"/>
                      <a:pt x="153" y="58"/>
                    </a:cubicBezTo>
                    <a:cubicBezTo>
                      <a:pt x="36" y="71"/>
                      <a:pt x="36" y="71"/>
                      <a:pt x="36" y="71"/>
                    </a:cubicBezTo>
                    <a:cubicBezTo>
                      <a:pt x="19" y="73"/>
                      <a:pt x="3" y="62"/>
                      <a:pt x="2" y="46"/>
                    </a:cubicBezTo>
                    <a:cubicBezTo>
                      <a:pt x="2" y="46"/>
                      <a:pt x="2" y="46"/>
                      <a:pt x="2" y="46"/>
                    </a:cubicBezTo>
                    <a:cubicBezTo>
                      <a:pt x="0" y="31"/>
                      <a:pt x="13" y="17"/>
                      <a:pt x="30" y="15"/>
                    </a:cubicBezTo>
                    <a:cubicBezTo>
                      <a:pt x="147" y="2"/>
                      <a:pt x="147" y="2"/>
                      <a:pt x="147" y="2"/>
                    </a:cubicBezTo>
                    <a:cubicBezTo>
                      <a:pt x="164" y="0"/>
                      <a:pt x="180" y="11"/>
                      <a:pt x="182" y="26"/>
                    </a:cubicBezTo>
                    <a:close/>
                  </a:path>
                </a:pathLst>
              </a:custGeom>
              <a:solidFill>
                <a:srgbClr val="F8A28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8" name="Freeform 162">
                <a:extLst>
                  <a:ext uri="{FF2B5EF4-FFF2-40B4-BE49-F238E27FC236}">
                    <a16:creationId xmlns:a16="http://schemas.microsoft.com/office/drawing/2014/main" id="{E0802CE0-9AD0-4984-96FC-663C78BBE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8950" y="5805488"/>
                <a:ext cx="323850" cy="128587"/>
              </a:xfrm>
              <a:custGeom>
                <a:avLst/>
                <a:gdLst>
                  <a:gd name="T0" fmla="*/ 135 w 136"/>
                  <a:gd name="T1" fmla="*/ 20 h 54"/>
                  <a:gd name="T2" fmla="*/ 114 w 136"/>
                  <a:gd name="T3" fmla="*/ 43 h 54"/>
                  <a:gd name="T4" fmla="*/ 27 w 136"/>
                  <a:gd name="T5" fmla="*/ 53 h 54"/>
                  <a:gd name="T6" fmla="*/ 1 w 136"/>
                  <a:gd name="T7" fmla="*/ 35 h 54"/>
                  <a:gd name="T8" fmla="*/ 1 w 136"/>
                  <a:gd name="T9" fmla="*/ 35 h 54"/>
                  <a:gd name="T10" fmla="*/ 22 w 136"/>
                  <a:gd name="T11" fmla="*/ 11 h 54"/>
                  <a:gd name="T12" fmla="*/ 109 w 136"/>
                  <a:gd name="T13" fmla="*/ 2 h 54"/>
                  <a:gd name="T14" fmla="*/ 135 w 136"/>
                  <a:gd name="T15" fmla="*/ 2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6" h="54">
                    <a:moveTo>
                      <a:pt x="135" y="20"/>
                    </a:moveTo>
                    <a:cubicBezTo>
                      <a:pt x="136" y="31"/>
                      <a:pt x="126" y="42"/>
                      <a:pt x="114" y="4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14" y="54"/>
                      <a:pt x="2" y="46"/>
                      <a:pt x="1" y="35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0" y="23"/>
                      <a:pt x="9" y="12"/>
                      <a:pt x="22" y="11"/>
                    </a:cubicBezTo>
                    <a:cubicBezTo>
                      <a:pt x="109" y="2"/>
                      <a:pt x="109" y="2"/>
                      <a:pt x="109" y="2"/>
                    </a:cubicBezTo>
                    <a:cubicBezTo>
                      <a:pt x="122" y="0"/>
                      <a:pt x="133" y="8"/>
                      <a:pt x="135" y="20"/>
                    </a:cubicBezTo>
                    <a:close/>
                  </a:path>
                </a:pathLst>
              </a:custGeom>
              <a:solidFill>
                <a:srgbClr val="F8A28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BBAA024B-A631-4872-A405-6C696C51C71F}"/>
                </a:ext>
              </a:extLst>
            </p:cNvPr>
            <p:cNvGrpSpPr/>
            <p:nvPr/>
          </p:nvGrpSpPr>
          <p:grpSpPr>
            <a:xfrm>
              <a:off x="7912100" y="5481638"/>
              <a:ext cx="460376" cy="452437"/>
              <a:chOff x="7912100" y="5481638"/>
              <a:chExt cx="460376" cy="452437"/>
            </a:xfrm>
            <a:solidFill>
              <a:srgbClr val="F8A285"/>
            </a:solidFill>
          </p:grpSpPr>
          <p:sp>
            <p:nvSpPr>
              <p:cNvPr id="91" name="Freeform 163">
                <a:extLst>
                  <a:ext uri="{FF2B5EF4-FFF2-40B4-BE49-F238E27FC236}">
                    <a16:creationId xmlns:a16="http://schemas.microsoft.com/office/drawing/2014/main" id="{2C594724-EFD0-4EB9-B369-63904652DA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3063" y="5481638"/>
                <a:ext cx="379413" cy="166687"/>
              </a:xfrm>
              <a:custGeom>
                <a:avLst/>
                <a:gdLst>
                  <a:gd name="T0" fmla="*/ 1 w 160"/>
                  <a:gd name="T1" fmla="*/ 26 h 70"/>
                  <a:gd name="T2" fmla="*/ 30 w 160"/>
                  <a:gd name="T3" fmla="*/ 58 h 70"/>
                  <a:gd name="T4" fmla="*/ 123 w 160"/>
                  <a:gd name="T5" fmla="*/ 68 h 70"/>
                  <a:gd name="T6" fmla="*/ 158 w 160"/>
                  <a:gd name="T7" fmla="*/ 43 h 70"/>
                  <a:gd name="T8" fmla="*/ 158 w 160"/>
                  <a:gd name="T9" fmla="*/ 43 h 70"/>
                  <a:gd name="T10" fmla="*/ 130 w 160"/>
                  <a:gd name="T11" fmla="*/ 12 h 70"/>
                  <a:gd name="T12" fmla="*/ 36 w 160"/>
                  <a:gd name="T13" fmla="*/ 1 h 70"/>
                  <a:gd name="T14" fmla="*/ 1 w 160"/>
                  <a:gd name="T15" fmla="*/ 2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0" h="70">
                    <a:moveTo>
                      <a:pt x="1" y="26"/>
                    </a:moveTo>
                    <a:cubicBezTo>
                      <a:pt x="0" y="42"/>
                      <a:pt x="12" y="56"/>
                      <a:pt x="30" y="58"/>
                    </a:cubicBezTo>
                    <a:cubicBezTo>
                      <a:pt x="123" y="68"/>
                      <a:pt x="123" y="68"/>
                      <a:pt x="123" y="68"/>
                    </a:cubicBezTo>
                    <a:cubicBezTo>
                      <a:pt x="141" y="70"/>
                      <a:pt x="156" y="59"/>
                      <a:pt x="158" y="43"/>
                    </a:cubicBezTo>
                    <a:cubicBezTo>
                      <a:pt x="158" y="43"/>
                      <a:pt x="158" y="43"/>
                      <a:pt x="158" y="43"/>
                    </a:cubicBezTo>
                    <a:cubicBezTo>
                      <a:pt x="160" y="28"/>
                      <a:pt x="147" y="14"/>
                      <a:pt x="130" y="12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19" y="0"/>
                      <a:pt x="3" y="11"/>
                      <a:pt x="1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" name="Freeform 164">
                <a:extLst>
                  <a:ext uri="{FF2B5EF4-FFF2-40B4-BE49-F238E27FC236}">
                    <a16:creationId xmlns:a16="http://schemas.microsoft.com/office/drawing/2014/main" id="{53D1148A-4DB9-457B-976F-1C24583C4E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3213" y="5591175"/>
                <a:ext cx="434975" cy="174625"/>
              </a:xfrm>
              <a:custGeom>
                <a:avLst/>
                <a:gdLst>
                  <a:gd name="T0" fmla="*/ 2 w 183"/>
                  <a:gd name="T1" fmla="*/ 27 h 73"/>
                  <a:gd name="T2" fmla="*/ 30 w 183"/>
                  <a:gd name="T3" fmla="*/ 59 h 73"/>
                  <a:gd name="T4" fmla="*/ 147 w 183"/>
                  <a:gd name="T5" fmla="*/ 71 h 73"/>
                  <a:gd name="T6" fmla="*/ 182 w 183"/>
                  <a:gd name="T7" fmla="*/ 47 h 73"/>
                  <a:gd name="T8" fmla="*/ 182 w 183"/>
                  <a:gd name="T9" fmla="*/ 47 h 73"/>
                  <a:gd name="T10" fmla="*/ 153 w 183"/>
                  <a:gd name="T11" fmla="*/ 15 h 73"/>
                  <a:gd name="T12" fmla="*/ 36 w 183"/>
                  <a:gd name="T13" fmla="*/ 2 h 73"/>
                  <a:gd name="T14" fmla="*/ 2 w 183"/>
                  <a:gd name="T15" fmla="*/ 27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3" h="73">
                    <a:moveTo>
                      <a:pt x="2" y="27"/>
                    </a:moveTo>
                    <a:cubicBezTo>
                      <a:pt x="0" y="42"/>
                      <a:pt x="13" y="57"/>
                      <a:pt x="30" y="59"/>
                    </a:cubicBezTo>
                    <a:cubicBezTo>
                      <a:pt x="147" y="71"/>
                      <a:pt x="147" y="71"/>
                      <a:pt x="147" y="71"/>
                    </a:cubicBezTo>
                    <a:cubicBezTo>
                      <a:pt x="164" y="73"/>
                      <a:pt x="180" y="62"/>
                      <a:pt x="182" y="47"/>
                    </a:cubicBezTo>
                    <a:cubicBezTo>
                      <a:pt x="182" y="47"/>
                      <a:pt x="182" y="47"/>
                      <a:pt x="182" y="47"/>
                    </a:cubicBezTo>
                    <a:cubicBezTo>
                      <a:pt x="183" y="31"/>
                      <a:pt x="171" y="17"/>
                      <a:pt x="153" y="15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19" y="0"/>
                      <a:pt x="3" y="11"/>
                      <a:pt x="2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3" name="Freeform 165">
                <a:extLst>
                  <a:ext uri="{FF2B5EF4-FFF2-40B4-BE49-F238E27FC236}">
                    <a16:creationId xmlns:a16="http://schemas.microsoft.com/office/drawing/2014/main" id="{6D6616D8-0158-40FF-9D0C-C36399127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2100" y="5695950"/>
                <a:ext cx="436563" cy="173037"/>
              </a:xfrm>
              <a:custGeom>
                <a:avLst/>
                <a:gdLst>
                  <a:gd name="T0" fmla="*/ 2 w 184"/>
                  <a:gd name="T1" fmla="*/ 26 h 73"/>
                  <a:gd name="T2" fmla="*/ 30 w 184"/>
                  <a:gd name="T3" fmla="*/ 58 h 73"/>
                  <a:gd name="T4" fmla="*/ 147 w 184"/>
                  <a:gd name="T5" fmla="*/ 71 h 73"/>
                  <a:gd name="T6" fmla="*/ 182 w 184"/>
                  <a:gd name="T7" fmla="*/ 46 h 73"/>
                  <a:gd name="T8" fmla="*/ 182 w 184"/>
                  <a:gd name="T9" fmla="*/ 46 h 73"/>
                  <a:gd name="T10" fmla="*/ 153 w 184"/>
                  <a:gd name="T11" fmla="*/ 15 h 73"/>
                  <a:gd name="T12" fmla="*/ 36 w 184"/>
                  <a:gd name="T13" fmla="*/ 2 h 73"/>
                  <a:gd name="T14" fmla="*/ 2 w 184"/>
                  <a:gd name="T15" fmla="*/ 26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4" h="73">
                    <a:moveTo>
                      <a:pt x="2" y="26"/>
                    </a:moveTo>
                    <a:cubicBezTo>
                      <a:pt x="0" y="42"/>
                      <a:pt x="13" y="56"/>
                      <a:pt x="30" y="58"/>
                    </a:cubicBezTo>
                    <a:cubicBezTo>
                      <a:pt x="147" y="71"/>
                      <a:pt x="147" y="71"/>
                      <a:pt x="147" y="71"/>
                    </a:cubicBezTo>
                    <a:cubicBezTo>
                      <a:pt x="165" y="73"/>
                      <a:pt x="180" y="62"/>
                      <a:pt x="182" y="46"/>
                    </a:cubicBezTo>
                    <a:cubicBezTo>
                      <a:pt x="182" y="46"/>
                      <a:pt x="182" y="46"/>
                      <a:pt x="182" y="46"/>
                    </a:cubicBezTo>
                    <a:cubicBezTo>
                      <a:pt x="184" y="31"/>
                      <a:pt x="171" y="17"/>
                      <a:pt x="153" y="15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19" y="0"/>
                      <a:pt x="4" y="11"/>
                      <a:pt x="2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4" name="Freeform 166">
                <a:extLst>
                  <a:ext uri="{FF2B5EF4-FFF2-40B4-BE49-F238E27FC236}">
                    <a16:creationId xmlns:a16="http://schemas.microsoft.com/office/drawing/2014/main" id="{294015BB-B2B0-4990-814E-56D1A77470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4488" y="5805488"/>
                <a:ext cx="322263" cy="128587"/>
              </a:xfrm>
              <a:custGeom>
                <a:avLst/>
                <a:gdLst>
                  <a:gd name="T0" fmla="*/ 1 w 136"/>
                  <a:gd name="T1" fmla="*/ 20 h 54"/>
                  <a:gd name="T2" fmla="*/ 22 w 136"/>
                  <a:gd name="T3" fmla="*/ 43 h 54"/>
                  <a:gd name="T4" fmla="*/ 109 w 136"/>
                  <a:gd name="T5" fmla="*/ 53 h 54"/>
                  <a:gd name="T6" fmla="*/ 134 w 136"/>
                  <a:gd name="T7" fmla="*/ 35 h 54"/>
                  <a:gd name="T8" fmla="*/ 134 w 136"/>
                  <a:gd name="T9" fmla="*/ 35 h 54"/>
                  <a:gd name="T10" fmla="*/ 113 w 136"/>
                  <a:gd name="T11" fmla="*/ 11 h 54"/>
                  <a:gd name="T12" fmla="*/ 27 w 136"/>
                  <a:gd name="T13" fmla="*/ 2 h 54"/>
                  <a:gd name="T14" fmla="*/ 1 w 136"/>
                  <a:gd name="T15" fmla="*/ 2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6" h="54">
                    <a:moveTo>
                      <a:pt x="1" y="20"/>
                    </a:moveTo>
                    <a:cubicBezTo>
                      <a:pt x="0" y="31"/>
                      <a:pt x="9" y="42"/>
                      <a:pt x="22" y="43"/>
                    </a:cubicBezTo>
                    <a:cubicBezTo>
                      <a:pt x="109" y="53"/>
                      <a:pt x="109" y="53"/>
                      <a:pt x="109" y="53"/>
                    </a:cubicBezTo>
                    <a:cubicBezTo>
                      <a:pt x="122" y="54"/>
                      <a:pt x="133" y="46"/>
                      <a:pt x="134" y="35"/>
                    </a:cubicBezTo>
                    <a:cubicBezTo>
                      <a:pt x="134" y="35"/>
                      <a:pt x="134" y="35"/>
                      <a:pt x="134" y="35"/>
                    </a:cubicBezTo>
                    <a:cubicBezTo>
                      <a:pt x="136" y="23"/>
                      <a:pt x="126" y="12"/>
                      <a:pt x="113" y="11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14" y="0"/>
                      <a:pt x="2" y="8"/>
                      <a:pt x="1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sp>
        <p:nvSpPr>
          <p:cNvPr id="291" name="Rectangle 290">
            <a:extLst>
              <a:ext uri="{FF2B5EF4-FFF2-40B4-BE49-F238E27FC236}">
                <a16:creationId xmlns:a16="http://schemas.microsoft.com/office/drawing/2014/main" id="{3191C373-EE83-4DEB-B1F2-B55EA96DC1E3}"/>
              </a:ext>
            </a:extLst>
          </p:cNvPr>
          <p:cNvSpPr/>
          <p:nvPr/>
        </p:nvSpPr>
        <p:spPr>
          <a:xfrm>
            <a:off x="1513740" y="1110312"/>
            <a:ext cx="2875601" cy="1294002"/>
          </a:xfrm>
          <a:prstGeom prst="rect">
            <a:avLst/>
          </a:prstGeom>
        </p:spPr>
        <p:txBody>
          <a:bodyPr wrap="square" lIns="0" tIns="0" rIns="0" bIns="0" anchor="t">
            <a:normAutofit lnSpcReduction="10000"/>
          </a:bodyPr>
          <a:lstStyle/>
          <a:p>
            <a:pPr algn="r"/>
            <a:r>
              <a:rPr lang="en-GB" sz="2000" b="1" dirty="0">
                <a:solidFill>
                  <a:schemeClr val="accent3"/>
                </a:solidFill>
              </a:rPr>
              <a:t>New Website</a:t>
            </a:r>
          </a:p>
          <a:p>
            <a:pPr algn="r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DoA has a new website. We are continuing to add additional information to help educate the FAMU community on fraud, risk,  internal controls, and governance.</a:t>
            </a: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91F4BA26-A8A2-495B-8A9A-9F6870D95EE5}"/>
              </a:ext>
            </a:extLst>
          </p:cNvPr>
          <p:cNvSpPr/>
          <p:nvPr/>
        </p:nvSpPr>
        <p:spPr>
          <a:xfrm>
            <a:off x="2319894" y="809278"/>
            <a:ext cx="2069447" cy="2769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r"/>
            <a:r>
              <a:rPr lang="en-GB" b="1" dirty="0">
                <a:solidFill>
                  <a:schemeClr val="bg1">
                    <a:lumMod val="65000"/>
                  </a:schemeClr>
                </a:solidFill>
              </a:rPr>
              <a:t>01</a:t>
            </a:r>
            <a:endParaRPr lang="en-GB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3" name="Freeform: Shape 292">
            <a:extLst>
              <a:ext uri="{FF2B5EF4-FFF2-40B4-BE49-F238E27FC236}">
                <a16:creationId xmlns:a16="http://schemas.microsoft.com/office/drawing/2014/main" id="{DA6E220F-B6E1-4EEE-9056-2DCF9FDF4CDF}"/>
              </a:ext>
            </a:extLst>
          </p:cNvPr>
          <p:cNvSpPr/>
          <p:nvPr/>
        </p:nvSpPr>
        <p:spPr bwMode="auto">
          <a:xfrm>
            <a:off x="4496355" y="945633"/>
            <a:ext cx="1402556" cy="2207419"/>
          </a:xfrm>
          <a:custGeom>
            <a:avLst/>
            <a:gdLst>
              <a:gd name="connsiteX0" fmla="*/ 1670050 w 1670050"/>
              <a:gd name="connsiteY0" fmla="*/ 1155700 h 1155700"/>
              <a:gd name="connsiteX1" fmla="*/ 762000 w 1670050"/>
              <a:gd name="connsiteY1" fmla="*/ 0 h 1155700"/>
              <a:gd name="connsiteX2" fmla="*/ 0 w 1670050"/>
              <a:gd name="connsiteY2" fmla="*/ 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0050" h="1155700">
                <a:moveTo>
                  <a:pt x="1670050" y="1155700"/>
                </a:moveTo>
                <a:lnTo>
                  <a:pt x="762000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bg1">
                <a:lumMod val="65000"/>
              </a:schemeClr>
            </a:solidFill>
            <a:prstDash val="dash"/>
            <a:round/>
            <a:headEnd/>
            <a:tailEnd type="oval"/>
          </a:ln>
        </p:spPr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94" name="Rectangle 293">
            <a:extLst>
              <a:ext uri="{FF2B5EF4-FFF2-40B4-BE49-F238E27FC236}">
                <a16:creationId xmlns:a16="http://schemas.microsoft.com/office/drawing/2014/main" id="{14217897-83C0-4D46-A7D4-E9B461543C20}"/>
              </a:ext>
            </a:extLst>
          </p:cNvPr>
          <p:cNvSpPr/>
          <p:nvPr/>
        </p:nvSpPr>
        <p:spPr>
          <a:xfrm flipH="1">
            <a:off x="8137142" y="1110312"/>
            <a:ext cx="3919739" cy="1420932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Professional Development</a:t>
            </a:r>
          </a:p>
          <a:p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Professional Publication: Data Analytics Kick Starter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Ruoxu Li</a:t>
            </a:r>
          </a:p>
          <a:p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Certified in Risk Management Assurance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Deidre Melton</a:t>
            </a:r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9DC63060-AA67-4451-8295-D79B47880CF4}"/>
              </a:ext>
            </a:extLst>
          </p:cNvPr>
          <p:cNvSpPr/>
          <p:nvPr/>
        </p:nvSpPr>
        <p:spPr>
          <a:xfrm flipH="1">
            <a:off x="8137147" y="809278"/>
            <a:ext cx="2069447" cy="2769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n-GB" b="1" dirty="0">
                <a:solidFill>
                  <a:schemeClr val="bg1">
                    <a:lumMod val="65000"/>
                  </a:schemeClr>
                </a:solidFill>
              </a:rPr>
              <a:t>04</a:t>
            </a:r>
            <a:endParaRPr lang="en-GB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6" name="Freeform: Shape 295">
            <a:extLst>
              <a:ext uri="{FF2B5EF4-FFF2-40B4-BE49-F238E27FC236}">
                <a16:creationId xmlns:a16="http://schemas.microsoft.com/office/drawing/2014/main" id="{5BF543FB-95C0-4756-85C0-7AD1609FD0E5}"/>
              </a:ext>
            </a:extLst>
          </p:cNvPr>
          <p:cNvSpPr/>
          <p:nvPr/>
        </p:nvSpPr>
        <p:spPr bwMode="auto">
          <a:xfrm flipH="1">
            <a:off x="6813312" y="945633"/>
            <a:ext cx="1216819" cy="2193131"/>
          </a:xfrm>
          <a:custGeom>
            <a:avLst/>
            <a:gdLst>
              <a:gd name="connsiteX0" fmla="*/ 1670050 w 1670050"/>
              <a:gd name="connsiteY0" fmla="*/ 1155700 h 1155700"/>
              <a:gd name="connsiteX1" fmla="*/ 762000 w 1670050"/>
              <a:gd name="connsiteY1" fmla="*/ 0 h 1155700"/>
              <a:gd name="connsiteX2" fmla="*/ 0 w 1670050"/>
              <a:gd name="connsiteY2" fmla="*/ 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0050" h="1155700">
                <a:moveTo>
                  <a:pt x="1670050" y="1155700"/>
                </a:moveTo>
                <a:lnTo>
                  <a:pt x="762000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bg1">
                <a:lumMod val="65000"/>
              </a:schemeClr>
            </a:solidFill>
            <a:prstDash val="dash"/>
            <a:round/>
            <a:headEnd/>
            <a:tailEnd type="oval"/>
          </a:ln>
        </p:spPr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1C7A94E4-ACA5-4432-A2C2-2AD44CEB4C26}"/>
              </a:ext>
            </a:extLst>
          </p:cNvPr>
          <p:cNvSpPr/>
          <p:nvPr/>
        </p:nvSpPr>
        <p:spPr>
          <a:xfrm flipH="1">
            <a:off x="8476612" y="3005475"/>
            <a:ext cx="3002478" cy="124117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r>
              <a:rPr lang="en-GB" b="1" dirty="0">
                <a:solidFill>
                  <a:schemeClr val="accent4"/>
                </a:solidFill>
              </a:rPr>
              <a:t>Mandatory Trainings </a:t>
            </a:r>
          </a:p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Division of Audit is hosting mandatory fall training from December 1, 2021  - January 15, 2021.  There are two modules on the topics of Internal Controls and Enterprise Risk Management</a:t>
            </a:r>
          </a:p>
        </p:txBody>
      </p:sp>
      <p:sp>
        <p:nvSpPr>
          <p:cNvPr id="298" name="Rectangle 297">
            <a:extLst>
              <a:ext uri="{FF2B5EF4-FFF2-40B4-BE49-F238E27FC236}">
                <a16:creationId xmlns:a16="http://schemas.microsoft.com/office/drawing/2014/main" id="{D6E4B309-CEAD-406D-AAC0-FEF0B29D03DB}"/>
              </a:ext>
            </a:extLst>
          </p:cNvPr>
          <p:cNvSpPr/>
          <p:nvPr/>
        </p:nvSpPr>
        <p:spPr>
          <a:xfrm flipH="1">
            <a:off x="8473043" y="2704441"/>
            <a:ext cx="1733550" cy="2769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n-GB" b="1" dirty="0">
                <a:solidFill>
                  <a:schemeClr val="bg1">
                    <a:lumMod val="65000"/>
                  </a:schemeClr>
                </a:solidFill>
              </a:rPr>
              <a:t>05</a:t>
            </a:r>
            <a:endParaRPr lang="en-GB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9" name="Freeform: Shape 298">
            <a:extLst>
              <a:ext uri="{FF2B5EF4-FFF2-40B4-BE49-F238E27FC236}">
                <a16:creationId xmlns:a16="http://schemas.microsoft.com/office/drawing/2014/main" id="{77C9AB73-3632-4124-8684-3AA8D3A75B53}"/>
              </a:ext>
            </a:extLst>
          </p:cNvPr>
          <p:cNvSpPr/>
          <p:nvPr/>
        </p:nvSpPr>
        <p:spPr bwMode="auto">
          <a:xfrm flipH="1">
            <a:off x="6777594" y="2840797"/>
            <a:ext cx="1559719" cy="866775"/>
          </a:xfrm>
          <a:custGeom>
            <a:avLst/>
            <a:gdLst>
              <a:gd name="connsiteX0" fmla="*/ 1670050 w 1670050"/>
              <a:gd name="connsiteY0" fmla="*/ 1155700 h 1155700"/>
              <a:gd name="connsiteX1" fmla="*/ 762000 w 1670050"/>
              <a:gd name="connsiteY1" fmla="*/ 0 h 1155700"/>
              <a:gd name="connsiteX2" fmla="*/ 0 w 1670050"/>
              <a:gd name="connsiteY2" fmla="*/ 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0050" h="1155700">
                <a:moveTo>
                  <a:pt x="1670050" y="1155700"/>
                </a:moveTo>
                <a:lnTo>
                  <a:pt x="762000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bg1">
                <a:lumMod val="65000"/>
              </a:schemeClr>
            </a:solidFill>
            <a:prstDash val="dash"/>
            <a:round/>
            <a:headEnd/>
            <a:tailEnd type="oval"/>
          </a:ln>
        </p:spPr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780D7A2E-1D2C-4772-B984-F13AFB1683BA}"/>
              </a:ext>
            </a:extLst>
          </p:cNvPr>
          <p:cNvSpPr/>
          <p:nvPr/>
        </p:nvSpPr>
        <p:spPr>
          <a:xfrm>
            <a:off x="2282156" y="2987714"/>
            <a:ext cx="1955658" cy="129446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/>
            <a:r>
              <a:rPr lang="en-GB" sz="2000" b="1" dirty="0">
                <a:solidFill>
                  <a:schemeClr val="accent1"/>
                </a:solidFill>
              </a:rPr>
              <a:t>Staffing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New Staff Auditors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ERM Coordinator</a:t>
            </a:r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3C665B17-396A-4B9A-AB67-BBA9B32B4B4D}"/>
              </a:ext>
            </a:extLst>
          </p:cNvPr>
          <p:cNvSpPr/>
          <p:nvPr/>
        </p:nvSpPr>
        <p:spPr>
          <a:xfrm>
            <a:off x="2319893" y="2704441"/>
            <a:ext cx="1733550" cy="2769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r"/>
            <a:r>
              <a:rPr lang="en-GB" b="1" dirty="0">
                <a:solidFill>
                  <a:schemeClr val="bg1">
                    <a:lumMod val="65000"/>
                  </a:schemeClr>
                </a:solidFill>
              </a:rPr>
              <a:t>02</a:t>
            </a:r>
            <a:endParaRPr lang="en-GB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2" name="Freeform: Shape 301">
            <a:extLst>
              <a:ext uri="{FF2B5EF4-FFF2-40B4-BE49-F238E27FC236}">
                <a16:creationId xmlns:a16="http://schemas.microsoft.com/office/drawing/2014/main" id="{5B1A201B-B629-477C-95A3-0360F00A969A}"/>
              </a:ext>
            </a:extLst>
          </p:cNvPr>
          <p:cNvSpPr/>
          <p:nvPr/>
        </p:nvSpPr>
        <p:spPr bwMode="auto">
          <a:xfrm>
            <a:off x="4189175" y="2840796"/>
            <a:ext cx="1052512" cy="519425"/>
          </a:xfrm>
          <a:custGeom>
            <a:avLst/>
            <a:gdLst>
              <a:gd name="connsiteX0" fmla="*/ 1670050 w 1670050"/>
              <a:gd name="connsiteY0" fmla="*/ 1155700 h 1155700"/>
              <a:gd name="connsiteX1" fmla="*/ 762000 w 1670050"/>
              <a:gd name="connsiteY1" fmla="*/ 0 h 1155700"/>
              <a:gd name="connsiteX2" fmla="*/ 0 w 1670050"/>
              <a:gd name="connsiteY2" fmla="*/ 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0050" h="1155700">
                <a:moveTo>
                  <a:pt x="1670050" y="1155700"/>
                </a:moveTo>
                <a:lnTo>
                  <a:pt x="762000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bg1">
                <a:lumMod val="65000"/>
              </a:schemeClr>
            </a:solidFill>
            <a:prstDash val="dash"/>
            <a:round/>
            <a:headEnd/>
            <a:tailEnd type="oval"/>
          </a:ln>
        </p:spPr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03" name="Rectangle 302">
            <a:extLst>
              <a:ext uri="{FF2B5EF4-FFF2-40B4-BE49-F238E27FC236}">
                <a16:creationId xmlns:a16="http://schemas.microsoft.com/office/drawing/2014/main" id="{3CD42257-1C3B-415F-BF9E-B7A85F58CD9E}"/>
              </a:ext>
            </a:extLst>
          </p:cNvPr>
          <p:cNvSpPr/>
          <p:nvPr/>
        </p:nvSpPr>
        <p:spPr>
          <a:xfrm>
            <a:off x="2385824" y="4896081"/>
            <a:ext cx="1733550" cy="2769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r"/>
            <a:r>
              <a:rPr lang="en-GB" b="1" dirty="0">
                <a:solidFill>
                  <a:schemeClr val="bg1">
                    <a:lumMod val="65000"/>
                  </a:schemeClr>
                </a:solidFill>
              </a:rPr>
              <a:t>03</a:t>
            </a:r>
            <a:endParaRPr lang="en-GB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4" name="Freeform: Shape 303">
            <a:extLst>
              <a:ext uri="{FF2B5EF4-FFF2-40B4-BE49-F238E27FC236}">
                <a16:creationId xmlns:a16="http://schemas.microsoft.com/office/drawing/2014/main" id="{4D1F70EB-558F-4D77-97C9-8A373016F1B4}"/>
              </a:ext>
            </a:extLst>
          </p:cNvPr>
          <p:cNvSpPr/>
          <p:nvPr/>
        </p:nvSpPr>
        <p:spPr bwMode="auto">
          <a:xfrm flipV="1">
            <a:off x="4291902" y="4515156"/>
            <a:ext cx="1052512" cy="519425"/>
          </a:xfrm>
          <a:custGeom>
            <a:avLst/>
            <a:gdLst>
              <a:gd name="connsiteX0" fmla="*/ 1670050 w 1670050"/>
              <a:gd name="connsiteY0" fmla="*/ 1155700 h 1155700"/>
              <a:gd name="connsiteX1" fmla="*/ 762000 w 1670050"/>
              <a:gd name="connsiteY1" fmla="*/ 0 h 1155700"/>
              <a:gd name="connsiteX2" fmla="*/ 0 w 1670050"/>
              <a:gd name="connsiteY2" fmla="*/ 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0050" h="1155700">
                <a:moveTo>
                  <a:pt x="1670050" y="1155700"/>
                </a:moveTo>
                <a:lnTo>
                  <a:pt x="762000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bg1">
                <a:lumMod val="65000"/>
              </a:schemeClr>
            </a:solidFill>
            <a:prstDash val="dash"/>
            <a:round/>
            <a:headEnd/>
            <a:tailEnd type="oval"/>
          </a:ln>
        </p:spPr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05" name="Freeform: Shape 304">
            <a:extLst>
              <a:ext uri="{FF2B5EF4-FFF2-40B4-BE49-F238E27FC236}">
                <a16:creationId xmlns:a16="http://schemas.microsoft.com/office/drawing/2014/main" id="{83094910-F802-490C-BE9D-71DCF8F3D66A}"/>
              </a:ext>
            </a:extLst>
          </p:cNvPr>
          <p:cNvSpPr/>
          <p:nvPr/>
        </p:nvSpPr>
        <p:spPr bwMode="auto">
          <a:xfrm flipH="1" flipV="1">
            <a:off x="7252490" y="4140893"/>
            <a:ext cx="1559719" cy="866775"/>
          </a:xfrm>
          <a:custGeom>
            <a:avLst/>
            <a:gdLst>
              <a:gd name="connsiteX0" fmla="*/ 1670050 w 1670050"/>
              <a:gd name="connsiteY0" fmla="*/ 1155700 h 1155700"/>
              <a:gd name="connsiteX1" fmla="*/ 762000 w 1670050"/>
              <a:gd name="connsiteY1" fmla="*/ 0 h 1155700"/>
              <a:gd name="connsiteX2" fmla="*/ 0 w 1670050"/>
              <a:gd name="connsiteY2" fmla="*/ 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0050" h="1155700">
                <a:moveTo>
                  <a:pt x="1670050" y="1155700"/>
                </a:moveTo>
                <a:lnTo>
                  <a:pt x="762000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bg1">
                <a:lumMod val="65000"/>
              </a:schemeClr>
            </a:solidFill>
            <a:prstDash val="dash"/>
            <a:round/>
            <a:headEnd/>
            <a:tailEnd type="oval"/>
          </a:ln>
        </p:spPr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B456C5C1-1E16-401D-829E-B0D53C9E9ACC}"/>
              </a:ext>
            </a:extLst>
          </p:cNvPr>
          <p:cNvSpPr/>
          <p:nvPr/>
        </p:nvSpPr>
        <p:spPr>
          <a:xfrm flipH="1">
            <a:off x="8935437" y="4847118"/>
            <a:ext cx="3002478" cy="142093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Professional Recognition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ACUA’s 2021 Outstanding Professional Contributions Award - This Award recognizes a member who has made outstanding and noteworthy contributions to the profession of internal auditing in higher education.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Deidre Melton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97DE52B7-596D-442C-98E3-94B65B712184}"/>
              </a:ext>
            </a:extLst>
          </p:cNvPr>
          <p:cNvSpPr/>
          <p:nvPr/>
        </p:nvSpPr>
        <p:spPr>
          <a:xfrm flipH="1">
            <a:off x="8928382" y="4611371"/>
            <a:ext cx="1733550" cy="2769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n-GB" b="1" dirty="0">
                <a:solidFill>
                  <a:schemeClr val="bg1">
                    <a:lumMod val="65000"/>
                  </a:schemeClr>
                </a:solidFill>
              </a:rPr>
              <a:t>06</a:t>
            </a:r>
            <a:endParaRPr lang="en-GB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5177A410-7C37-4A89-B10A-6E87862D08E9}"/>
              </a:ext>
            </a:extLst>
          </p:cNvPr>
          <p:cNvSpPr/>
          <p:nvPr/>
        </p:nvSpPr>
        <p:spPr>
          <a:xfrm>
            <a:off x="1086600" y="5173301"/>
            <a:ext cx="3151213" cy="129446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/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Committee Development</a:t>
            </a:r>
          </a:p>
          <a:p>
            <a:pPr algn="r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order to support the Assurance and Enterprise Risk Management Functions, DoA will be establishing an Assurance Committee and an ERM Committee</a:t>
            </a:r>
          </a:p>
        </p:txBody>
      </p:sp>
    </p:spTree>
    <p:extLst>
      <p:ext uri="{BB962C8B-B14F-4D97-AF65-F5344CB8AC3E}">
        <p14:creationId xmlns:p14="http://schemas.microsoft.com/office/powerpoint/2010/main" val="421192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3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0"/>
      <p:bldP spid="292" grpId="0"/>
      <p:bldP spid="293" grpId="0" animBg="1"/>
      <p:bldP spid="294" grpId="0"/>
      <p:bldP spid="295" grpId="0"/>
      <p:bldP spid="296" grpId="0" animBg="1"/>
      <p:bldP spid="297" grpId="0"/>
      <p:bldP spid="298" grpId="0"/>
      <p:bldP spid="299" grpId="0" animBg="1"/>
      <p:bldP spid="300" grpId="0"/>
      <p:bldP spid="301" grpId="0"/>
      <p:bldP spid="302" grpId="0" animBg="1"/>
      <p:bldP spid="303" grpId="0"/>
      <p:bldP spid="304" grpId="0" animBg="1"/>
      <p:bldP spid="305" grpId="0" animBg="1"/>
      <p:bldP spid="306" grpId="0"/>
      <p:bldP spid="307" grpId="0"/>
      <p:bldP spid="30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B37482-6381-41AD-8940-178209EC0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45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E0CD0D-7E5B-4CEF-B2AB-CB89834AD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12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060D4-A181-46B2-838A-7BD4D0749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4031" y="304244"/>
            <a:ext cx="7051431" cy="79313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1B5633"/>
                </a:solidFill>
              </a:rPr>
              <a:t>Q&amp;A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0E063A-21B4-4B8C-AEA2-3F695F26ABCB}"/>
              </a:ext>
            </a:extLst>
          </p:cNvPr>
          <p:cNvSpPr/>
          <p:nvPr/>
        </p:nvSpPr>
        <p:spPr>
          <a:xfrm>
            <a:off x="0" y="0"/>
            <a:ext cx="638355" cy="6858000"/>
          </a:xfrm>
          <a:prstGeom prst="rect">
            <a:avLst/>
          </a:prstGeom>
          <a:solidFill>
            <a:srgbClr val="1B5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A8E1EB-F2C6-4C1E-B9DE-8E1CECA88236}"/>
              </a:ext>
            </a:extLst>
          </p:cNvPr>
          <p:cNvSpPr/>
          <p:nvPr/>
        </p:nvSpPr>
        <p:spPr>
          <a:xfrm>
            <a:off x="638355" y="0"/>
            <a:ext cx="172528" cy="6858000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B8A60B-B70C-4368-9307-B1E6D3F11EDF}"/>
              </a:ext>
            </a:extLst>
          </p:cNvPr>
          <p:cNvSpPr/>
          <p:nvPr/>
        </p:nvSpPr>
        <p:spPr>
          <a:xfrm>
            <a:off x="810883" y="1499499"/>
            <a:ext cx="11381117" cy="60385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92875B-35ED-4270-9F4B-63259CA7F9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3" y="31689"/>
            <a:ext cx="4346883" cy="14980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A4E2BE-C697-4AE2-BAD7-BEB12C23F34F}"/>
              </a:ext>
            </a:extLst>
          </p:cNvPr>
          <p:cNvSpPr txBox="1"/>
          <p:nvPr/>
        </p:nvSpPr>
        <p:spPr>
          <a:xfrm>
            <a:off x="813027" y="1061610"/>
            <a:ext cx="4695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1600" b="1" i="0" cap="all" spc="200" dirty="0">
              <a:solidFill>
                <a:srgbClr val="111111"/>
              </a:solidFill>
              <a:effectLst/>
              <a:latin typeface="Calibri Light" panose="020F0302020204030204" pitchFamily="34" charset="0"/>
            </a:endParaRPr>
          </a:p>
        </p:txBody>
      </p:sp>
      <p:sp>
        <p:nvSpPr>
          <p:cNvPr id="15" name="Oval 18">
            <a:extLst>
              <a:ext uri="{FF2B5EF4-FFF2-40B4-BE49-F238E27FC236}">
                <a16:creationId xmlns:a16="http://schemas.microsoft.com/office/drawing/2014/main" id="{9F54443A-AD4B-4209-8105-AE7DF195C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3533" y="2450816"/>
            <a:ext cx="3122640" cy="3125964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Oval 16">
            <a:extLst>
              <a:ext uri="{FF2B5EF4-FFF2-40B4-BE49-F238E27FC236}">
                <a16:creationId xmlns:a16="http://schemas.microsoft.com/office/drawing/2014/main" id="{9265D1A8-268C-4E07-AAF5-5044A6EF8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5486" y="2473473"/>
            <a:ext cx="3122639" cy="312596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B2EED4-CEBE-4348-A764-F5AF06E0C3B1}"/>
              </a:ext>
            </a:extLst>
          </p:cNvPr>
          <p:cNvSpPr txBox="1"/>
          <p:nvPr/>
        </p:nvSpPr>
        <p:spPr>
          <a:xfrm>
            <a:off x="2906900" y="3755847"/>
            <a:ext cx="2487462" cy="4624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</a:rPr>
              <a:t>Questions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3DD8B5-CD2B-4B0D-A660-0AD8C99D2C3D}"/>
              </a:ext>
            </a:extLst>
          </p:cNvPr>
          <p:cNvSpPr txBox="1"/>
          <p:nvPr/>
        </p:nvSpPr>
        <p:spPr>
          <a:xfrm>
            <a:off x="6671641" y="3782548"/>
            <a:ext cx="2487462" cy="4624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</a:rPr>
              <a:t>Answers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623CADB-C034-406E-BE90-39D3B1584AC6}"/>
              </a:ext>
            </a:extLst>
          </p:cNvPr>
          <p:cNvGrpSpPr>
            <a:grpSpLocks noChangeAspect="1"/>
          </p:cNvGrpSpPr>
          <p:nvPr/>
        </p:nvGrpSpPr>
        <p:grpSpPr>
          <a:xfrm rot="8100000">
            <a:off x="5311647" y="1969372"/>
            <a:ext cx="5388818" cy="4114801"/>
            <a:chOff x="6575351" y="470781"/>
            <a:chExt cx="5560142" cy="4245621"/>
          </a:xfrm>
        </p:grpSpPr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1014E794-79AD-4D34-9AE9-39241A523651}"/>
                </a:ext>
              </a:extLst>
            </p:cNvPr>
            <p:cNvSpPr>
              <a:spLocks/>
            </p:cNvSpPr>
            <p:nvPr/>
          </p:nvSpPr>
          <p:spPr bwMode="auto">
            <a:xfrm rot="18900000">
              <a:off x="6575351" y="470781"/>
              <a:ext cx="4257950" cy="4238076"/>
            </a:xfrm>
            <a:custGeom>
              <a:avLst/>
              <a:gdLst>
                <a:gd name="T0" fmla="*/ 1021 w 2913"/>
                <a:gd name="T1" fmla="*/ 1011 h 2898"/>
                <a:gd name="T2" fmla="*/ 2525 w 2913"/>
                <a:gd name="T3" fmla="*/ 1021 h 2898"/>
                <a:gd name="T4" fmla="*/ 2913 w 2913"/>
                <a:gd name="T5" fmla="*/ 639 h 2898"/>
                <a:gd name="T6" fmla="*/ 2913 w 2913"/>
                <a:gd name="T7" fmla="*/ 639 h 2898"/>
                <a:gd name="T8" fmla="*/ 639 w 2913"/>
                <a:gd name="T9" fmla="*/ 624 h 2898"/>
                <a:gd name="T10" fmla="*/ 624 w 2913"/>
                <a:gd name="T11" fmla="*/ 2898 h 2898"/>
                <a:gd name="T12" fmla="*/ 624 w 2913"/>
                <a:gd name="T13" fmla="*/ 2898 h 2898"/>
                <a:gd name="T14" fmla="*/ 1011 w 2913"/>
                <a:gd name="T15" fmla="*/ 2516 h 2898"/>
                <a:gd name="T16" fmla="*/ 1021 w 2913"/>
                <a:gd name="T17" fmla="*/ 1011 h 2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13" h="2898">
                  <a:moveTo>
                    <a:pt x="1021" y="1011"/>
                  </a:moveTo>
                  <a:cubicBezTo>
                    <a:pt x="1439" y="598"/>
                    <a:pt x="2113" y="603"/>
                    <a:pt x="2525" y="1021"/>
                  </a:cubicBezTo>
                  <a:cubicBezTo>
                    <a:pt x="2913" y="639"/>
                    <a:pt x="2913" y="639"/>
                    <a:pt x="2913" y="639"/>
                  </a:cubicBezTo>
                  <a:cubicBezTo>
                    <a:pt x="2913" y="639"/>
                    <a:pt x="2913" y="639"/>
                    <a:pt x="2913" y="639"/>
                  </a:cubicBezTo>
                  <a:cubicBezTo>
                    <a:pt x="2289" y="7"/>
                    <a:pt x="1271" y="0"/>
                    <a:pt x="639" y="624"/>
                  </a:cubicBezTo>
                  <a:cubicBezTo>
                    <a:pt x="7" y="1248"/>
                    <a:pt x="0" y="2266"/>
                    <a:pt x="624" y="2898"/>
                  </a:cubicBezTo>
                  <a:cubicBezTo>
                    <a:pt x="624" y="2898"/>
                    <a:pt x="624" y="2898"/>
                    <a:pt x="624" y="2898"/>
                  </a:cubicBezTo>
                  <a:cubicBezTo>
                    <a:pt x="1011" y="2516"/>
                    <a:pt x="1011" y="2516"/>
                    <a:pt x="1011" y="2516"/>
                  </a:cubicBezTo>
                  <a:cubicBezTo>
                    <a:pt x="598" y="2098"/>
                    <a:pt x="602" y="1424"/>
                    <a:pt x="1021" y="101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9E1CFC01-A791-455C-AB31-3E5F1F6D5A90}"/>
                </a:ext>
              </a:extLst>
            </p:cNvPr>
            <p:cNvSpPr>
              <a:spLocks/>
            </p:cNvSpPr>
            <p:nvPr/>
          </p:nvSpPr>
          <p:spPr bwMode="auto">
            <a:xfrm rot="8100000">
              <a:off x="7877542" y="478326"/>
              <a:ext cx="4257951" cy="4238076"/>
            </a:xfrm>
            <a:custGeom>
              <a:avLst/>
              <a:gdLst>
                <a:gd name="T0" fmla="*/ 1021 w 2913"/>
                <a:gd name="T1" fmla="*/ 1011 h 2898"/>
                <a:gd name="T2" fmla="*/ 2525 w 2913"/>
                <a:gd name="T3" fmla="*/ 1021 h 2898"/>
                <a:gd name="T4" fmla="*/ 2913 w 2913"/>
                <a:gd name="T5" fmla="*/ 639 h 2898"/>
                <a:gd name="T6" fmla="*/ 2913 w 2913"/>
                <a:gd name="T7" fmla="*/ 639 h 2898"/>
                <a:gd name="T8" fmla="*/ 639 w 2913"/>
                <a:gd name="T9" fmla="*/ 624 h 2898"/>
                <a:gd name="T10" fmla="*/ 624 w 2913"/>
                <a:gd name="T11" fmla="*/ 2898 h 2898"/>
                <a:gd name="T12" fmla="*/ 624 w 2913"/>
                <a:gd name="T13" fmla="*/ 2898 h 2898"/>
                <a:gd name="T14" fmla="*/ 1011 w 2913"/>
                <a:gd name="T15" fmla="*/ 2516 h 2898"/>
                <a:gd name="T16" fmla="*/ 1021 w 2913"/>
                <a:gd name="T17" fmla="*/ 1011 h 2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13" h="2898">
                  <a:moveTo>
                    <a:pt x="1021" y="1011"/>
                  </a:moveTo>
                  <a:cubicBezTo>
                    <a:pt x="1439" y="598"/>
                    <a:pt x="2113" y="603"/>
                    <a:pt x="2525" y="1021"/>
                  </a:cubicBezTo>
                  <a:cubicBezTo>
                    <a:pt x="2913" y="639"/>
                    <a:pt x="2913" y="639"/>
                    <a:pt x="2913" y="639"/>
                  </a:cubicBezTo>
                  <a:cubicBezTo>
                    <a:pt x="2913" y="639"/>
                    <a:pt x="2913" y="639"/>
                    <a:pt x="2913" y="639"/>
                  </a:cubicBezTo>
                  <a:cubicBezTo>
                    <a:pt x="2289" y="7"/>
                    <a:pt x="1271" y="0"/>
                    <a:pt x="639" y="624"/>
                  </a:cubicBezTo>
                  <a:cubicBezTo>
                    <a:pt x="7" y="1248"/>
                    <a:pt x="0" y="2266"/>
                    <a:pt x="624" y="2898"/>
                  </a:cubicBezTo>
                  <a:cubicBezTo>
                    <a:pt x="624" y="2898"/>
                    <a:pt x="624" y="2898"/>
                    <a:pt x="624" y="2898"/>
                  </a:cubicBezTo>
                  <a:cubicBezTo>
                    <a:pt x="1011" y="2516"/>
                    <a:pt x="1011" y="2516"/>
                    <a:pt x="1011" y="2516"/>
                  </a:cubicBezTo>
                  <a:cubicBezTo>
                    <a:pt x="598" y="2098"/>
                    <a:pt x="602" y="1424"/>
                    <a:pt x="1021" y="1011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17B888-9FE3-457C-9E77-2F96278D76E3}"/>
              </a:ext>
            </a:extLst>
          </p:cNvPr>
          <p:cNvGrpSpPr>
            <a:grpSpLocks noChangeAspect="1"/>
          </p:cNvGrpSpPr>
          <p:nvPr/>
        </p:nvGrpSpPr>
        <p:grpSpPr>
          <a:xfrm rot="18900000">
            <a:off x="1446561" y="1952714"/>
            <a:ext cx="5388816" cy="4114800"/>
            <a:chOff x="6575351" y="470781"/>
            <a:chExt cx="5560140" cy="4245620"/>
          </a:xfrm>
        </p:grpSpPr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9C87EBDE-BDF4-4E28-ADDF-71B7533AD5C4}"/>
                </a:ext>
              </a:extLst>
            </p:cNvPr>
            <p:cNvSpPr>
              <a:spLocks/>
            </p:cNvSpPr>
            <p:nvPr/>
          </p:nvSpPr>
          <p:spPr bwMode="auto">
            <a:xfrm rot="18900000">
              <a:off x="6575351" y="470781"/>
              <a:ext cx="4257950" cy="4238076"/>
            </a:xfrm>
            <a:custGeom>
              <a:avLst/>
              <a:gdLst>
                <a:gd name="T0" fmla="*/ 1021 w 2913"/>
                <a:gd name="T1" fmla="*/ 1011 h 2898"/>
                <a:gd name="T2" fmla="*/ 2525 w 2913"/>
                <a:gd name="T3" fmla="*/ 1021 h 2898"/>
                <a:gd name="T4" fmla="*/ 2913 w 2913"/>
                <a:gd name="T5" fmla="*/ 639 h 2898"/>
                <a:gd name="T6" fmla="*/ 2913 w 2913"/>
                <a:gd name="T7" fmla="*/ 639 h 2898"/>
                <a:gd name="T8" fmla="*/ 639 w 2913"/>
                <a:gd name="T9" fmla="*/ 624 h 2898"/>
                <a:gd name="T10" fmla="*/ 624 w 2913"/>
                <a:gd name="T11" fmla="*/ 2898 h 2898"/>
                <a:gd name="T12" fmla="*/ 624 w 2913"/>
                <a:gd name="T13" fmla="*/ 2898 h 2898"/>
                <a:gd name="T14" fmla="*/ 1011 w 2913"/>
                <a:gd name="T15" fmla="*/ 2516 h 2898"/>
                <a:gd name="T16" fmla="*/ 1021 w 2913"/>
                <a:gd name="T17" fmla="*/ 1011 h 2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13" h="2898">
                  <a:moveTo>
                    <a:pt x="1021" y="1011"/>
                  </a:moveTo>
                  <a:cubicBezTo>
                    <a:pt x="1439" y="598"/>
                    <a:pt x="2113" y="603"/>
                    <a:pt x="2525" y="1021"/>
                  </a:cubicBezTo>
                  <a:cubicBezTo>
                    <a:pt x="2913" y="639"/>
                    <a:pt x="2913" y="639"/>
                    <a:pt x="2913" y="639"/>
                  </a:cubicBezTo>
                  <a:cubicBezTo>
                    <a:pt x="2913" y="639"/>
                    <a:pt x="2913" y="639"/>
                    <a:pt x="2913" y="639"/>
                  </a:cubicBezTo>
                  <a:cubicBezTo>
                    <a:pt x="2289" y="7"/>
                    <a:pt x="1271" y="0"/>
                    <a:pt x="639" y="624"/>
                  </a:cubicBezTo>
                  <a:cubicBezTo>
                    <a:pt x="7" y="1248"/>
                    <a:pt x="0" y="2266"/>
                    <a:pt x="624" y="2898"/>
                  </a:cubicBezTo>
                  <a:cubicBezTo>
                    <a:pt x="624" y="2898"/>
                    <a:pt x="624" y="2898"/>
                    <a:pt x="624" y="2898"/>
                  </a:cubicBezTo>
                  <a:cubicBezTo>
                    <a:pt x="1011" y="2516"/>
                    <a:pt x="1011" y="2516"/>
                    <a:pt x="1011" y="2516"/>
                  </a:cubicBezTo>
                  <a:cubicBezTo>
                    <a:pt x="598" y="2098"/>
                    <a:pt x="602" y="1424"/>
                    <a:pt x="1021" y="101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65B82146-9BF1-44D0-ACAC-8430A6911EAA}"/>
                </a:ext>
              </a:extLst>
            </p:cNvPr>
            <p:cNvSpPr>
              <a:spLocks/>
            </p:cNvSpPr>
            <p:nvPr/>
          </p:nvSpPr>
          <p:spPr bwMode="auto">
            <a:xfrm rot="8100000">
              <a:off x="7877541" y="478325"/>
              <a:ext cx="4257950" cy="4238076"/>
            </a:xfrm>
            <a:custGeom>
              <a:avLst/>
              <a:gdLst>
                <a:gd name="T0" fmla="*/ 1021 w 2913"/>
                <a:gd name="T1" fmla="*/ 1011 h 2898"/>
                <a:gd name="T2" fmla="*/ 2525 w 2913"/>
                <a:gd name="T3" fmla="*/ 1021 h 2898"/>
                <a:gd name="T4" fmla="*/ 2913 w 2913"/>
                <a:gd name="T5" fmla="*/ 639 h 2898"/>
                <a:gd name="T6" fmla="*/ 2913 w 2913"/>
                <a:gd name="T7" fmla="*/ 639 h 2898"/>
                <a:gd name="T8" fmla="*/ 639 w 2913"/>
                <a:gd name="T9" fmla="*/ 624 h 2898"/>
                <a:gd name="T10" fmla="*/ 624 w 2913"/>
                <a:gd name="T11" fmla="*/ 2898 h 2898"/>
                <a:gd name="T12" fmla="*/ 624 w 2913"/>
                <a:gd name="T13" fmla="*/ 2898 h 2898"/>
                <a:gd name="T14" fmla="*/ 1011 w 2913"/>
                <a:gd name="T15" fmla="*/ 2516 h 2898"/>
                <a:gd name="T16" fmla="*/ 1021 w 2913"/>
                <a:gd name="T17" fmla="*/ 1011 h 2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13" h="2898">
                  <a:moveTo>
                    <a:pt x="1021" y="1011"/>
                  </a:moveTo>
                  <a:cubicBezTo>
                    <a:pt x="1439" y="598"/>
                    <a:pt x="2113" y="603"/>
                    <a:pt x="2525" y="1021"/>
                  </a:cubicBezTo>
                  <a:cubicBezTo>
                    <a:pt x="2913" y="639"/>
                    <a:pt x="2913" y="639"/>
                    <a:pt x="2913" y="639"/>
                  </a:cubicBezTo>
                  <a:cubicBezTo>
                    <a:pt x="2913" y="639"/>
                    <a:pt x="2913" y="639"/>
                    <a:pt x="2913" y="639"/>
                  </a:cubicBezTo>
                  <a:cubicBezTo>
                    <a:pt x="2289" y="7"/>
                    <a:pt x="1271" y="0"/>
                    <a:pt x="639" y="624"/>
                  </a:cubicBezTo>
                  <a:cubicBezTo>
                    <a:pt x="7" y="1248"/>
                    <a:pt x="0" y="2266"/>
                    <a:pt x="624" y="2898"/>
                  </a:cubicBezTo>
                  <a:cubicBezTo>
                    <a:pt x="624" y="2898"/>
                    <a:pt x="624" y="2898"/>
                    <a:pt x="624" y="2898"/>
                  </a:cubicBezTo>
                  <a:cubicBezTo>
                    <a:pt x="1011" y="2516"/>
                    <a:pt x="1011" y="2516"/>
                    <a:pt x="1011" y="2516"/>
                  </a:cubicBezTo>
                  <a:cubicBezTo>
                    <a:pt x="598" y="2098"/>
                    <a:pt x="602" y="1424"/>
                    <a:pt x="1021" y="1011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989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" dur="6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8" dur="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B9F57167-A39C-45C5-B10E-44E61AB8E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E9B278-5AED-4527-A1DB-97B70BDB12EC}"/>
              </a:ext>
            </a:extLst>
          </p:cNvPr>
          <p:cNvSpPr txBox="1"/>
          <p:nvPr/>
        </p:nvSpPr>
        <p:spPr>
          <a:xfrm>
            <a:off x="4330943" y="530026"/>
            <a:ext cx="773899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solidFill>
                  <a:srgbClr val="EE76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Accountability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 </a:t>
            </a:r>
            <a:r>
              <a:rPr lang="en-US" sz="4000" dirty="0">
                <a:solidFill>
                  <a:srgbClr val="1B5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  <a:sym typeface="Wingdings" panose="05000000000000000000" pitchFamily="2" charset="2"/>
              </a:rPr>
              <a:t>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  <a:sym typeface="Wingdings" panose="05000000000000000000" pitchFamily="2" charset="2"/>
              </a:rPr>
              <a:t> </a:t>
            </a:r>
            <a:r>
              <a:rPr lang="en-US" sz="4000" dirty="0">
                <a:solidFill>
                  <a:srgbClr val="EE76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  <a:sym typeface="Wingdings" panose="05000000000000000000" pitchFamily="2" charset="2"/>
              </a:rPr>
              <a:t>Integrity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  <a:sym typeface="Wingdings" panose="05000000000000000000" pitchFamily="2" charset="2"/>
              </a:rPr>
              <a:t> </a:t>
            </a:r>
            <a:r>
              <a:rPr lang="en-US" sz="4000" dirty="0">
                <a:solidFill>
                  <a:srgbClr val="1B5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  <a:sym typeface="Wingdings" panose="05000000000000000000" pitchFamily="2" charset="2"/>
              </a:rPr>
              <a:t>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  <a:sym typeface="Wingdings" panose="05000000000000000000" pitchFamily="2" charset="2"/>
              </a:rPr>
              <a:t> </a:t>
            </a:r>
            <a:r>
              <a:rPr lang="en-US" sz="4000" dirty="0">
                <a:solidFill>
                  <a:srgbClr val="EE76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  <a:sym typeface="Wingdings" panose="05000000000000000000" pitchFamily="2" charset="2"/>
              </a:rPr>
              <a:t>Efficiency</a:t>
            </a:r>
            <a:endParaRPr lang="en-US" sz="4000" dirty="0">
              <a:solidFill>
                <a:srgbClr val="EE76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207CE0-D8D6-4FAD-94F4-F6144F9AD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968"/>
            <a:ext cx="4346883" cy="14980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8B7C2C-3F3D-44B7-B4A6-5DFF241E0D4D}"/>
              </a:ext>
            </a:extLst>
          </p:cNvPr>
          <p:cNvSpPr/>
          <p:nvPr/>
        </p:nvSpPr>
        <p:spPr>
          <a:xfrm>
            <a:off x="159228" y="2175816"/>
            <a:ext cx="32956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746293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060D4-A181-46B2-838A-7BD4D0749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4611" y="799714"/>
            <a:ext cx="6003147" cy="2052584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AACC Meeting Minutes: </a:t>
            </a:r>
            <a:b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September 21, 2021 </a:t>
            </a:r>
            <a:b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9:45 a.m.</a:t>
            </a:r>
          </a:p>
        </p:txBody>
      </p:sp>
      <p:pic>
        <p:nvPicPr>
          <p:cNvPr id="1026" name="Picture 2" descr="Mind Your Minutes — Best Practices for Meeting Minutes and the  Dissemination of Information on Meetings -">
            <a:extLst>
              <a:ext uri="{FF2B5EF4-FFF2-40B4-BE49-F238E27FC236}">
                <a16:creationId xmlns:a16="http://schemas.microsoft.com/office/drawing/2014/main" id="{EEE64760-8967-4F05-A6B2-DCBBC689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874" y="492418"/>
            <a:ext cx="4371817" cy="336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ceive Feedback from Approvers">
            <a:extLst>
              <a:ext uri="{FF2B5EF4-FFF2-40B4-BE49-F238E27FC236}">
                <a16:creationId xmlns:a16="http://schemas.microsoft.com/office/drawing/2014/main" id="{55BA7260-53FA-472B-A416-B22279574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492" y="4671242"/>
            <a:ext cx="1970715" cy="13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pdate and Approve the Final Meeting Agenda">
            <a:extLst>
              <a:ext uri="{FF2B5EF4-FFF2-40B4-BE49-F238E27FC236}">
                <a16:creationId xmlns:a16="http://schemas.microsoft.com/office/drawing/2014/main" id="{B9F760D8-1E85-41DE-B81E-76AE4B6EC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989" y="4792891"/>
            <a:ext cx="1540049" cy="111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quest Meeting Agenda Approval">
            <a:extLst>
              <a:ext uri="{FF2B5EF4-FFF2-40B4-BE49-F238E27FC236}">
                <a16:creationId xmlns:a16="http://schemas.microsoft.com/office/drawing/2014/main" id="{E8150A06-466D-4E25-A624-930074776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778" y="4516979"/>
            <a:ext cx="2041345" cy="144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268359-5A39-4A3F-8B22-B124AF602FEF}"/>
              </a:ext>
            </a:extLst>
          </p:cNvPr>
          <p:cNvSpPr txBox="1">
            <a:spLocks/>
          </p:cNvSpPr>
          <p:nvPr/>
        </p:nvSpPr>
        <p:spPr>
          <a:xfrm>
            <a:off x="2056843" y="5739722"/>
            <a:ext cx="2426601" cy="5842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>
                    <a:lumMod val="50000"/>
                  </a:schemeClr>
                </a:solidFill>
              </a:rPr>
              <a:t>Review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764B424-398B-4CCF-96AE-4C766B832676}"/>
              </a:ext>
            </a:extLst>
          </p:cNvPr>
          <p:cNvSpPr txBox="1">
            <a:spLocks/>
          </p:cNvSpPr>
          <p:nvPr/>
        </p:nvSpPr>
        <p:spPr>
          <a:xfrm>
            <a:off x="5952492" y="5835400"/>
            <a:ext cx="2426601" cy="5842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>
                    <a:lumMod val="50000"/>
                  </a:schemeClr>
                </a:solidFill>
              </a:rPr>
              <a:t>Discussion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15C3FA9-A0E2-4F39-B528-7E1148356AB3}"/>
              </a:ext>
            </a:extLst>
          </p:cNvPr>
          <p:cNvSpPr txBox="1">
            <a:spLocks/>
          </p:cNvSpPr>
          <p:nvPr/>
        </p:nvSpPr>
        <p:spPr>
          <a:xfrm>
            <a:off x="9414770" y="5849780"/>
            <a:ext cx="2426601" cy="5842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>
                    <a:lumMod val="50000"/>
                  </a:schemeClr>
                </a:solidFill>
              </a:rPr>
              <a:t>Approval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4C4FA545-6265-47D5-8E67-35817C5CB1FE}"/>
              </a:ext>
            </a:extLst>
          </p:cNvPr>
          <p:cNvSpPr/>
          <p:nvPr/>
        </p:nvSpPr>
        <p:spPr>
          <a:xfrm>
            <a:off x="4424594" y="5278126"/>
            <a:ext cx="1168737" cy="375449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462D83A7-9866-48E9-B441-766FE7F535B6}"/>
              </a:ext>
            </a:extLst>
          </p:cNvPr>
          <p:cNvSpPr/>
          <p:nvPr/>
        </p:nvSpPr>
        <p:spPr>
          <a:xfrm>
            <a:off x="8379093" y="5364273"/>
            <a:ext cx="1168737" cy="375449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ED6EF3-F643-4EEB-96CB-59CADBFABECE}"/>
              </a:ext>
            </a:extLst>
          </p:cNvPr>
          <p:cNvSpPr/>
          <p:nvPr/>
        </p:nvSpPr>
        <p:spPr>
          <a:xfrm>
            <a:off x="1426184" y="4173143"/>
            <a:ext cx="10551850" cy="2531253"/>
          </a:xfrm>
          <a:prstGeom prst="roundRect">
            <a:avLst/>
          </a:prstGeom>
          <a:noFill/>
          <a:ln w="285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A69809-4894-41C0-8E7F-B8476EE18059}"/>
              </a:ext>
            </a:extLst>
          </p:cNvPr>
          <p:cNvSpPr/>
          <p:nvPr/>
        </p:nvSpPr>
        <p:spPr>
          <a:xfrm>
            <a:off x="0" y="0"/>
            <a:ext cx="638355" cy="6858000"/>
          </a:xfrm>
          <a:prstGeom prst="rect">
            <a:avLst/>
          </a:prstGeom>
          <a:solidFill>
            <a:srgbClr val="1B5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/>
              <a:t>AUDIT AND COMPLIANCE COMMITTEE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AE4B03-A8E6-42D9-A947-BF66645EB33C}"/>
              </a:ext>
            </a:extLst>
          </p:cNvPr>
          <p:cNvSpPr/>
          <p:nvPr/>
        </p:nvSpPr>
        <p:spPr>
          <a:xfrm>
            <a:off x="638355" y="0"/>
            <a:ext cx="172528" cy="6858000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58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using a computer&#10;&#10;Description automatically generated with low confidence">
            <a:extLst>
              <a:ext uri="{FF2B5EF4-FFF2-40B4-BE49-F238E27FC236}">
                <a16:creationId xmlns:a16="http://schemas.microsoft.com/office/drawing/2014/main" id="{B6D7395E-905A-4214-8A6B-0F0858292A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" b="26"/>
          <a:stretch>
            <a:fillRect/>
          </a:stretch>
        </p:blipFill>
        <p:spPr/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8AD85E3-E333-4FA8-8A8F-6C4606424A93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13FC949-E51E-4F84-89BA-1128C9204844}"/>
              </a:ext>
            </a:extLst>
          </p:cNvPr>
          <p:cNvGrpSpPr/>
          <p:nvPr/>
        </p:nvGrpSpPr>
        <p:grpSpPr>
          <a:xfrm>
            <a:off x="724619" y="785083"/>
            <a:ext cx="12516104" cy="613453"/>
            <a:chOff x="795195" y="-1430532"/>
            <a:chExt cx="12893613" cy="613453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00DA4C5-9854-472B-8C7E-0C08D54AFEE0}"/>
                </a:ext>
              </a:extLst>
            </p:cNvPr>
            <p:cNvSpPr txBox="1"/>
            <p:nvPr/>
          </p:nvSpPr>
          <p:spPr>
            <a:xfrm>
              <a:off x="8456661" y="-1430532"/>
              <a:ext cx="523214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b="1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</a:rPr>
                <a:t>Key Changes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27A363B-A9E2-425C-B181-E4368A3ECAD7}"/>
                </a:ext>
              </a:extLst>
            </p:cNvPr>
            <p:cNvSpPr txBox="1"/>
            <p:nvPr/>
          </p:nvSpPr>
          <p:spPr>
            <a:xfrm>
              <a:off x="795195" y="-1155633"/>
              <a:ext cx="48374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endParaRPr lang="en-US" sz="1600" i="0" cap="all" spc="200" dirty="0">
                <a:solidFill>
                  <a:schemeClr val="bg1"/>
                </a:solidFill>
                <a:effectLst/>
                <a:latin typeface="Calibri Light" panose="020F03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ACAEA67-F9B5-48A8-89DE-DD7FBC7BAB33}"/>
              </a:ext>
            </a:extLst>
          </p:cNvPr>
          <p:cNvGrpSpPr/>
          <p:nvPr/>
        </p:nvGrpSpPr>
        <p:grpSpPr>
          <a:xfrm>
            <a:off x="6463156" y="1836436"/>
            <a:ext cx="5628021" cy="1282648"/>
            <a:chOff x="6427844" y="1575635"/>
            <a:chExt cx="5253502" cy="128264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2C71172-CF55-49A2-B046-0AEA93CCDB66}"/>
                </a:ext>
              </a:extLst>
            </p:cNvPr>
            <p:cNvSpPr/>
            <p:nvPr/>
          </p:nvSpPr>
          <p:spPr>
            <a:xfrm>
              <a:off x="6427844" y="1738379"/>
              <a:ext cx="952500" cy="952500"/>
            </a:xfrm>
            <a:prstGeom prst="ellipse">
              <a:avLst/>
            </a:prstGeom>
            <a:noFill/>
            <a:ln w="25400">
              <a:solidFill>
                <a:schemeClr val="accent6">
                  <a:lumMod val="7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74E9E0-3F5C-439E-8464-2ED9EADC18B1}"/>
                </a:ext>
              </a:extLst>
            </p:cNvPr>
            <p:cNvSpPr txBox="1"/>
            <p:nvPr/>
          </p:nvSpPr>
          <p:spPr>
            <a:xfrm>
              <a:off x="7579383" y="1942711"/>
              <a:ext cx="3757993" cy="915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200"/>
                </a:lnSpc>
              </a:pPr>
              <a:r>
                <a:rPr lang="en-US" sz="1400" b="1" i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Calibri" panose="020F0502020204030204" pitchFamily="34" charset="0"/>
                  <a:cs typeface="Mongolian Baiti" panose="03000500000000000000" pitchFamily="66" charset="0"/>
                </a:rPr>
                <a:t>Language updated to more closely align with the latest Institute of Internal Audit standards language.</a:t>
              </a:r>
              <a:endPara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Mongolian Baiti" panose="03000500000000000000" pitchFamily="66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4FF0005-BDA8-4C9D-A4CF-6DE714C0A40B}"/>
                </a:ext>
              </a:extLst>
            </p:cNvPr>
            <p:cNvSpPr txBox="1"/>
            <p:nvPr/>
          </p:nvSpPr>
          <p:spPr>
            <a:xfrm>
              <a:off x="7580567" y="1575635"/>
              <a:ext cx="41007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2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Internal Audit Professional Standards</a:t>
              </a:r>
            </a:p>
          </p:txBody>
        </p:sp>
        <p:pic>
          <p:nvPicPr>
            <p:cNvPr id="23" name="Graphic 22" descr="Key">
              <a:extLst>
                <a:ext uri="{FF2B5EF4-FFF2-40B4-BE49-F238E27FC236}">
                  <a16:creationId xmlns:a16="http://schemas.microsoft.com/office/drawing/2014/main" id="{3962EA2A-1952-428E-B2A4-D2F7CFB5B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569026" y="1836139"/>
              <a:ext cx="721560" cy="72156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FEFE7FD-C221-4043-8E62-CA50A3FAAE4E}"/>
              </a:ext>
            </a:extLst>
          </p:cNvPr>
          <p:cNvGrpSpPr/>
          <p:nvPr/>
        </p:nvGrpSpPr>
        <p:grpSpPr>
          <a:xfrm>
            <a:off x="6542184" y="3586479"/>
            <a:ext cx="4910717" cy="1263429"/>
            <a:chOff x="6427844" y="3209536"/>
            <a:chExt cx="4910717" cy="126342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1B2018A-1672-4EDB-AEA4-3B27FC7705B0}"/>
                </a:ext>
              </a:extLst>
            </p:cNvPr>
            <p:cNvSpPr/>
            <p:nvPr/>
          </p:nvSpPr>
          <p:spPr>
            <a:xfrm>
              <a:off x="6427844" y="3402181"/>
              <a:ext cx="952500" cy="952500"/>
            </a:xfrm>
            <a:prstGeom prst="ellipse">
              <a:avLst/>
            </a:prstGeom>
            <a:noFill/>
            <a:ln w="25400">
              <a:solidFill>
                <a:schemeClr val="accent2">
                  <a:lumMod val="7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D26D767-EE93-45C6-9C28-EE7D75D1AF2D}"/>
                </a:ext>
              </a:extLst>
            </p:cNvPr>
            <p:cNvSpPr txBox="1"/>
            <p:nvPr/>
          </p:nvSpPr>
          <p:spPr>
            <a:xfrm>
              <a:off x="7580567" y="3209536"/>
              <a:ext cx="35453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2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Enterprise Risk Management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4005712-CEE4-4B10-A34B-5060868DDFC0}"/>
                </a:ext>
              </a:extLst>
            </p:cNvPr>
            <p:cNvSpPr txBox="1"/>
            <p:nvPr/>
          </p:nvSpPr>
          <p:spPr>
            <a:xfrm>
              <a:off x="7580568" y="3557393"/>
              <a:ext cx="3757993" cy="915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200"/>
                </a:lnSpc>
              </a:pPr>
              <a:r>
                <a:rPr lang="en-US" sz="1400" b="1" i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Calibri" panose="020F0502020204030204" pitchFamily="34" charset="0"/>
                  <a:cs typeface="Mongolian Baiti" panose="03000500000000000000" pitchFamily="66" charset="0"/>
                </a:rPr>
                <a:t>Language updated to include the responsibility for facilitating the enterprise risk management program for the University. </a:t>
              </a:r>
              <a:endPara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Mongolian Baiti" panose="03000500000000000000" pitchFamily="66" charset="0"/>
              </a:endParaRPr>
            </a:p>
          </p:txBody>
        </p:sp>
      </p:grpSp>
      <p:sp>
        <p:nvSpPr>
          <p:cNvPr id="28" name="Callout Text" hidden="1">
            <a:extLst>
              <a:ext uri="{FF2B5EF4-FFF2-40B4-BE49-F238E27FC236}">
                <a16:creationId xmlns:a16="http://schemas.microsoft.com/office/drawing/2014/main" id="{3E7D6E19-A3B5-4D62-A1DF-45CCB3543129}"/>
              </a:ext>
            </a:extLst>
          </p:cNvPr>
          <p:cNvSpPr/>
          <p:nvPr/>
        </p:nvSpPr>
        <p:spPr>
          <a:xfrm>
            <a:off x="2325134" y="144855"/>
            <a:ext cx="3674296" cy="2417275"/>
          </a:xfrm>
          <a:prstGeom prst="wedgeRectCallout">
            <a:avLst>
              <a:gd name="adj1" fmla="val 67651"/>
              <a:gd name="adj2" fmla="val 35598"/>
            </a:avLst>
          </a:prstGeom>
          <a:solidFill>
            <a:schemeClr val="tx2">
              <a:lumMod val="75000"/>
              <a:alpha val="88000"/>
            </a:schemeClr>
          </a:solidFill>
          <a:ln w="412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NOTE: </a:t>
            </a:r>
            <a:r>
              <a:rPr lang="en-US" b="1" dirty="0">
                <a:solidFill>
                  <a:schemeClr val="bg2"/>
                </a:solidFill>
              </a:rPr>
              <a:t>TO CHANGE OUT THIS ICON</a:t>
            </a:r>
            <a:r>
              <a:rPr lang="en-US" sz="1900" b="1" dirty="0">
                <a:solidFill>
                  <a:schemeClr val="bg2"/>
                </a:solidFill>
              </a:rPr>
              <a:t> </a:t>
            </a:r>
            <a:r>
              <a:rPr lang="en-US" sz="1600" b="1" dirty="0">
                <a:solidFill>
                  <a:schemeClr val="bg2"/>
                </a:solidFill>
              </a:rPr>
              <a:t>OUT WITH YOUR OWN YOU MAY HAVE TO CLICK ON THE ICON A FEW TIMES TO HIGHLIGHT IT (SINCE IT IS IN A GROUP). ONCE HIGHLIGHTED…</a:t>
            </a:r>
            <a:br>
              <a:rPr lang="en-US" sz="1600" b="1" dirty="0">
                <a:solidFill>
                  <a:schemeClr val="bg2"/>
                </a:solidFill>
              </a:rPr>
            </a:br>
            <a:r>
              <a:rPr lang="en-US" sz="1600" b="1" dirty="0">
                <a:solidFill>
                  <a:schemeClr val="bg2"/>
                </a:solidFill>
              </a:rPr>
              <a:t>1*RIGHT CLICK ON TOP OF THE ICON.</a:t>
            </a:r>
          </a:p>
          <a:p>
            <a:pPr algn="ctr"/>
            <a:r>
              <a:rPr lang="en-US" sz="1600" b="1" dirty="0">
                <a:solidFill>
                  <a:schemeClr val="bg2"/>
                </a:solidFill>
              </a:rPr>
              <a:t>2*CHOOSE “CHANGE GRAPHIC”</a:t>
            </a:r>
          </a:p>
          <a:p>
            <a:pPr algn="ctr"/>
            <a:r>
              <a:rPr lang="en-US" sz="1600" b="1" dirty="0">
                <a:solidFill>
                  <a:schemeClr val="bg2"/>
                </a:solidFill>
              </a:rPr>
              <a:t>3* CHOOSE WHERE TO FIND YOUR NEW ICON OR PICTURE AND PLACE IT.</a:t>
            </a:r>
            <a:endParaRPr lang="en-US" sz="1600" dirty="0">
              <a:solidFill>
                <a:schemeClr val="bg2"/>
              </a:solidFill>
            </a:endParaRPr>
          </a:p>
        </p:txBody>
      </p:sp>
      <p:pic>
        <p:nvPicPr>
          <p:cNvPr id="44" name="Graphic 43" descr="Key">
            <a:extLst>
              <a:ext uri="{FF2B5EF4-FFF2-40B4-BE49-F238E27FC236}">
                <a16:creationId xmlns:a16="http://schemas.microsoft.com/office/drawing/2014/main" id="{7E64ED43-3007-45A5-9489-A08D4EE6DF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57654" y="3894594"/>
            <a:ext cx="721560" cy="72156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60E9B2B-C06B-4907-8E9F-791B6A5482CF}"/>
              </a:ext>
            </a:extLst>
          </p:cNvPr>
          <p:cNvSpPr/>
          <p:nvPr/>
        </p:nvSpPr>
        <p:spPr>
          <a:xfrm>
            <a:off x="0" y="0"/>
            <a:ext cx="638355" cy="6858000"/>
          </a:xfrm>
          <a:prstGeom prst="rect">
            <a:avLst/>
          </a:prstGeom>
          <a:solidFill>
            <a:srgbClr val="1B5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/>
              <a:t>AUDIT AND COMPLIANCE COMMITTEE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5B9E1A2-1EAE-40DD-91EB-E960403DB71A}"/>
              </a:ext>
            </a:extLst>
          </p:cNvPr>
          <p:cNvSpPr/>
          <p:nvPr/>
        </p:nvSpPr>
        <p:spPr>
          <a:xfrm>
            <a:off x="638355" y="0"/>
            <a:ext cx="172528" cy="6858000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B3E7C5-6E2D-435A-B8FE-93E0249AC013}"/>
              </a:ext>
            </a:extLst>
          </p:cNvPr>
          <p:cNvSpPr/>
          <p:nvPr/>
        </p:nvSpPr>
        <p:spPr>
          <a:xfrm>
            <a:off x="1445352" y="569046"/>
            <a:ext cx="431079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Audit and Compliance</a:t>
            </a:r>
          </a:p>
          <a:p>
            <a:pPr algn="ctr"/>
            <a:r>
              <a:rPr lang="en-US" sz="36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Committee Charter</a:t>
            </a:r>
            <a:r>
              <a:rPr lang="en-US" sz="36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98C69F4-6D65-4B5C-B877-EF378714F9C0}"/>
              </a:ext>
            </a:extLst>
          </p:cNvPr>
          <p:cNvSpPr/>
          <p:nvPr/>
        </p:nvSpPr>
        <p:spPr>
          <a:xfrm>
            <a:off x="1649897" y="4864377"/>
            <a:ext cx="379552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Last Updated: September 19, 2019</a:t>
            </a:r>
          </a:p>
        </p:txBody>
      </p:sp>
      <p:pic>
        <p:nvPicPr>
          <p:cNvPr id="8" name="Graphic 7" descr="Meeting">
            <a:extLst>
              <a:ext uri="{FF2B5EF4-FFF2-40B4-BE49-F238E27FC236}">
                <a16:creationId xmlns:a16="http://schemas.microsoft.com/office/drawing/2014/main" id="{716C9176-CEC8-472B-A81B-7873FC0631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45352" y="1484170"/>
            <a:ext cx="4204619" cy="420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203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6D7395E-905A-4214-8A6B-0F0858292A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683" y="0"/>
            <a:ext cx="6099048" cy="6858000"/>
          </a:xfr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8AD85E3-E333-4FA8-8A8F-6C4606424A93}"/>
              </a:ext>
            </a:extLst>
          </p:cNvPr>
          <p:cNvSpPr/>
          <p:nvPr/>
        </p:nvSpPr>
        <p:spPr>
          <a:xfrm>
            <a:off x="6091683" y="0"/>
            <a:ext cx="6096000" cy="6858000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13FC949-E51E-4F84-89BA-1128C9204844}"/>
              </a:ext>
            </a:extLst>
          </p:cNvPr>
          <p:cNvGrpSpPr/>
          <p:nvPr/>
        </p:nvGrpSpPr>
        <p:grpSpPr>
          <a:xfrm>
            <a:off x="724619" y="785083"/>
            <a:ext cx="12516104" cy="613453"/>
            <a:chOff x="795195" y="-1430532"/>
            <a:chExt cx="12893613" cy="613453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00DA4C5-9854-472B-8C7E-0C08D54AFEE0}"/>
                </a:ext>
              </a:extLst>
            </p:cNvPr>
            <p:cNvSpPr txBox="1"/>
            <p:nvPr/>
          </p:nvSpPr>
          <p:spPr>
            <a:xfrm>
              <a:off x="8456661" y="-1430532"/>
              <a:ext cx="523214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b="1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</a:rPr>
                <a:t>Key Changes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27A363B-A9E2-425C-B181-E4368A3ECAD7}"/>
                </a:ext>
              </a:extLst>
            </p:cNvPr>
            <p:cNvSpPr txBox="1"/>
            <p:nvPr/>
          </p:nvSpPr>
          <p:spPr>
            <a:xfrm>
              <a:off x="795195" y="-1155633"/>
              <a:ext cx="48374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endParaRPr lang="en-US" sz="1600" i="0" cap="all" spc="200" dirty="0">
                <a:solidFill>
                  <a:schemeClr val="bg1"/>
                </a:solidFill>
                <a:effectLst/>
                <a:latin typeface="Calibri Light" panose="020F03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ACAEA67-F9B5-48A8-89DE-DD7FBC7BAB33}"/>
              </a:ext>
            </a:extLst>
          </p:cNvPr>
          <p:cNvGrpSpPr/>
          <p:nvPr/>
        </p:nvGrpSpPr>
        <p:grpSpPr>
          <a:xfrm>
            <a:off x="6364920" y="1836436"/>
            <a:ext cx="5827080" cy="1282648"/>
            <a:chOff x="6427844" y="1575635"/>
            <a:chExt cx="5253502" cy="128264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2C71172-CF55-49A2-B046-0AEA93CCDB66}"/>
                </a:ext>
              </a:extLst>
            </p:cNvPr>
            <p:cNvSpPr/>
            <p:nvPr/>
          </p:nvSpPr>
          <p:spPr>
            <a:xfrm>
              <a:off x="6427844" y="1738379"/>
              <a:ext cx="952500" cy="952500"/>
            </a:xfrm>
            <a:prstGeom prst="ellipse">
              <a:avLst/>
            </a:prstGeom>
            <a:noFill/>
            <a:ln w="25400">
              <a:solidFill>
                <a:schemeClr val="accent6">
                  <a:lumMod val="7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74E9E0-3F5C-439E-8464-2ED9EADC18B1}"/>
                </a:ext>
              </a:extLst>
            </p:cNvPr>
            <p:cNvSpPr txBox="1"/>
            <p:nvPr/>
          </p:nvSpPr>
          <p:spPr>
            <a:xfrm>
              <a:off x="7579383" y="1942711"/>
              <a:ext cx="3757993" cy="915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200"/>
                </a:lnSpc>
              </a:pPr>
              <a:r>
                <a:rPr lang="en-US" sz="1400" b="1" i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Calibri" panose="020F0502020204030204" pitchFamily="34" charset="0"/>
                  <a:cs typeface="Mongolian Baiti" panose="03000500000000000000" pitchFamily="66" charset="0"/>
                </a:rPr>
                <a:t>Language updated to more closely align with the latest Institute of Internal Audit standards language.</a:t>
              </a:r>
              <a:endPara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Mongolian Baiti" panose="03000500000000000000" pitchFamily="66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4FF0005-BDA8-4C9D-A4CF-6DE714C0A40B}"/>
                </a:ext>
              </a:extLst>
            </p:cNvPr>
            <p:cNvSpPr txBox="1"/>
            <p:nvPr/>
          </p:nvSpPr>
          <p:spPr>
            <a:xfrm>
              <a:off x="7580567" y="1575635"/>
              <a:ext cx="41007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2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Internal Audit Professional Standards</a:t>
              </a:r>
            </a:p>
          </p:txBody>
        </p:sp>
        <p:pic>
          <p:nvPicPr>
            <p:cNvPr id="23" name="Graphic 22" descr="Key">
              <a:extLst>
                <a:ext uri="{FF2B5EF4-FFF2-40B4-BE49-F238E27FC236}">
                  <a16:creationId xmlns:a16="http://schemas.microsoft.com/office/drawing/2014/main" id="{3962EA2A-1952-428E-B2A4-D2F7CFB5B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569026" y="1836139"/>
              <a:ext cx="721560" cy="72156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FEFE7FD-C221-4043-8E62-CA50A3FAAE4E}"/>
              </a:ext>
            </a:extLst>
          </p:cNvPr>
          <p:cNvGrpSpPr/>
          <p:nvPr/>
        </p:nvGrpSpPr>
        <p:grpSpPr>
          <a:xfrm>
            <a:off x="6521516" y="3588759"/>
            <a:ext cx="4910717" cy="1263429"/>
            <a:chOff x="6427844" y="3209536"/>
            <a:chExt cx="4910717" cy="126342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1B2018A-1672-4EDB-AEA4-3B27FC7705B0}"/>
                </a:ext>
              </a:extLst>
            </p:cNvPr>
            <p:cNvSpPr/>
            <p:nvPr/>
          </p:nvSpPr>
          <p:spPr>
            <a:xfrm>
              <a:off x="6427844" y="3402181"/>
              <a:ext cx="952500" cy="952500"/>
            </a:xfrm>
            <a:prstGeom prst="ellipse">
              <a:avLst/>
            </a:prstGeom>
            <a:noFill/>
            <a:ln w="25400">
              <a:solidFill>
                <a:schemeClr val="accent2">
                  <a:lumMod val="7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D26D767-EE93-45C6-9C28-EE7D75D1AF2D}"/>
                </a:ext>
              </a:extLst>
            </p:cNvPr>
            <p:cNvSpPr txBox="1"/>
            <p:nvPr/>
          </p:nvSpPr>
          <p:spPr>
            <a:xfrm>
              <a:off x="7580567" y="3209536"/>
              <a:ext cx="35453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2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Enterprise Risk Management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4005712-CEE4-4B10-A34B-5060868DDFC0}"/>
                </a:ext>
              </a:extLst>
            </p:cNvPr>
            <p:cNvSpPr txBox="1"/>
            <p:nvPr/>
          </p:nvSpPr>
          <p:spPr>
            <a:xfrm>
              <a:off x="7580568" y="3557393"/>
              <a:ext cx="3757993" cy="915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200"/>
                </a:lnSpc>
              </a:pPr>
              <a:r>
                <a:rPr lang="en-US" sz="1400" b="1" i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Calibri" panose="020F0502020204030204" pitchFamily="34" charset="0"/>
                  <a:cs typeface="Mongolian Baiti" panose="03000500000000000000" pitchFamily="66" charset="0"/>
                </a:rPr>
                <a:t>Language updated to include the responsibility for facilitating the enterprise risk management program for the University. </a:t>
              </a:r>
              <a:endPara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Mongolian Baiti" panose="03000500000000000000" pitchFamily="66" charset="0"/>
              </a:endParaRPr>
            </a:p>
          </p:txBody>
        </p:sp>
      </p:grpSp>
      <p:sp>
        <p:nvSpPr>
          <p:cNvPr id="28" name="Callout Text" hidden="1">
            <a:extLst>
              <a:ext uri="{FF2B5EF4-FFF2-40B4-BE49-F238E27FC236}">
                <a16:creationId xmlns:a16="http://schemas.microsoft.com/office/drawing/2014/main" id="{3E7D6E19-A3B5-4D62-A1DF-45CCB3543129}"/>
              </a:ext>
            </a:extLst>
          </p:cNvPr>
          <p:cNvSpPr/>
          <p:nvPr/>
        </p:nvSpPr>
        <p:spPr>
          <a:xfrm>
            <a:off x="2325134" y="144855"/>
            <a:ext cx="3674296" cy="2417275"/>
          </a:xfrm>
          <a:prstGeom prst="wedgeRectCallout">
            <a:avLst>
              <a:gd name="adj1" fmla="val 67651"/>
              <a:gd name="adj2" fmla="val 35598"/>
            </a:avLst>
          </a:prstGeom>
          <a:solidFill>
            <a:schemeClr val="tx2">
              <a:lumMod val="75000"/>
              <a:alpha val="88000"/>
            </a:schemeClr>
          </a:solidFill>
          <a:ln w="412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NOTE: </a:t>
            </a:r>
            <a:r>
              <a:rPr lang="en-US" b="1" dirty="0">
                <a:solidFill>
                  <a:schemeClr val="bg2"/>
                </a:solidFill>
              </a:rPr>
              <a:t>TO CHANGE OUT THIS ICON</a:t>
            </a:r>
            <a:r>
              <a:rPr lang="en-US" sz="1900" b="1" dirty="0">
                <a:solidFill>
                  <a:schemeClr val="bg2"/>
                </a:solidFill>
              </a:rPr>
              <a:t> </a:t>
            </a:r>
            <a:r>
              <a:rPr lang="en-US" sz="1600" b="1" dirty="0">
                <a:solidFill>
                  <a:schemeClr val="bg2"/>
                </a:solidFill>
              </a:rPr>
              <a:t>OUT WITH YOUR OWN YOU MAY HAVE TO CLICK ON THE ICON A FEW TIMES TO HIGHLIGHT IT (SINCE IT IS IN A GROUP). ONCE HIGHLIGHTED…</a:t>
            </a:r>
            <a:br>
              <a:rPr lang="en-US" sz="1600" b="1" dirty="0">
                <a:solidFill>
                  <a:schemeClr val="bg2"/>
                </a:solidFill>
              </a:rPr>
            </a:br>
            <a:r>
              <a:rPr lang="en-US" sz="1600" b="1" dirty="0">
                <a:solidFill>
                  <a:schemeClr val="bg2"/>
                </a:solidFill>
              </a:rPr>
              <a:t>1*RIGHT CLICK ON TOP OF THE ICON.</a:t>
            </a:r>
          </a:p>
          <a:p>
            <a:pPr algn="ctr"/>
            <a:r>
              <a:rPr lang="en-US" sz="1600" b="1" dirty="0">
                <a:solidFill>
                  <a:schemeClr val="bg2"/>
                </a:solidFill>
              </a:rPr>
              <a:t>2*CHOOSE “CHANGE GRAPHIC”</a:t>
            </a:r>
          </a:p>
          <a:p>
            <a:pPr algn="ctr"/>
            <a:r>
              <a:rPr lang="en-US" sz="1600" b="1" dirty="0">
                <a:solidFill>
                  <a:schemeClr val="bg2"/>
                </a:solidFill>
              </a:rPr>
              <a:t>3* CHOOSE WHERE TO FIND YOUR NEW ICON OR PICTURE AND PLACE IT.</a:t>
            </a:r>
            <a:endParaRPr lang="en-US" sz="1600" dirty="0">
              <a:solidFill>
                <a:schemeClr val="bg2"/>
              </a:solidFill>
            </a:endParaRPr>
          </a:p>
        </p:txBody>
      </p:sp>
      <p:pic>
        <p:nvPicPr>
          <p:cNvPr id="44" name="Graphic 43" descr="Key">
            <a:extLst>
              <a:ext uri="{FF2B5EF4-FFF2-40B4-BE49-F238E27FC236}">
                <a16:creationId xmlns:a16="http://schemas.microsoft.com/office/drawing/2014/main" id="{7E64ED43-3007-45A5-9489-A08D4EE6DF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57654" y="3894594"/>
            <a:ext cx="721560" cy="72156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60E9B2B-C06B-4907-8E9F-791B6A5482CF}"/>
              </a:ext>
            </a:extLst>
          </p:cNvPr>
          <p:cNvSpPr/>
          <p:nvPr/>
        </p:nvSpPr>
        <p:spPr>
          <a:xfrm>
            <a:off x="0" y="0"/>
            <a:ext cx="638355" cy="6858000"/>
          </a:xfrm>
          <a:prstGeom prst="rect">
            <a:avLst/>
          </a:prstGeom>
          <a:solidFill>
            <a:srgbClr val="1B5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/>
              <a:t>DIVISION OF AUDIT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5B9E1A2-1EAE-40DD-91EB-E960403DB71A}"/>
              </a:ext>
            </a:extLst>
          </p:cNvPr>
          <p:cNvSpPr/>
          <p:nvPr/>
        </p:nvSpPr>
        <p:spPr>
          <a:xfrm>
            <a:off x="638355" y="0"/>
            <a:ext cx="172528" cy="6858000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B3E7C5-6E2D-435A-B8FE-93E0249AC013}"/>
              </a:ext>
            </a:extLst>
          </p:cNvPr>
          <p:cNvSpPr/>
          <p:nvPr/>
        </p:nvSpPr>
        <p:spPr>
          <a:xfrm>
            <a:off x="1106190" y="738916"/>
            <a:ext cx="48829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Division of Audit </a:t>
            </a:r>
            <a:r>
              <a:rPr lang="en-US" sz="36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Charter</a:t>
            </a:r>
            <a:r>
              <a:rPr lang="en-US" sz="36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98C69F4-6D65-4B5C-B877-EF378714F9C0}"/>
              </a:ext>
            </a:extLst>
          </p:cNvPr>
          <p:cNvSpPr/>
          <p:nvPr/>
        </p:nvSpPr>
        <p:spPr>
          <a:xfrm>
            <a:off x="1449238" y="4616154"/>
            <a:ext cx="379552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Last Updated: September 19, 2019</a:t>
            </a:r>
          </a:p>
        </p:txBody>
      </p:sp>
      <p:pic>
        <p:nvPicPr>
          <p:cNvPr id="8" name="Graphic 7" descr="Target Audience">
            <a:extLst>
              <a:ext uri="{FF2B5EF4-FFF2-40B4-BE49-F238E27FC236}">
                <a16:creationId xmlns:a16="http://schemas.microsoft.com/office/drawing/2014/main" id="{716C9176-CEC8-472B-A81B-7873FC0631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60876" y="1085165"/>
            <a:ext cx="4204619" cy="400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397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8ACE668-4432-4004-A05A-F33CD29E3735}"/>
              </a:ext>
            </a:extLst>
          </p:cNvPr>
          <p:cNvSpPr/>
          <p:nvPr/>
        </p:nvSpPr>
        <p:spPr>
          <a:xfrm>
            <a:off x="31964" y="5165"/>
            <a:ext cx="12192000" cy="685283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Parallelogram 18">
            <a:extLst>
              <a:ext uri="{FF2B5EF4-FFF2-40B4-BE49-F238E27FC236}">
                <a16:creationId xmlns:a16="http://schemas.microsoft.com/office/drawing/2014/main" id="{DDF81FD5-0EBF-443D-A343-4C0D13A335FF}"/>
              </a:ext>
            </a:extLst>
          </p:cNvPr>
          <p:cNvSpPr/>
          <p:nvPr/>
        </p:nvSpPr>
        <p:spPr>
          <a:xfrm rot="202900">
            <a:off x="7317056" y="912412"/>
            <a:ext cx="2032474" cy="5157546"/>
          </a:xfrm>
          <a:custGeom>
            <a:avLst/>
            <a:gdLst>
              <a:gd name="connsiteX0" fmla="*/ 0 w 2696547"/>
              <a:gd name="connsiteY0" fmla="*/ 2392347 h 2392347"/>
              <a:gd name="connsiteX1" fmla="*/ 598087 w 2696547"/>
              <a:gd name="connsiteY1" fmla="*/ 0 h 2392347"/>
              <a:gd name="connsiteX2" fmla="*/ 2696547 w 2696547"/>
              <a:gd name="connsiteY2" fmla="*/ 0 h 2392347"/>
              <a:gd name="connsiteX3" fmla="*/ 2098460 w 2696547"/>
              <a:gd name="connsiteY3" fmla="*/ 2392347 h 2392347"/>
              <a:gd name="connsiteX4" fmla="*/ 0 w 2696547"/>
              <a:gd name="connsiteY4" fmla="*/ 2392347 h 2392347"/>
              <a:gd name="connsiteX0" fmla="*/ 0 w 2696547"/>
              <a:gd name="connsiteY0" fmla="*/ 2392347 h 2392347"/>
              <a:gd name="connsiteX1" fmla="*/ 1671107 w 2696547"/>
              <a:gd name="connsiteY1" fmla="*/ 9330 h 2392347"/>
              <a:gd name="connsiteX2" fmla="*/ 2696547 w 2696547"/>
              <a:gd name="connsiteY2" fmla="*/ 0 h 2392347"/>
              <a:gd name="connsiteX3" fmla="*/ 2098460 w 2696547"/>
              <a:gd name="connsiteY3" fmla="*/ 2392347 h 2392347"/>
              <a:gd name="connsiteX4" fmla="*/ 0 w 2696547"/>
              <a:gd name="connsiteY4" fmla="*/ 2392347 h 2392347"/>
              <a:gd name="connsiteX0" fmla="*/ 0 w 1726163"/>
              <a:gd name="connsiteY0" fmla="*/ 2373686 h 2392347"/>
              <a:gd name="connsiteX1" fmla="*/ 700723 w 1726163"/>
              <a:gd name="connsiteY1" fmla="*/ 9330 h 2392347"/>
              <a:gd name="connsiteX2" fmla="*/ 1726163 w 1726163"/>
              <a:gd name="connsiteY2" fmla="*/ 0 h 2392347"/>
              <a:gd name="connsiteX3" fmla="*/ 1128076 w 1726163"/>
              <a:gd name="connsiteY3" fmla="*/ 2392347 h 2392347"/>
              <a:gd name="connsiteX4" fmla="*/ 0 w 1726163"/>
              <a:gd name="connsiteY4" fmla="*/ 2373686 h 2392347"/>
              <a:gd name="connsiteX0" fmla="*/ 0 w 1726163"/>
              <a:gd name="connsiteY0" fmla="*/ 2383017 h 2401678"/>
              <a:gd name="connsiteX1" fmla="*/ 943319 w 1726163"/>
              <a:gd name="connsiteY1" fmla="*/ 0 h 2401678"/>
              <a:gd name="connsiteX2" fmla="*/ 1726163 w 1726163"/>
              <a:gd name="connsiteY2" fmla="*/ 9331 h 2401678"/>
              <a:gd name="connsiteX3" fmla="*/ 1128076 w 1726163"/>
              <a:gd name="connsiteY3" fmla="*/ 2401678 h 2401678"/>
              <a:gd name="connsiteX4" fmla="*/ 0 w 1726163"/>
              <a:gd name="connsiteY4" fmla="*/ 2383017 h 2401678"/>
              <a:gd name="connsiteX0" fmla="*/ 0 w 1436914"/>
              <a:gd name="connsiteY0" fmla="*/ 2383017 h 2401678"/>
              <a:gd name="connsiteX1" fmla="*/ 654070 w 1436914"/>
              <a:gd name="connsiteY1" fmla="*/ 0 h 2401678"/>
              <a:gd name="connsiteX2" fmla="*/ 1436914 w 1436914"/>
              <a:gd name="connsiteY2" fmla="*/ 9331 h 2401678"/>
              <a:gd name="connsiteX3" fmla="*/ 838827 w 1436914"/>
              <a:gd name="connsiteY3" fmla="*/ 2401678 h 2401678"/>
              <a:gd name="connsiteX4" fmla="*/ 0 w 1436914"/>
              <a:gd name="connsiteY4" fmla="*/ 2383017 h 2401678"/>
              <a:gd name="connsiteX0" fmla="*/ 0 w 1436914"/>
              <a:gd name="connsiteY0" fmla="*/ 2373686 h 2392347"/>
              <a:gd name="connsiteX1" fmla="*/ 654070 w 1436914"/>
              <a:gd name="connsiteY1" fmla="*/ 0 h 2392347"/>
              <a:gd name="connsiteX2" fmla="*/ 1436914 w 1436914"/>
              <a:gd name="connsiteY2" fmla="*/ 0 h 2392347"/>
              <a:gd name="connsiteX3" fmla="*/ 838827 w 1436914"/>
              <a:gd name="connsiteY3" fmla="*/ 2392347 h 2392347"/>
              <a:gd name="connsiteX4" fmla="*/ 0 w 1436914"/>
              <a:gd name="connsiteY4" fmla="*/ 2373686 h 2392347"/>
              <a:gd name="connsiteX0" fmla="*/ 0 w 1399591"/>
              <a:gd name="connsiteY0" fmla="*/ 2392347 h 2392347"/>
              <a:gd name="connsiteX1" fmla="*/ 616747 w 1399591"/>
              <a:gd name="connsiteY1" fmla="*/ 0 h 2392347"/>
              <a:gd name="connsiteX2" fmla="*/ 1399591 w 1399591"/>
              <a:gd name="connsiteY2" fmla="*/ 0 h 2392347"/>
              <a:gd name="connsiteX3" fmla="*/ 801504 w 1399591"/>
              <a:gd name="connsiteY3" fmla="*/ 2392347 h 2392347"/>
              <a:gd name="connsiteX4" fmla="*/ 0 w 1399591"/>
              <a:gd name="connsiteY4" fmla="*/ 2392347 h 2392347"/>
              <a:gd name="connsiteX0" fmla="*/ 0 w 1380929"/>
              <a:gd name="connsiteY0" fmla="*/ 2392347 h 2392347"/>
              <a:gd name="connsiteX1" fmla="*/ 616747 w 1380929"/>
              <a:gd name="connsiteY1" fmla="*/ 0 h 2392347"/>
              <a:gd name="connsiteX2" fmla="*/ 1380929 w 1380929"/>
              <a:gd name="connsiteY2" fmla="*/ 9331 h 2392347"/>
              <a:gd name="connsiteX3" fmla="*/ 801504 w 1380929"/>
              <a:gd name="connsiteY3" fmla="*/ 2392347 h 2392347"/>
              <a:gd name="connsiteX4" fmla="*/ 0 w 1380929"/>
              <a:gd name="connsiteY4" fmla="*/ 2392347 h 2392347"/>
              <a:gd name="connsiteX0" fmla="*/ 0 w 1380929"/>
              <a:gd name="connsiteY0" fmla="*/ 2392347 h 2392347"/>
              <a:gd name="connsiteX1" fmla="*/ 626078 w 1380929"/>
              <a:gd name="connsiteY1" fmla="*/ 0 h 2392347"/>
              <a:gd name="connsiteX2" fmla="*/ 1380929 w 1380929"/>
              <a:gd name="connsiteY2" fmla="*/ 9331 h 2392347"/>
              <a:gd name="connsiteX3" fmla="*/ 801504 w 1380929"/>
              <a:gd name="connsiteY3" fmla="*/ 2392347 h 2392347"/>
              <a:gd name="connsiteX4" fmla="*/ 0 w 1380929"/>
              <a:gd name="connsiteY4" fmla="*/ 2392347 h 2392347"/>
              <a:gd name="connsiteX0" fmla="*/ 0 w 1380929"/>
              <a:gd name="connsiteY0" fmla="*/ 2392347 h 2392347"/>
              <a:gd name="connsiteX1" fmla="*/ 626078 w 1380929"/>
              <a:gd name="connsiteY1" fmla="*/ 0 h 2392347"/>
              <a:gd name="connsiteX2" fmla="*/ 1380929 w 1380929"/>
              <a:gd name="connsiteY2" fmla="*/ 9331 h 2392347"/>
              <a:gd name="connsiteX3" fmla="*/ 717529 w 1380929"/>
              <a:gd name="connsiteY3" fmla="*/ 2383016 h 2392347"/>
              <a:gd name="connsiteX4" fmla="*/ 0 w 1380929"/>
              <a:gd name="connsiteY4" fmla="*/ 2392347 h 2392347"/>
              <a:gd name="connsiteX0" fmla="*/ 0 w 1380929"/>
              <a:gd name="connsiteY0" fmla="*/ 2383016 h 2383016"/>
              <a:gd name="connsiteX1" fmla="*/ 654070 w 1380929"/>
              <a:gd name="connsiteY1" fmla="*/ 9331 h 2383016"/>
              <a:gd name="connsiteX2" fmla="*/ 1380929 w 1380929"/>
              <a:gd name="connsiteY2" fmla="*/ 0 h 2383016"/>
              <a:gd name="connsiteX3" fmla="*/ 717529 w 1380929"/>
              <a:gd name="connsiteY3" fmla="*/ 2373685 h 2383016"/>
              <a:gd name="connsiteX4" fmla="*/ 0 w 1380929"/>
              <a:gd name="connsiteY4" fmla="*/ 2383016 h 2383016"/>
              <a:gd name="connsiteX0" fmla="*/ 0 w 1425283"/>
              <a:gd name="connsiteY0" fmla="*/ 2383016 h 2383016"/>
              <a:gd name="connsiteX1" fmla="*/ 654070 w 1425283"/>
              <a:gd name="connsiteY1" fmla="*/ 9331 h 2383016"/>
              <a:gd name="connsiteX2" fmla="*/ 1425283 w 1425283"/>
              <a:gd name="connsiteY2" fmla="*/ 0 h 2383016"/>
              <a:gd name="connsiteX3" fmla="*/ 717529 w 1425283"/>
              <a:gd name="connsiteY3" fmla="*/ 2373685 h 2383016"/>
              <a:gd name="connsiteX4" fmla="*/ 0 w 1425283"/>
              <a:gd name="connsiteY4" fmla="*/ 2383016 h 2383016"/>
              <a:gd name="connsiteX0" fmla="*/ 0 w 1425283"/>
              <a:gd name="connsiteY0" fmla="*/ 2383016 h 2392346"/>
              <a:gd name="connsiteX1" fmla="*/ 654070 w 1425283"/>
              <a:gd name="connsiteY1" fmla="*/ 9331 h 2392346"/>
              <a:gd name="connsiteX2" fmla="*/ 1425283 w 1425283"/>
              <a:gd name="connsiteY2" fmla="*/ 0 h 2392346"/>
              <a:gd name="connsiteX3" fmla="*/ 728618 w 1425283"/>
              <a:gd name="connsiteY3" fmla="*/ 2392346 h 2392346"/>
              <a:gd name="connsiteX4" fmla="*/ 0 w 1425283"/>
              <a:gd name="connsiteY4" fmla="*/ 2383016 h 2392346"/>
              <a:gd name="connsiteX0" fmla="*/ 0 w 1425283"/>
              <a:gd name="connsiteY0" fmla="*/ 2392819 h 2392819"/>
              <a:gd name="connsiteX1" fmla="*/ 654070 w 1425283"/>
              <a:gd name="connsiteY1" fmla="*/ 9331 h 2392819"/>
              <a:gd name="connsiteX2" fmla="*/ 1425283 w 1425283"/>
              <a:gd name="connsiteY2" fmla="*/ 0 h 2392819"/>
              <a:gd name="connsiteX3" fmla="*/ 728618 w 1425283"/>
              <a:gd name="connsiteY3" fmla="*/ 2392346 h 2392819"/>
              <a:gd name="connsiteX4" fmla="*/ 0 w 1425283"/>
              <a:gd name="connsiteY4" fmla="*/ 2392819 h 2392819"/>
              <a:gd name="connsiteX0" fmla="*/ 0 w 1425283"/>
              <a:gd name="connsiteY0" fmla="*/ 2394061 h 2394061"/>
              <a:gd name="connsiteX1" fmla="*/ 654070 w 1425283"/>
              <a:gd name="connsiteY1" fmla="*/ 0 h 2394061"/>
              <a:gd name="connsiteX2" fmla="*/ 1425283 w 1425283"/>
              <a:gd name="connsiteY2" fmla="*/ 1242 h 2394061"/>
              <a:gd name="connsiteX3" fmla="*/ 728618 w 1425283"/>
              <a:gd name="connsiteY3" fmla="*/ 2393588 h 2394061"/>
              <a:gd name="connsiteX4" fmla="*/ 0 w 1425283"/>
              <a:gd name="connsiteY4" fmla="*/ 2394061 h 2394061"/>
              <a:gd name="connsiteX0" fmla="*/ 0 w 1425283"/>
              <a:gd name="connsiteY0" fmla="*/ 2403392 h 2403392"/>
              <a:gd name="connsiteX1" fmla="*/ 654070 w 1425283"/>
              <a:gd name="connsiteY1" fmla="*/ 9331 h 2403392"/>
              <a:gd name="connsiteX2" fmla="*/ 1425283 w 1425283"/>
              <a:gd name="connsiteY2" fmla="*/ 0 h 2403392"/>
              <a:gd name="connsiteX3" fmla="*/ 728618 w 1425283"/>
              <a:gd name="connsiteY3" fmla="*/ 2402919 h 2403392"/>
              <a:gd name="connsiteX4" fmla="*/ 0 w 1425283"/>
              <a:gd name="connsiteY4" fmla="*/ 2403392 h 2403392"/>
              <a:gd name="connsiteX0" fmla="*/ 0 w 1425283"/>
              <a:gd name="connsiteY0" fmla="*/ 2415206 h 2415206"/>
              <a:gd name="connsiteX1" fmla="*/ 666671 w 1425283"/>
              <a:gd name="connsiteY1" fmla="*/ 0 h 2415206"/>
              <a:gd name="connsiteX2" fmla="*/ 1425283 w 1425283"/>
              <a:gd name="connsiteY2" fmla="*/ 11814 h 2415206"/>
              <a:gd name="connsiteX3" fmla="*/ 728618 w 1425283"/>
              <a:gd name="connsiteY3" fmla="*/ 2414733 h 2415206"/>
              <a:gd name="connsiteX4" fmla="*/ 0 w 1425283"/>
              <a:gd name="connsiteY4" fmla="*/ 2415206 h 2415206"/>
              <a:gd name="connsiteX0" fmla="*/ 0 w 1425283"/>
              <a:gd name="connsiteY0" fmla="*/ 2415206 h 2415206"/>
              <a:gd name="connsiteX1" fmla="*/ 666671 w 1425283"/>
              <a:gd name="connsiteY1" fmla="*/ 0 h 2415206"/>
              <a:gd name="connsiteX2" fmla="*/ 1425283 w 1425283"/>
              <a:gd name="connsiteY2" fmla="*/ 1241 h 2415206"/>
              <a:gd name="connsiteX3" fmla="*/ 728618 w 1425283"/>
              <a:gd name="connsiteY3" fmla="*/ 2414733 h 2415206"/>
              <a:gd name="connsiteX4" fmla="*/ 0 w 1425283"/>
              <a:gd name="connsiteY4" fmla="*/ 2415206 h 2415206"/>
              <a:gd name="connsiteX0" fmla="*/ 0 w 1413346"/>
              <a:gd name="connsiteY0" fmla="*/ 2415206 h 2415206"/>
              <a:gd name="connsiteX1" fmla="*/ 666671 w 1413346"/>
              <a:gd name="connsiteY1" fmla="*/ 0 h 2415206"/>
              <a:gd name="connsiteX2" fmla="*/ 1413346 w 1413346"/>
              <a:gd name="connsiteY2" fmla="*/ 1241 h 2415206"/>
              <a:gd name="connsiteX3" fmla="*/ 728618 w 1413346"/>
              <a:gd name="connsiteY3" fmla="*/ 2414733 h 2415206"/>
              <a:gd name="connsiteX4" fmla="*/ 0 w 1413346"/>
              <a:gd name="connsiteY4" fmla="*/ 2415206 h 2415206"/>
              <a:gd name="connsiteX0" fmla="*/ 0 w 1413346"/>
              <a:gd name="connsiteY0" fmla="*/ 2415206 h 2422810"/>
              <a:gd name="connsiteX1" fmla="*/ 666671 w 1413346"/>
              <a:gd name="connsiteY1" fmla="*/ 0 h 2422810"/>
              <a:gd name="connsiteX2" fmla="*/ 1413346 w 1413346"/>
              <a:gd name="connsiteY2" fmla="*/ 1241 h 2422810"/>
              <a:gd name="connsiteX3" fmla="*/ 754766 w 1413346"/>
              <a:gd name="connsiteY3" fmla="*/ 2422810 h 2422810"/>
              <a:gd name="connsiteX4" fmla="*/ 0 w 1413346"/>
              <a:gd name="connsiteY4" fmla="*/ 2415206 h 242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3346" h="2422810">
                <a:moveTo>
                  <a:pt x="0" y="2415206"/>
                </a:moveTo>
                <a:lnTo>
                  <a:pt x="666671" y="0"/>
                </a:lnTo>
                <a:lnTo>
                  <a:pt x="1413346" y="1241"/>
                </a:lnTo>
                <a:lnTo>
                  <a:pt x="754766" y="2422810"/>
                </a:lnTo>
                <a:lnTo>
                  <a:pt x="0" y="2415206"/>
                </a:lnTo>
                <a:close/>
              </a:path>
            </a:pathLst>
          </a:cu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" y="0"/>
            <a:ext cx="9264436" cy="6852835"/>
          </a:xfrm>
          <a:noFill/>
        </p:spPr>
      </p:pic>
      <p:sp>
        <p:nvSpPr>
          <p:cNvPr id="32" name="Parallelogram 18">
            <a:extLst>
              <a:ext uri="{FF2B5EF4-FFF2-40B4-BE49-F238E27FC236}">
                <a16:creationId xmlns:a16="http://schemas.microsoft.com/office/drawing/2014/main" id="{DDF81FD5-0EBF-443D-A343-4C0D13A335FF}"/>
              </a:ext>
            </a:extLst>
          </p:cNvPr>
          <p:cNvSpPr/>
          <p:nvPr/>
        </p:nvSpPr>
        <p:spPr>
          <a:xfrm>
            <a:off x="11040271" y="1736103"/>
            <a:ext cx="2688577" cy="5365305"/>
          </a:xfrm>
          <a:custGeom>
            <a:avLst/>
            <a:gdLst>
              <a:gd name="connsiteX0" fmla="*/ 0 w 2696547"/>
              <a:gd name="connsiteY0" fmla="*/ 2392347 h 2392347"/>
              <a:gd name="connsiteX1" fmla="*/ 598087 w 2696547"/>
              <a:gd name="connsiteY1" fmla="*/ 0 h 2392347"/>
              <a:gd name="connsiteX2" fmla="*/ 2696547 w 2696547"/>
              <a:gd name="connsiteY2" fmla="*/ 0 h 2392347"/>
              <a:gd name="connsiteX3" fmla="*/ 2098460 w 2696547"/>
              <a:gd name="connsiteY3" fmla="*/ 2392347 h 2392347"/>
              <a:gd name="connsiteX4" fmla="*/ 0 w 2696547"/>
              <a:gd name="connsiteY4" fmla="*/ 2392347 h 2392347"/>
              <a:gd name="connsiteX0" fmla="*/ 0 w 2696547"/>
              <a:gd name="connsiteY0" fmla="*/ 2392347 h 2392347"/>
              <a:gd name="connsiteX1" fmla="*/ 1671107 w 2696547"/>
              <a:gd name="connsiteY1" fmla="*/ 9330 h 2392347"/>
              <a:gd name="connsiteX2" fmla="*/ 2696547 w 2696547"/>
              <a:gd name="connsiteY2" fmla="*/ 0 h 2392347"/>
              <a:gd name="connsiteX3" fmla="*/ 2098460 w 2696547"/>
              <a:gd name="connsiteY3" fmla="*/ 2392347 h 2392347"/>
              <a:gd name="connsiteX4" fmla="*/ 0 w 2696547"/>
              <a:gd name="connsiteY4" fmla="*/ 2392347 h 2392347"/>
              <a:gd name="connsiteX0" fmla="*/ 0 w 1726163"/>
              <a:gd name="connsiteY0" fmla="*/ 2373686 h 2392347"/>
              <a:gd name="connsiteX1" fmla="*/ 700723 w 1726163"/>
              <a:gd name="connsiteY1" fmla="*/ 9330 h 2392347"/>
              <a:gd name="connsiteX2" fmla="*/ 1726163 w 1726163"/>
              <a:gd name="connsiteY2" fmla="*/ 0 h 2392347"/>
              <a:gd name="connsiteX3" fmla="*/ 1128076 w 1726163"/>
              <a:gd name="connsiteY3" fmla="*/ 2392347 h 2392347"/>
              <a:gd name="connsiteX4" fmla="*/ 0 w 1726163"/>
              <a:gd name="connsiteY4" fmla="*/ 2373686 h 2392347"/>
              <a:gd name="connsiteX0" fmla="*/ 0 w 1726163"/>
              <a:gd name="connsiteY0" fmla="*/ 2383017 h 2401678"/>
              <a:gd name="connsiteX1" fmla="*/ 943319 w 1726163"/>
              <a:gd name="connsiteY1" fmla="*/ 0 h 2401678"/>
              <a:gd name="connsiteX2" fmla="*/ 1726163 w 1726163"/>
              <a:gd name="connsiteY2" fmla="*/ 9331 h 2401678"/>
              <a:gd name="connsiteX3" fmla="*/ 1128076 w 1726163"/>
              <a:gd name="connsiteY3" fmla="*/ 2401678 h 2401678"/>
              <a:gd name="connsiteX4" fmla="*/ 0 w 1726163"/>
              <a:gd name="connsiteY4" fmla="*/ 2383017 h 2401678"/>
              <a:gd name="connsiteX0" fmla="*/ 0 w 1436914"/>
              <a:gd name="connsiteY0" fmla="*/ 2383017 h 2401678"/>
              <a:gd name="connsiteX1" fmla="*/ 654070 w 1436914"/>
              <a:gd name="connsiteY1" fmla="*/ 0 h 2401678"/>
              <a:gd name="connsiteX2" fmla="*/ 1436914 w 1436914"/>
              <a:gd name="connsiteY2" fmla="*/ 9331 h 2401678"/>
              <a:gd name="connsiteX3" fmla="*/ 838827 w 1436914"/>
              <a:gd name="connsiteY3" fmla="*/ 2401678 h 2401678"/>
              <a:gd name="connsiteX4" fmla="*/ 0 w 1436914"/>
              <a:gd name="connsiteY4" fmla="*/ 2383017 h 2401678"/>
              <a:gd name="connsiteX0" fmla="*/ 0 w 1436914"/>
              <a:gd name="connsiteY0" fmla="*/ 2373686 h 2392347"/>
              <a:gd name="connsiteX1" fmla="*/ 654070 w 1436914"/>
              <a:gd name="connsiteY1" fmla="*/ 0 h 2392347"/>
              <a:gd name="connsiteX2" fmla="*/ 1436914 w 1436914"/>
              <a:gd name="connsiteY2" fmla="*/ 0 h 2392347"/>
              <a:gd name="connsiteX3" fmla="*/ 838827 w 1436914"/>
              <a:gd name="connsiteY3" fmla="*/ 2392347 h 2392347"/>
              <a:gd name="connsiteX4" fmla="*/ 0 w 1436914"/>
              <a:gd name="connsiteY4" fmla="*/ 2373686 h 2392347"/>
              <a:gd name="connsiteX0" fmla="*/ 0 w 1399591"/>
              <a:gd name="connsiteY0" fmla="*/ 2392347 h 2392347"/>
              <a:gd name="connsiteX1" fmla="*/ 616747 w 1399591"/>
              <a:gd name="connsiteY1" fmla="*/ 0 h 2392347"/>
              <a:gd name="connsiteX2" fmla="*/ 1399591 w 1399591"/>
              <a:gd name="connsiteY2" fmla="*/ 0 h 2392347"/>
              <a:gd name="connsiteX3" fmla="*/ 801504 w 1399591"/>
              <a:gd name="connsiteY3" fmla="*/ 2392347 h 2392347"/>
              <a:gd name="connsiteX4" fmla="*/ 0 w 1399591"/>
              <a:gd name="connsiteY4" fmla="*/ 2392347 h 2392347"/>
              <a:gd name="connsiteX0" fmla="*/ 0 w 1380929"/>
              <a:gd name="connsiteY0" fmla="*/ 2392347 h 2392347"/>
              <a:gd name="connsiteX1" fmla="*/ 616747 w 1380929"/>
              <a:gd name="connsiteY1" fmla="*/ 0 h 2392347"/>
              <a:gd name="connsiteX2" fmla="*/ 1380929 w 1380929"/>
              <a:gd name="connsiteY2" fmla="*/ 9331 h 2392347"/>
              <a:gd name="connsiteX3" fmla="*/ 801504 w 1380929"/>
              <a:gd name="connsiteY3" fmla="*/ 2392347 h 2392347"/>
              <a:gd name="connsiteX4" fmla="*/ 0 w 1380929"/>
              <a:gd name="connsiteY4" fmla="*/ 2392347 h 2392347"/>
              <a:gd name="connsiteX0" fmla="*/ 0 w 1380929"/>
              <a:gd name="connsiteY0" fmla="*/ 2392347 h 2392347"/>
              <a:gd name="connsiteX1" fmla="*/ 626078 w 1380929"/>
              <a:gd name="connsiteY1" fmla="*/ 0 h 2392347"/>
              <a:gd name="connsiteX2" fmla="*/ 1380929 w 1380929"/>
              <a:gd name="connsiteY2" fmla="*/ 9331 h 2392347"/>
              <a:gd name="connsiteX3" fmla="*/ 801504 w 1380929"/>
              <a:gd name="connsiteY3" fmla="*/ 2392347 h 2392347"/>
              <a:gd name="connsiteX4" fmla="*/ 0 w 1380929"/>
              <a:gd name="connsiteY4" fmla="*/ 2392347 h 2392347"/>
              <a:gd name="connsiteX0" fmla="*/ 0 w 1380929"/>
              <a:gd name="connsiteY0" fmla="*/ 2392347 h 2392347"/>
              <a:gd name="connsiteX1" fmla="*/ 626078 w 1380929"/>
              <a:gd name="connsiteY1" fmla="*/ 0 h 2392347"/>
              <a:gd name="connsiteX2" fmla="*/ 1380929 w 1380929"/>
              <a:gd name="connsiteY2" fmla="*/ 9331 h 2392347"/>
              <a:gd name="connsiteX3" fmla="*/ 717529 w 1380929"/>
              <a:gd name="connsiteY3" fmla="*/ 2383016 h 2392347"/>
              <a:gd name="connsiteX4" fmla="*/ 0 w 1380929"/>
              <a:gd name="connsiteY4" fmla="*/ 2392347 h 2392347"/>
              <a:gd name="connsiteX0" fmla="*/ 0 w 1380929"/>
              <a:gd name="connsiteY0" fmla="*/ 2383016 h 2383016"/>
              <a:gd name="connsiteX1" fmla="*/ 654070 w 1380929"/>
              <a:gd name="connsiteY1" fmla="*/ 9331 h 2383016"/>
              <a:gd name="connsiteX2" fmla="*/ 1380929 w 1380929"/>
              <a:gd name="connsiteY2" fmla="*/ 0 h 2383016"/>
              <a:gd name="connsiteX3" fmla="*/ 717529 w 1380929"/>
              <a:gd name="connsiteY3" fmla="*/ 2373685 h 2383016"/>
              <a:gd name="connsiteX4" fmla="*/ 0 w 1380929"/>
              <a:gd name="connsiteY4" fmla="*/ 2383016 h 2383016"/>
              <a:gd name="connsiteX0" fmla="*/ 0 w 1425283"/>
              <a:gd name="connsiteY0" fmla="*/ 2383016 h 2383016"/>
              <a:gd name="connsiteX1" fmla="*/ 654070 w 1425283"/>
              <a:gd name="connsiteY1" fmla="*/ 9331 h 2383016"/>
              <a:gd name="connsiteX2" fmla="*/ 1425283 w 1425283"/>
              <a:gd name="connsiteY2" fmla="*/ 0 h 2383016"/>
              <a:gd name="connsiteX3" fmla="*/ 717529 w 1425283"/>
              <a:gd name="connsiteY3" fmla="*/ 2373685 h 2383016"/>
              <a:gd name="connsiteX4" fmla="*/ 0 w 1425283"/>
              <a:gd name="connsiteY4" fmla="*/ 2383016 h 2383016"/>
              <a:gd name="connsiteX0" fmla="*/ 0 w 1425283"/>
              <a:gd name="connsiteY0" fmla="*/ 2383016 h 2392346"/>
              <a:gd name="connsiteX1" fmla="*/ 654070 w 1425283"/>
              <a:gd name="connsiteY1" fmla="*/ 9331 h 2392346"/>
              <a:gd name="connsiteX2" fmla="*/ 1425283 w 1425283"/>
              <a:gd name="connsiteY2" fmla="*/ 0 h 2392346"/>
              <a:gd name="connsiteX3" fmla="*/ 728618 w 1425283"/>
              <a:gd name="connsiteY3" fmla="*/ 2392346 h 2392346"/>
              <a:gd name="connsiteX4" fmla="*/ 0 w 1425283"/>
              <a:gd name="connsiteY4" fmla="*/ 2383016 h 2392346"/>
              <a:gd name="connsiteX0" fmla="*/ 0 w 1425283"/>
              <a:gd name="connsiteY0" fmla="*/ 2392819 h 2392819"/>
              <a:gd name="connsiteX1" fmla="*/ 654070 w 1425283"/>
              <a:gd name="connsiteY1" fmla="*/ 9331 h 2392819"/>
              <a:gd name="connsiteX2" fmla="*/ 1425283 w 1425283"/>
              <a:gd name="connsiteY2" fmla="*/ 0 h 2392819"/>
              <a:gd name="connsiteX3" fmla="*/ 728618 w 1425283"/>
              <a:gd name="connsiteY3" fmla="*/ 2392346 h 2392819"/>
              <a:gd name="connsiteX4" fmla="*/ 0 w 1425283"/>
              <a:gd name="connsiteY4" fmla="*/ 2392819 h 2392819"/>
              <a:gd name="connsiteX0" fmla="*/ 0 w 1425283"/>
              <a:gd name="connsiteY0" fmla="*/ 2394061 h 2394061"/>
              <a:gd name="connsiteX1" fmla="*/ 654070 w 1425283"/>
              <a:gd name="connsiteY1" fmla="*/ 0 h 2394061"/>
              <a:gd name="connsiteX2" fmla="*/ 1425283 w 1425283"/>
              <a:gd name="connsiteY2" fmla="*/ 1242 h 2394061"/>
              <a:gd name="connsiteX3" fmla="*/ 728618 w 1425283"/>
              <a:gd name="connsiteY3" fmla="*/ 2393588 h 2394061"/>
              <a:gd name="connsiteX4" fmla="*/ 0 w 1425283"/>
              <a:gd name="connsiteY4" fmla="*/ 2394061 h 2394061"/>
              <a:gd name="connsiteX0" fmla="*/ 0 w 1425283"/>
              <a:gd name="connsiteY0" fmla="*/ 2403392 h 2403392"/>
              <a:gd name="connsiteX1" fmla="*/ 654070 w 1425283"/>
              <a:gd name="connsiteY1" fmla="*/ 9331 h 2403392"/>
              <a:gd name="connsiteX2" fmla="*/ 1425283 w 1425283"/>
              <a:gd name="connsiteY2" fmla="*/ 0 h 2403392"/>
              <a:gd name="connsiteX3" fmla="*/ 728618 w 1425283"/>
              <a:gd name="connsiteY3" fmla="*/ 2402919 h 2403392"/>
              <a:gd name="connsiteX4" fmla="*/ 0 w 1425283"/>
              <a:gd name="connsiteY4" fmla="*/ 2403392 h 2403392"/>
              <a:gd name="connsiteX0" fmla="*/ 0 w 1425283"/>
              <a:gd name="connsiteY0" fmla="*/ 2415206 h 2415206"/>
              <a:gd name="connsiteX1" fmla="*/ 666671 w 1425283"/>
              <a:gd name="connsiteY1" fmla="*/ 0 h 2415206"/>
              <a:gd name="connsiteX2" fmla="*/ 1425283 w 1425283"/>
              <a:gd name="connsiteY2" fmla="*/ 11814 h 2415206"/>
              <a:gd name="connsiteX3" fmla="*/ 728618 w 1425283"/>
              <a:gd name="connsiteY3" fmla="*/ 2414733 h 2415206"/>
              <a:gd name="connsiteX4" fmla="*/ 0 w 1425283"/>
              <a:gd name="connsiteY4" fmla="*/ 2415206 h 2415206"/>
              <a:gd name="connsiteX0" fmla="*/ 0 w 1425283"/>
              <a:gd name="connsiteY0" fmla="*/ 2415206 h 2415206"/>
              <a:gd name="connsiteX1" fmla="*/ 666671 w 1425283"/>
              <a:gd name="connsiteY1" fmla="*/ 0 h 2415206"/>
              <a:gd name="connsiteX2" fmla="*/ 1425283 w 1425283"/>
              <a:gd name="connsiteY2" fmla="*/ 1241 h 2415206"/>
              <a:gd name="connsiteX3" fmla="*/ 728618 w 1425283"/>
              <a:gd name="connsiteY3" fmla="*/ 2414733 h 2415206"/>
              <a:gd name="connsiteX4" fmla="*/ 0 w 1425283"/>
              <a:gd name="connsiteY4" fmla="*/ 2415206 h 2415206"/>
              <a:gd name="connsiteX0" fmla="*/ 0 w 1413346"/>
              <a:gd name="connsiteY0" fmla="*/ 2415206 h 2415206"/>
              <a:gd name="connsiteX1" fmla="*/ 666671 w 1413346"/>
              <a:gd name="connsiteY1" fmla="*/ 0 h 2415206"/>
              <a:gd name="connsiteX2" fmla="*/ 1413346 w 1413346"/>
              <a:gd name="connsiteY2" fmla="*/ 1241 h 2415206"/>
              <a:gd name="connsiteX3" fmla="*/ 728618 w 1413346"/>
              <a:gd name="connsiteY3" fmla="*/ 2414733 h 2415206"/>
              <a:gd name="connsiteX4" fmla="*/ 0 w 1413346"/>
              <a:gd name="connsiteY4" fmla="*/ 2415206 h 241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3346" h="2415206">
                <a:moveTo>
                  <a:pt x="0" y="2415206"/>
                </a:moveTo>
                <a:lnTo>
                  <a:pt x="666671" y="0"/>
                </a:lnTo>
                <a:lnTo>
                  <a:pt x="1413346" y="1241"/>
                </a:lnTo>
                <a:lnTo>
                  <a:pt x="728618" y="2414733"/>
                </a:lnTo>
                <a:lnTo>
                  <a:pt x="0" y="2415206"/>
                </a:lnTo>
                <a:close/>
              </a:path>
            </a:pathLst>
          </a:custGeom>
          <a:noFill/>
          <a:ln>
            <a:solidFill>
              <a:srgbClr val="1B5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29A72C-84A3-4099-9E6F-E90357427AB3}"/>
              </a:ext>
            </a:extLst>
          </p:cNvPr>
          <p:cNvSpPr txBox="1"/>
          <p:nvPr/>
        </p:nvSpPr>
        <p:spPr>
          <a:xfrm>
            <a:off x="9638999" y="1144143"/>
            <a:ext cx="2466261" cy="78815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Compliance and Ethics Week 2021</a:t>
            </a:r>
          </a:p>
        </p:txBody>
      </p:sp>
      <p:sp>
        <p:nvSpPr>
          <p:cNvPr id="22" name="Right Triangle 21"/>
          <p:cNvSpPr/>
          <p:nvPr/>
        </p:nvSpPr>
        <p:spPr>
          <a:xfrm flipV="1">
            <a:off x="-1140400" y="-5165"/>
            <a:ext cx="2731184" cy="6749185"/>
          </a:xfrm>
          <a:custGeom>
            <a:avLst/>
            <a:gdLst/>
            <a:ahLst/>
            <a:cxnLst/>
            <a:rect l="l" t="t" r="r" b="b"/>
            <a:pathLst>
              <a:path w="2731184" h="6749185">
                <a:moveTo>
                  <a:pt x="0" y="4012881"/>
                </a:moveTo>
                <a:lnTo>
                  <a:pt x="504056" y="4012881"/>
                </a:lnTo>
                <a:lnTo>
                  <a:pt x="504056" y="3508825"/>
                </a:lnTo>
                <a:lnTo>
                  <a:pt x="0" y="3508825"/>
                </a:lnTo>
                <a:close/>
                <a:moveTo>
                  <a:pt x="1096831" y="6749185"/>
                </a:moveTo>
                <a:lnTo>
                  <a:pt x="2731184" y="6737610"/>
                </a:lnTo>
                <a:lnTo>
                  <a:pt x="1096831" y="0"/>
                </a:lnTo>
                <a:close/>
              </a:path>
            </a:pathLst>
          </a:custGeom>
          <a:solidFill>
            <a:srgbClr val="EE7624"/>
          </a:solidFill>
          <a:ln>
            <a:solidFill>
              <a:srgbClr val="EE76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 dirty="0"/>
          </a:p>
        </p:txBody>
      </p:sp>
      <p:sp>
        <p:nvSpPr>
          <p:cNvPr id="25" name="Parallelogram 18">
            <a:extLst>
              <a:ext uri="{FF2B5EF4-FFF2-40B4-BE49-F238E27FC236}">
                <a16:creationId xmlns:a16="http://schemas.microsoft.com/office/drawing/2014/main" id="{DDF81FD5-0EBF-443D-A343-4C0D13A335FF}"/>
              </a:ext>
            </a:extLst>
          </p:cNvPr>
          <p:cNvSpPr/>
          <p:nvPr/>
        </p:nvSpPr>
        <p:spPr>
          <a:xfrm>
            <a:off x="11696419" y="4853007"/>
            <a:ext cx="1024317" cy="2047835"/>
          </a:xfrm>
          <a:custGeom>
            <a:avLst/>
            <a:gdLst>
              <a:gd name="connsiteX0" fmla="*/ 0 w 2696547"/>
              <a:gd name="connsiteY0" fmla="*/ 2392347 h 2392347"/>
              <a:gd name="connsiteX1" fmla="*/ 598087 w 2696547"/>
              <a:gd name="connsiteY1" fmla="*/ 0 h 2392347"/>
              <a:gd name="connsiteX2" fmla="*/ 2696547 w 2696547"/>
              <a:gd name="connsiteY2" fmla="*/ 0 h 2392347"/>
              <a:gd name="connsiteX3" fmla="*/ 2098460 w 2696547"/>
              <a:gd name="connsiteY3" fmla="*/ 2392347 h 2392347"/>
              <a:gd name="connsiteX4" fmla="*/ 0 w 2696547"/>
              <a:gd name="connsiteY4" fmla="*/ 2392347 h 2392347"/>
              <a:gd name="connsiteX0" fmla="*/ 0 w 2696547"/>
              <a:gd name="connsiteY0" fmla="*/ 2392347 h 2392347"/>
              <a:gd name="connsiteX1" fmla="*/ 1671107 w 2696547"/>
              <a:gd name="connsiteY1" fmla="*/ 9330 h 2392347"/>
              <a:gd name="connsiteX2" fmla="*/ 2696547 w 2696547"/>
              <a:gd name="connsiteY2" fmla="*/ 0 h 2392347"/>
              <a:gd name="connsiteX3" fmla="*/ 2098460 w 2696547"/>
              <a:gd name="connsiteY3" fmla="*/ 2392347 h 2392347"/>
              <a:gd name="connsiteX4" fmla="*/ 0 w 2696547"/>
              <a:gd name="connsiteY4" fmla="*/ 2392347 h 2392347"/>
              <a:gd name="connsiteX0" fmla="*/ 0 w 1726163"/>
              <a:gd name="connsiteY0" fmla="*/ 2373686 h 2392347"/>
              <a:gd name="connsiteX1" fmla="*/ 700723 w 1726163"/>
              <a:gd name="connsiteY1" fmla="*/ 9330 h 2392347"/>
              <a:gd name="connsiteX2" fmla="*/ 1726163 w 1726163"/>
              <a:gd name="connsiteY2" fmla="*/ 0 h 2392347"/>
              <a:gd name="connsiteX3" fmla="*/ 1128076 w 1726163"/>
              <a:gd name="connsiteY3" fmla="*/ 2392347 h 2392347"/>
              <a:gd name="connsiteX4" fmla="*/ 0 w 1726163"/>
              <a:gd name="connsiteY4" fmla="*/ 2373686 h 2392347"/>
              <a:gd name="connsiteX0" fmla="*/ 0 w 1726163"/>
              <a:gd name="connsiteY0" fmla="*/ 2383017 h 2401678"/>
              <a:gd name="connsiteX1" fmla="*/ 943319 w 1726163"/>
              <a:gd name="connsiteY1" fmla="*/ 0 h 2401678"/>
              <a:gd name="connsiteX2" fmla="*/ 1726163 w 1726163"/>
              <a:gd name="connsiteY2" fmla="*/ 9331 h 2401678"/>
              <a:gd name="connsiteX3" fmla="*/ 1128076 w 1726163"/>
              <a:gd name="connsiteY3" fmla="*/ 2401678 h 2401678"/>
              <a:gd name="connsiteX4" fmla="*/ 0 w 1726163"/>
              <a:gd name="connsiteY4" fmla="*/ 2383017 h 2401678"/>
              <a:gd name="connsiteX0" fmla="*/ 0 w 1436914"/>
              <a:gd name="connsiteY0" fmla="*/ 2383017 h 2401678"/>
              <a:gd name="connsiteX1" fmla="*/ 654070 w 1436914"/>
              <a:gd name="connsiteY1" fmla="*/ 0 h 2401678"/>
              <a:gd name="connsiteX2" fmla="*/ 1436914 w 1436914"/>
              <a:gd name="connsiteY2" fmla="*/ 9331 h 2401678"/>
              <a:gd name="connsiteX3" fmla="*/ 838827 w 1436914"/>
              <a:gd name="connsiteY3" fmla="*/ 2401678 h 2401678"/>
              <a:gd name="connsiteX4" fmla="*/ 0 w 1436914"/>
              <a:gd name="connsiteY4" fmla="*/ 2383017 h 2401678"/>
              <a:gd name="connsiteX0" fmla="*/ 0 w 1436914"/>
              <a:gd name="connsiteY0" fmla="*/ 2373686 h 2392347"/>
              <a:gd name="connsiteX1" fmla="*/ 654070 w 1436914"/>
              <a:gd name="connsiteY1" fmla="*/ 0 h 2392347"/>
              <a:gd name="connsiteX2" fmla="*/ 1436914 w 1436914"/>
              <a:gd name="connsiteY2" fmla="*/ 0 h 2392347"/>
              <a:gd name="connsiteX3" fmla="*/ 838827 w 1436914"/>
              <a:gd name="connsiteY3" fmla="*/ 2392347 h 2392347"/>
              <a:gd name="connsiteX4" fmla="*/ 0 w 1436914"/>
              <a:gd name="connsiteY4" fmla="*/ 2373686 h 2392347"/>
              <a:gd name="connsiteX0" fmla="*/ 0 w 1399591"/>
              <a:gd name="connsiteY0" fmla="*/ 2392347 h 2392347"/>
              <a:gd name="connsiteX1" fmla="*/ 616747 w 1399591"/>
              <a:gd name="connsiteY1" fmla="*/ 0 h 2392347"/>
              <a:gd name="connsiteX2" fmla="*/ 1399591 w 1399591"/>
              <a:gd name="connsiteY2" fmla="*/ 0 h 2392347"/>
              <a:gd name="connsiteX3" fmla="*/ 801504 w 1399591"/>
              <a:gd name="connsiteY3" fmla="*/ 2392347 h 2392347"/>
              <a:gd name="connsiteX4" fmla="*/ 0 w 1399591"/>
              <a:gd name="connsiteY4" fmla="*/ 2392347 h 2392347"/>
              <a:gd name="connsiteX0" fmla="*/ 0 w 1380929"/>
              <a:gd name="connsiteY0" fmla="*/ 2392347 h 2392347"/>
              <a:gd name="connsiteX1" fmla="*/ 616747 w 1380929"/>
              <a:gd name="connsiteY1" fmla="*/ 0 h 2392347"/>
              <a:gd name="connsiteX2" fmla="*/ 1380929 w 1380929"/>
              <a:gd name="connsiteY2" fmla="*/ 9331 h 2392347"/>
              <a:gd name="connsiteX3" fmla="*/ 801504 w 1380929"/>
              <a:gd name="connsiteY3" fmla="*/ 2392347 h 2392347"/>
              <a:gd name="connsiteX4" fmla="*/ 0 w 1380929"/>
              <a:gd name="connsiteY4" fmla="*/ 2392347 h 2392347"/>
              <a:gd name="connsiteX0" fmla="*/ 0 w 1380929"/>
              <a:gd name="connsiteY0" fmla="*/ 2392347 h 2392347"/>
              <a:gd name="connsiteX1" fmla="*/ 626078 w 1380929"/>
              <a:gd name="connsiteY1" fmla="*/ 0 h 2392347"/>
              <a:gd name="connsiteX2" fmla="*/ 1380929 w 1380929"/>
              <a:gd name="connsiteY2" fmla="*/ 9331 h 2392347"/>
              <a:gd name="connsiteX3" fmla="*/ 801504 w 1380929"/>
              <a:gd name="connsiteY3" fmla="*/ 2392347 h 2392347"/>
              <a:gd name="connsiteX4" fmla="*/ 0 w 1380929"/>
              <a:gd name="connsiteY4" fmla="*/ 2392347 h 2392347"/>
              <a:gd name="connsiteX0" fmla="*/ 0 w 1380929"/>
              <a:gd name="connsiteY0" fmla="*/ 2392347 h 2392347"/>
              <a:gd name="connsiteX1" fmla="*/ 626078 w 1380929"/>
              <a:gd name="connsiteY1" fmla="*/ 0 h 2392347"/>
              <a:gd name="connsiteX2" fmla="*/ 1380929 w 1380929"/>
              <a:gd name="connsiteY2" fmla="*/ 9331 h 2392347"/>
              <a:gd name="connsiteX3" fmla="*/ 717529 w 1380929"/>
              <a:gd name="connsiteY3" fmla="*/ 2383016 h 2392347"/>
              <a:gd name="connsiteX4" fmla="*/ 0 w 1380929"/>
              <a:gd name="connsiteY4" fmla="*/ 2392347 h 2392347"/>
              <a:gd name="connsiteX0" fmla="*/ 0 w 1380929"/>
              <a:gd name="connsiteY0" fmla="*/ 2383016 h 2383016"/>
              <a:gd name="connsiteX1" fmla="*/ 654070 w 1380929"/>
              <a:gd name="connsiteY1" fmla="*/ 9331 h 2383016"/>
              <a:gd name="connsiteX2" fmla="*/ 1380929 w 1380929"/>
              <a:gd name="connsiteY2" fmla="*/ 0 h 2383016"/>
              <a:gd name="connsiteX3" fmla="*/ 717529 w 1380929"/>
              <a:gd name="connsiteY3" fmla="*/ 2373685 h 2383016"/>
              <a:gd name="connsiteX4" fmla="*/ 0 w 1380929"/>
              <a:gd name="connsiteY4" fmla="*/ 2383016 h 2383016"/>
              <a:gd name="connsiteX0" fmla="*/ 0 w 1425283"/>
              <a:gd name="connsiteY0" fmla="*/ 2383016 h 2383016"/>
              <a:gd name="connsiteX1" fmla="*/ 654070 w 1425283"/>
              <a:gd name="connsiteY1" fmla="*/ 9331 h 2383016"/>
              <a:gd name="connsiteX2" fmla="*/ 1425283 w 1425283"/>
              <a:gd name="connsiteY2" fmla="*/ 0 h 2383016"/>
              <a:gd name="connsiteX3" fmla="*/ 717529 w 1425283"/>
              <a:gd name="connsiteY3" fmla="*/ 2373685 h 2383016"/>
              <a:gd name="connsiteX4" fmla="*/ 0 w 1425283"/>
              <a:gd name="connsiteY4" fmla="*/ 2383016 h 2383016"/>
              <a:gd name="connsiteX0" fmla="*/ 0 w 1425283"/>
              <a:gd name="connsiteY0" fmla="*/ 2383016 h 2392346"/>
              <a:gd name="connsiteX1" fmla="*/ 654070 w 1425283"/>
              <a:gd name="connsiteY1" fmla="*/ 9331 h 2392346"/>
              <a:gd name="connsiteX2" fmla="*/ 1425283 w 1425283"/>
              <a:gd name="connsiteY2" fmla="*/ 0 h 2392346"/>
              <a:gd name="connsiteX3" fmla="*/ 728618 w 1425283"/>
              <a:gd name="connsiteY3" fmla="*/ 2392346 h 2392346"/>
              <a:gd name="connsiteX4" fmla="*/ 0 w 1425283"/>
              <a:gd name="connsiteY4" fmla="*/ 2383016 h 2392346"/>
              <a:gd name="connsiteX0" fmla="*/ 0 w 1425283"/>
              <a:gd name="connsiteY0" fmla="*/ 2392819 h 2392819"/>
              <a:gd name="connsiteX1" fmla="*/ 654070 w 1425283"/>
              <a:gd name="connsiteY1" fmla="*/ 9331 h 2392819"/>
              <a:gd name="connsiteX2" fmla="*/ 1425283 w 1425283"/>
              <a:gd name="connsiteY2" fmla="*/ 0 h 2392819"/>
              <a:gd name="connsiteX3" fmla="*/ 728618 w 1425283"/>
              <a:gd name="connsiteY3" fmla="*/ 2392346 h 2392819"/>
              <a:gd name="connsiteX4" fmla="*/ 0 w 1425283"/>
              <a:gd name="connsiteY4" fmla="*/ 2392819 h 2392819"/>
              <a:gd name="connsiteX0" fmla="*/ 0 w 1425283"/>
              <a:gd name="connsiteY0" fmla="*/ 2394061 h 2394061"/>
              <a:gd name="connsiteX1" fmla="*/ 654070 w 1425283"/>
              <a:gd name="connsiteY1" fmla="*/ 0 h 2394061"/>
              <a:gd name="connsiteX2" fmla="*/ 1425283 w 1425283"/>
              <a:gd name="connsiteY2" fmla="*/ 1242 h 2394061"/>
              <a:gd name="connsiteX3" fmla="*/ 728618 w 1425283"/>
              <a:gd name="connsiteY3" fmla="*/ 2393588 h 2394061"/>
              <a:gd name="connsiteX4" fmla="*/ 0 w 1425283"/>
              <a:gd name="connsiteY4" fmla="*/ 2394061 h 2394061"/>
              <a:gd name="connsiteX0" fmla="*/ 0 w 1425283"/>
              <a:gd name="connsiteY0" fmla="*/ 2403392 h 2403392"/>
              <a:gd name="connsiteX1" fmla="*/ 654070 w 1425283"/>
              <a:gd name="connsiteY1" fmla="*/ 9331 h 2403392"/>
              <a:gd name="connsiteX2" fmla="*/ 1425283 w 1425283"/>
              <a:gd name="connsiteY2" fmla="*/ 0 h 2403392"/>
              <a:gd name="connsiteX3" fmla="*/ 728618 w 1425283"/>
              <a:gd name="connsiteY3" fmla="*/ 2402919 h 2403392"/>
              <a:gd name="connsiteX4" fmla="*/ 0 w 1425283"/>
              <a:gd name="connsiteY4" fmla="*/ 2403392 h 2403392"/>
              <a:gd name="connsiteX0" fmla="*/ 0 w 1425283"/>
              <a:gd name="connsiteY0" fmla="*/ 2415206 h 2415206"/>
              <a:gd name="connsiteX1" fmla="*/ 666671 w 1425283"/>
              <a:gd name="connsiteY1" fmla="*/ 0 h 2415206"/>
              <a:gd name="connsiteX2" fmla="*/ 1425283 w 1425283"/>
              <a:gd name="connsiteY2" fmla="*/ 11814 h 2415206"/>
              <a:gd name="connsiteX3" fmla="*/ 728618 w 1425283"/>
              <a:gd name="connsiteY3" fmla="*/ 2414733 h 2415206"/>
              <a:gd name="connsiteX4" fmla="*/ 0 w 1425283"/>
              <a:gd name="connsiteY4" fmla="*/ 2415206 h 2415206"/>
              <a:gd name="connsiteX0" fmla="*/ 0 w 1425283"/>
              <a:gd name="connsiteY0" fmla="*/ 2415206 h 2415206"/>
              <a:gd name="connsiteX1" fmla="*/ 666671 w 1425283"/>
              <a:gd name="connsiteY1" fmla="*/ 0 h 2415206"/>
              <a:gd name="connsiteX2" fmla="*/ 1425283 w 1425283"/>
              <a:gd name="connsiteY2" fmla="*/ 1241 h 2415206"/>
              <a:gd name="connsiteX3" fmla="*/ 728618 w 1425283"/>
              <a:gd name="connsiteY3" fmla="*/ 2414733 h 2415206"/>
              <a:gd name="connsiteX4" fmla="*/ 0 w 1425283"/>
              <a:gd name="connsiteY4" fmla="*/ 2415206 h 2415206"/>
              <a:gd name="connsiteX0" fmla="*/ 0 w 1413346"/>
              <a:gd name="connsiteY0" fmla="*/ 2415206 h 2415206"/>
              <a:gd name="connsiteX1" fmla="*/ 666671 w 1413346"/>
              <a:gd name="connsiteY1" fmla="*/ 0 h 2415206"/>
              <a:gd name="connsiteX2" fmla="*/ 1413346 w 1413346"/>
              <a:gd name="connsiteY2" fmla="*/ 1241 h 2415206"/>
              <a:gd name="connsiteX3" fmla="*/ 728618 w 1413346"/>
              <a:gd name="connsiteY3" fmla="*/ 2414733 h 2415206"/>
              <a:gd name="connsiteX4" fmla="*/ 0 w 1413346"/>
              <a:gd name="connsiteY4" fmla="*/ 2415206 h 241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3346" h="2415206">
                <a:moveTo>
                  <a:pt x="0" y="2415206"/>
                </a:moveTo>
                <a:lnTo>
                  <a:pt x="666671" y="0"/>
                </a:lnTo>
                <a:lnTo>
                  <a:pt x="1413346" y="1241"/>
                </a:lnTo>
                <a:lnTo>
                  <a:pt x="728618" y="2414733"/>
                </a:lnTo>
                <a:lnTo>
                  <a:pt x="0" y="2415206"/>
                </a:lnTo>
                <a:close/>
              </a:path>
            </a:pathLst>
          </a:custGeom>
          <a:solidFill>
            <a:srgbClr val="1B5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/>
          </a:p>
        </p:txBody>
      </p:sp>
      <p:sp>
        <p:nvSpPr>
          <p:cNvPr id="33" name="Parallelogram 18">
            <a:extLst>
              <a:ext uri="{FF2B5EF4-FFF2-40B4-BE49-F238E27FC236}">
                <a16:creationId xmlns:a16="http://schemas.microsoft.com/office/drawing/2014/main" id="{DDF81FD5-0EBF-443D-A343-4C0D13A335FF}"/>
              </a:ext>
            </a:extLst>
          </p:cNvPr>
          <p:cNvSpPr/>
          <p:nvPr/>
        </p:nvSpPr>
        <p:spPr>
          <a:xfrm>
            <a:off x="-1104800" y="1988840"/>
            <a:ext cx="2557805" cy="3185679"/>
          </a:xfrm>
          <a:custGeom>
            <a:avLst/>
            <a:gdLst/>
            <a:ahLst/>
            <a:cxnLst/>
            <a:rect l="l" t="t" r="r" b="b"/>
            <a:pathLst>
              <a:path w="2557805" h="3185679">
                <a:moveTo>
                  <a:pt x="0" y="2160240"/>
                </a:moveTo>
                <a:lnTo>
                  <a:pt x="504056" y="2160240"/>
                </a:lnTo>
                <a:lnTo>
                  <a:pt x="504056" y="2664296"/>
                </a:lnTo>
                <a:lnTo>
                  <a:pt x="0" y="2664296"/>
                </a:lnTo>
                <a:close/>
                <a:moveTo>
                  <a:pt x="1701055" y="0"/>
                </a:moveTo>
                <a:lnTo>
                  <a:pt x="2557805" y="1637"/>
                </a:lnTo>
                <a:lnTo>
                  <a:pt x="1772135" y="3185055"/>
                </a:lnTo>
                <a:lnTo>
                  <a:pt x="936104" y="3185679"/>
                </a:lnTo>
                <a:close/>
              </a:path>
            </a:pathLst>
          </a:custGeom>
          <a:noFill/>
          <a:ln>
            <a:solidFill>
              <a:srgbClr val="1B5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 dirty="0"/>
          </a:p>
        </p:txBody>
      </p:sp>
      <p:sp>
        <p:nvSpPr>
          <p:cNvPr id="34" name="Parallelogram 18">
            <a:extLst>
              <a:ext uri="{FF2B5EF4-FFF2-40B4-BE49-F238E27FC236}">
                <a16:creationId xmlns:a16="http://schemas.microsoft.com/office/drawing/2014/main" id="{DDF81FD5-0EBF-443D-A343-4C0D13A335FF}"/>
              </a:ext>
            </a:extLst>
          </p:cNvPr>
          <p:cNvSpPr/>
          <p:nvPr/>
        </p:nvSpPr>
        <p:spPr>
          <a:xfrm>
            <a:off x="-1491083" y="3983598"/>
            <a:ext cx="2633011" cy="1582210"/>
          </a:xfrm>
          <a:custGeom>
            <a:avLst/>
            <a:gdLst/>
            <a:ahLst/>
            <a:cxnLst/>
            <a:rect l="l" t="t" r="r" b="b"/>
            <a:pathLst>
              <a:path w="2633011" h="1582210">
                <a:moveTo>
                  <a:pt x="0" y="610416"/>
                </a:moveTo>
                <a:lnTo>
                  <a:pt x="504056" y="610416"/>
                </a:lnTo>
                <a:lnTo>
                  <a:pt x="504056" y="1114472"/>
                </a:lnTo>
                <a:lnTo>
                  <a:pt x="0" y="1114472"/>
                </a:lnTo>
                <a:close/>
                <a:moveTo>
                  <a:pt x="2185623" y="0"/>
                </a:moveTo>
                <a:lnTo>
                  <a:pt x="2633011" y="813"/>
                </a:lnTo>
                <a:lnTo>
                  <a:pt x="2222740" y="1581900"/>
                </a:lnTo>
                <a:lnTo>
                  <a:pt x="1786171" y="1582210"/>
                </a:lnTo>
                <a:close/>
              </a:path>
            </a:pathLst>
          </a:custGeom>
          <a:solidFill>
            <a:srgbClr val="1B5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/>
          </a:p>
        </p:txBody>
      </p:sp>
      <p:sp>
        <p:nvSpPr>
          <p:cNvPr id="36" name="Rectangle: Rounded Corners 16"/>
          <p:cNvSpPr/>
          <p:nvPr/>
        </p:nvSpPr>
        <p:spPr>
          <a:xfrm>
            <a:off x="1770800" y="1714448"/>
            <a:ext cx="991541" cy="40680"/>
          </a:xfrm>
          <a:prstGeom prst="roundRect">
            <a:avLst>
              <a:gd name="adj" fmla="val 24145"/>
            </a:avLst>
          </a:prstGeom>
          <a:gradFill>
            <a:gsLst>
              <a:gs pos="0">
                <a:srgbClr val="3EB8C9"/>
              </a:gs>
              <a:gs pos="100000">
                <a:srgbClr val="97BE58"/>
              </a:gs>
            </a:gsLst>
          </a:gradFill>
          <a:ln w="12700">
            <a:miter lim="400000"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  <a:softEdge rad="0"/>
          </a:effectLst>
        </p:spPr>
        <p:txBody>
          <a:bodyPr lIns="45719" rIns="45719" anchor="ctr">
            <a:normAutofit fontScale="25000" lnSpcReduction="20000"/>
          </a:bodyPr>
          <a:lstStyle/>
          <a:p>
            <a:pPr defTabSz="457315">
              <a:defRPr sz="1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300"/>
          </a:p>
        </p:txBody>
      </p:sp>
      <p:grpSp>
        <p:nvGrpSpPr>
          <p:cNvPr id="11" name="Group 10"/>
          <p:cNvGrpSpPr/>
          <p:nvPr/>
        </p:nvGrpSpPr>
        <p:grpSpPr>
          <a:xfrm>
            <a:off x="8904819" y="1042337"/>
            <a:ext cx="706779" cy="679459"/>
            <a:chOff x="8472264" y="2351439"/>
            <a:chExt cx="706779" cy="67945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C0A4C86-4387-49FC-AB3C-468A0E6DDB87}"/>
                </a:ext>
              </a:extLst>
            </p:cNvPr>
            <p:cNvSpPr/>
            <p:nvPr/>
          </p:nvSpPr>
          <p:spPr>
            <a:xfrm>
              <a:off x="8472264" y="2351439"/>
              <a:ext cx="706779" cy="679459"/>
            </a:xfrm>
            <a:prstGeom prst="ellipse">
              <a:avLst/>
            </a:prstGeom>
            <a:solidFill>
              <a:srgbClr val="1B5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 dirty="0"/>
            </a:p>
          </p:txBody>
        </p:sp>
        <p:pic>
          <p:nvPicPr>
            <p:cNvPr id="39" name="Picture 38" descr="Customer review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40246" y="2505761"/>
              <a:ext cx="370814" cy="370814"/>
            </a:xfrm>
            <a:prstGeom prst="rect">
              <a:avLst/>
            </a:prstGeom>
          </p:spPr>
        </p:pic>
      </p:grpSp>
      <p:sp>
        <p:nvSpPr>
          <p:cNvPr id="43" name="Rectangle 3"/>
          <p:cNvSpPr/>
          <p:nvPr/>
        </p:nvSpPr>
        <p:spPr>
          <a:xfrm>
            <a:off x="11496600" y="4415362"/>
            <a:ext cx="364150" cy="93758"/>
          </a:xfrm>
          <a:custGeom>
            <a:avLst/>
            <a:gdLst/>
            <a:ahLst/>
            <a:cxnLst/>
            <a:rect l="l" t="t" r="r" b="b"/>
            <a:pathLst>
              <a:path w="364150" h="93758">
                <a:moveTo>
                  <a:pt x="364150" y="0"/>
                </a:moveTo>
                <a:lnTo>
                  <a:pt x="341882" y="92374"/>
                </a:lnTo>
                <a:lnTo>
                  <a:pt x="0" y="93758"/>
                </a:lnTo>
                <a:lnTo>
                  <a:pt x="21428" y="359"/>
                </a:lnTo>
                <a:close/>
              </a:path>
            </a:pathLst>
          </a:custGeom>
          <a:solidFill>
            <a:srgbClr val="EE7624"/>
          </a:solidFill>
          <a:ln>
            <a:solidFill>
              <a:srgbClr val="EE76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en-US"/>
          </a:p>
        </p:txBody>
      </p:sp>
      <p:sp>
        <p:nvSpPr>
          <p:cNvPr id="47" name="Rectangle 2"/>
          <p:cNvSpPr/>
          <p:nvPr/>
        </p:nvSpPr>
        <p:spPr>
          <a:xfrm>
            <a:off x="7403908" y="6344434"/>
            <a:ext cx="664522" cy="1296144"/>
          </a:xfrm>
          <a:custGeom>
            <a:avLst/>
            <a:gdLst/>
            <a:ahLst/>
            <a:cxnLst/>
            <a:rect l="l" t="t" r="r" b="b"/>
            <a:pathLst>
              <a:path w="664522" h="1296144">
                <a:moveTo>
                  <a:pt x="72008" y="792088"/>
                </a:moveTo>
                <a:lnTo>
                  <a:pt x="576064" y="792088"/>
                </a:lnTo>
                <a:lnTo>
                  <a:pt x="576064" y="1296144"/>
                </a:lnTo>
                <a:lnTo>
                  <a:pt x="72008" y="1296144"/>
                </a:lnTo>
                <a:close/>
                <a:moveTo>
                  <a:pt x="664522" y="0"/>
                </a:moveTo>
                <a:lnTo>
                  <a:pt x="623886" y="168571"/>
                </a:lnTo>
                <a:lnTo>
                  <a:pt x="0" y="171097"/>
                </a:lnTo>
                <a:lnTo>
                  <a:pt x="39104" y="656"/>
                </a:lnTo>
                <a:close/>
              </a:path>
            </a:pathLst>
          </a:custGeom>
          <a:solidFill>
            <a:srgbClr val="1B5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8CEA5EE-87BC-4C71-AC70-8ADD21E776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3005" y="113980"/>
            <a:ext cx="5615391" cy="9942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4E39AAE-8589-4268-9E22-C3B22FE70B08}"/>
              </a:ext>
            </a:extLst>
          </p:cNvPr>
          <p:cNvSpPr txBox="1"/>
          <p:nvPr/>
        </p:nvSpPr>
        <p:spPr>
          <a:xfrm>
            <a:off x="9376552" y="2059555"/>
            <a:ext cx="2466261" cy="78815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Investigations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BB319EB-8946-4325-9758-7773DC32CAAE}"/>
              </a:ext>
            </a:extLst>
          </p:cNvPr>
          <p:cNvGrpSpPr/>
          <p:nvPr/>
        </p:nvGrpSpPr>
        <p:grpSpPr>
          <a:xfrm>
            <a:off x="8642372" y="1957749"/>
            <a:ext cx="706779" cy="679459"/>
            <a:chOff x="8472264" y="2351439"/>
            <a:chExt cx="706779" cy="67945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DEFCADA-231B-40B6-8B4B-4F0C89B84BE7}"/>
                </a:ext>
              </a:extLst>
            </p:cNvPr>
            <p:cNvSpPr/>
            <p:nvPr/>
          </p:nvSpPr>
          <p:spPr>
            <a:xfrm>
              <a:off x="8472264" y="2351439"/>
              <a:ext cx="706779" cy="679459"/>
            </a:xfrm>
            <a:prstGeom prst="ellipse">
              <a:avLst/>
            </a:prstGeom>
            <a:solidFill>
              <a:srgbClr val="1B5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 dirty="0"/>
            </a:p>
          </p:txBody>
        </p:sp>
        <p:pic>
          <p:nvPicPr>
            <p:cNvPr id="21" name="Picture 38" descr="Customer review">
              <a:extLst>
                <a:ext uri="{FF2B5EF4-FFF2-40B4-BE49-F238E27FC236}">
                  <a16:creationId xmlns:a16="http://schemas.microsoft.com/office/drawing/2014/main" id="{D56BC092-AA64-42D6-829E-CA90936B6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40246" y="2505761"/>
              <a:ext cx="370814" cy="370814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4FC98FF-29D0-482A-BB74-ED7CD161AF36}"/>
              </a:ext>
            </a:extLst>
          </p:cNvPr>
          <p:cNvSpPr txBox="1"/>
          <p:nvPr/>
        </p:nvSpPr>
        <p:spPr>
          <a:xfrm>
            <a:off x="9150880" y="2936622"/>
            <a:ext cx="2466261" cy="78815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Mandatory Training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49EBF1C-DE46-416F-B211-E633641BF9C5}"/>
              </a:ext>
            </a:extLst>
          </p:cNvPr>
          <p:cNvGrpSpPr/>
          <p:nvPr/>
        </p:nvGrpSpPr>
        <p:grpSpPr>
          <a:xfrm>
            <a:off x="8405796" y="2758968"/>
            <a:ext cx="706779" cy="679459"/>
            <a:chOff x="8472264" y="2351439"/>
            <a:chExt cx="706779" cy="679459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088BB1E-A4DD-4D2E-89F1-6B07E36116D8}"/>
                </a:ext>
              </a:extLst>
            </p:cNvPr>
            <p:cNvSpPr/>
            <p:nvPr/>
          </p:nvSpPr>
          <p:spPr>
            <a:xfrm>
              <a:off x="8472264" y="2351439"/>
              <a:ext cx="706779" cy="679459"/>
            </a:xfrm>
            <a:prstGeom prst="ellipse">
              <a:avLst/>
            </a:prstGeom>
            <a:solidFill>
              <a:srgbClr val="1B5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 dirty="0"/>
            </a:p>
          </p:txBody>
        </p:sp>
        <p:pic>
          <p:nvPicPr>
            <p:cNvPr id="27" name="Picture 38" descr="Customer review">
              <a:extLst>
                <a:ext uri="{FF2B5EF4-FFF2-40B4-BE49-F238E27FC236}">
                  <a16:creationId xmlns:a16="http://schemas.microsoft.com/office/drawing/2014/main" id="{4826CB61-F30C-45D7-BEEC-DD910CC64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40246" y="2505761"/>
              <a:ext cx="370814" cy="370814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0532C42-5477-4889-AEB6-7A15AB7FBD82}"/>
              </a:ext>
            </a:extLst>
          </p:cNvPr>
          <p:cNvSpPr txBox="1"/>
          <p:nvPr/>
        </p:nvSpPr>
        <p:spPr>
          <a:xfrm>
            <a:off x="8955496" y="3756905"/>
            <a:ext cx="2466261" cy="78815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Telecommuting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E3DE554-E9F7-46C5-B20B-FDD7C97A3815}"/>
              </a:ext>
            </a:extLst>
          </p:cNvPr>
          <p:cNvGrpSpPr/>
          <p:nvPr/>
        </p:nvGrpSpPr>
        <p:grpSpPr>
          <a:xfrm>
            <a:off x="8220390" y="3579050"/>
            <a:ext cx="706779" cy="679459"/>
            <a:chOff x="8472264" y="2351439"/>
            <a:chExt cx="706779" cy="679459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C8442EE-074D-4568-B3B8-6DF7EB541F12}"/>
                </a:ext>
              </a:extLst>
            </p:cNvPr>
            <p:cNvSpPr/>
            <p:nvPr/>
          </p:nvSpPr>
          <p:spPr>
            <a:xfrm>
              <a:off x="8472264" y="2351439"/>
              <a:ext cx="706779" cy="679459"/>
            </a:xfrm>
            <a:prstGeom prst="ellipse">
              <a:avLst/>
            </a:prstGeom>
            <a:solidFill>
              <a:srgbClr val="1B5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 dirty="0"/>
            </a:p>
          </p:txBody>
        </p:sp>
        <p:pic>
          <p:nvPicPr>
            <p:cNvPr id="37" name="Picture 38" descr="Customer review">
              <a:extLst>
                <a:ext uri="{FF2B5EF4-FFF2-40B4-BE49-F238E27FC236}">
                  <a16:creationId xmlns:a16="http://schemas.microsoft.com/office/drawing/2014/main" id="{86D576CD-31A6-43FE-A181-D7560A155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40246" y="2505761"/>
              <a:ext cx="370814" cy="370814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66514EA-154E-4BC8-B358-AB5AE2CC6211}"/>
              </a:ext>
            </a:extLst>
          </p:cNvPr>
          <p:cNvSpPr txBox="1"/>
          <p:nvPr/>
        </p:nvSpPr>
        <p:spPr>
          <a:xfrm>
            <a:off x="8531766" y="5167777"/>
            <a:ext cx="2466261" cy="78815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Conflict of Interest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6053D27-31B5-44CE-B305-C7D9FBD0C6E9}"/>
              </a:ext>
            </a:extLst>
          </p:cNvPr>
          <p:cNvGrpSpPr/>
          <p:nvPr/>
        </p:nvGrpSpPr>
        <p:grpSpPr>
          <a:xfrm>
            <a:off x="7797586" y="5065971"/>
            <a:ext cx="706779" cy="679459"/>
            <a:chOff x="8472264" y="2351439"/>
            <a:chExt cx="706779" cy="679459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954D738-5F35-4504-9563-39D02B49DD17}"/>
                </a:ext>
              </a:extLst>
            </p:cNvPr>
            <p:cNvSpPr/>
            <p:nvPr/>
          </p:nvSpPr>
          <p:spPr>
            <a:xfrm>
              <a:off x="8472264" y="2351439"/>
              <a:ext cx="706779" cy="679459"/>
            </a:xfrm>
            <a:prstGeom prst="ellipse">
              <a:avLst/>
            </a:prstGeom>
            <a:solidFill>
              <a:srgbClr val="1B5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 dirty="0"/>
            </a:p>
          </p:txBody>
        </p:sp>
        <p:pic>
          <p:nvPicPr>
            <p:cNvPr id="42" name="Picture 38" descr="Customer review">
              <a:extLst>
                <a:ext uri="{FF2B5EF4-FFF2-40B4-BE49-F238E27FC236}">
                  <a16:creationId xmlns:a16="http://schemas.microsoft.com/office/drawing/2014/main" id="{C43E9554-AE07-4B7D-B716-D936B50E7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40246" y="2505761"/>
              <a:ext cx="370814" cy="370814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B903C71B-A35C-44D1-AC12-F4778A952C44}"/>
              </a:ext>
            </a:extLst>
          </p:cNvPr>
          <p:cNvSpPr txBox="1"/>
          <p:nvPr/>
        </p:nvSpPr>
        <p:spPr>
          <a:xfrm>
            <a:off x="8746479" y="4457599"/>
            <a:ext cx="2466261" cy="78815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Foreign Influence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1589A81-4656-417C-93F5-BE6F2564AD0A}"/>
              </a:ext>
            </a:extLst>
          </p:cNvPr>
          <p:cNvGrpSpPr/>
          <p:nvPr/>
        </p:nvGrpSpPr>
        <p:grpSpPr>
          <a:xfrm>
            <a:off x="8001155" y="4328299"/>
            <a:ext cx="706779" cy="679459"/>
            <a:chOff x="8472264" y="2351439"/>
            <a:chExt cx="706779" cy="679459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2930D30-E21F-4FAE-966F-B909ADA2879D}"/>
                </a:ext>
              </a:extLst>
            </p:cNvPr>
            <p:cNvSpPr/>
            <p:nvPr/>
          </p:nvSpPr>
          <p:spPr>
            <a:xfrm>
              <a:off x="8472264" y="2351439"/>
              <a:ext cx="706779" cy="679459"/>
            </a:xfrm>
            <a:prstGeom prst="ellipse">
              <a:avLst/>
            </a:prstGeom>
            <a:solidFill>
              <a:srgbClr val="1B5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 dirty="0"/>
            </a:p>
          </p:txBody>
        </p:sp>
        <p:pic>
          <p:nvPicPr>
            <p:cNvPr id="48" name="Picture 38" descr="Customer review">
              <a:extLst>
                <a:ext uri="{FF2B5EF4-FFF2-40B4-BE49-F238E27FC236}">
                  <a16:creationId xmlns:a16="http://schemas.microsoft.com/office/drawing/2014/main" id="{BB61893C-76F5-410B-8CE7-EDCBD1705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40246" y="2505761"/>
              <a:ext cx="370814" cy="370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40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41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9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9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41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41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41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41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8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8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41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9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9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accel="43000" decel="41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41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9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9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41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9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9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2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7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2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7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2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2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7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2" grpId="0" animBg="1"/>
      <p:bldP spid="4" grpId="0"/>
      <p:bldP spid="22" grpId="0" animBg="1"/>
      <p:bldP spid="25" grpId="0" animBg="1"/>
      <p:bldP spid="33" grpId="0" animBg="1"/>
      <p:bldP spid="34" grpId="0" animBg="1"/>
      <p:bldP spid="36" grpId="0" animBg="1"/>
      <p:bldP spid="43" grpId="0" animBg="1"/>
      <p:bldP spid="47" grpId="0" animBg="1"/>
      <p:bldP spid="18" grpId="0"/>
      <p:bldP spid="23" grpId="0"/>
      <p:bldP spid="28" grpId="0"/>
      <p:bldP spid="38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9804F4-54E0-4151-B0FF-64F29DE1D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80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A4D9E6-9027-406B-B30B-3F6306644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8099" y="0"/>
            <a:ext cx="3814813" cy="23678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BE59EF-C5D7-4BC4-9C38-396E099CD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2912" y="1"/>
            <a:ext cx="3529087" cy="2367814"/>
          </a:xfrm>
          <a:prstGeom prst="rect">
            <a:avLst/>
          </a:prstGeom>
        </p:spPr>
      </p:pic>
      <p:pic>
        <p:nvPicPr>
          <p:cNvPr id="1026" name="Picture 2" descr="May be an image of one or more people, people standing and text">
            <a:extLst>
              <a:ext uri="{FF2B5EF4-FFF2-40B4-BE49-F238E27FC236}">
                <a16:creationId xmlns:a16="http://schemas.microsoft.com/office/drawing/2014/main" id="{B0CF2B8A-EDBF-4B9B-B938-710B5AE26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100" y="2367816"/>
            <a:ext cx="3814812" cy="236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y be an image of one or more people, people sitting and people standing">
            <a:extLst>
              <a:ext uri="{FF2B5EF4-FFF2-40B4-BE49-F238E27FC236}">
                <a16:creationId xmlns:a16="http://schemas.microsoft.com/office/drawing/2014/main" id="{D3461596-E425-4F3F-9EA1-B70C77A3E6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44"/>
          <a:stretch/>
        </p:blipFill>
        <p:spPr bwMode="auto">
          <a:xfrm>
            <a:off x="4848099" y="4735630"/>
            <a:ext cx="3814810" cy="215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B24C16-83FF-4AEC-B06A-E10D6C8367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2911" y="2367816"/>
            <a:ext cx="3529086" cy="23678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1F1BA4-6C9F-4C23-BCFE-C793C8A02F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2909" y="4735629"/>
            <a:ext cx="3529086" cy="215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93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7365D6-BDC4-4D0D-8FFF-4FBE6F348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2533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C65F05-970F-4C1A-A054-D54C84441D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339" y="0"/>
            <a:ext cx="4453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68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9AB029-C307-463A-A419-9E1617CF0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386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7268</TotalTime>
  <Words>1373</Words>
  <Application>Microsoft Office PowerPoint</Application>
  <PresentationFormat>Widescreen</PresentationFormat>
  <Paragraphs>243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Lato</vt:lpstr>
      <vt:lpstr>Mongolian Baiti</vt:lpstr>
      <vt:lpstr>Montserrat</vt:lpstr>
      <vt:lpstr>Open Sans</vt:lpstr>
      <vt:lpstr>Open Sans bold</vt:lpstr>
      <vt:lpstr>Roboto</vt:lpstr>
      <vt:lpstr>Wingdings</vt:lpstr>
      <vt:lpstr>Office Theme</vt:lpstr>
      <vt:lpstr>PowerPoint Presentation</vt:lpstr>
      <vt:lpstr>PowerPoint Presentation</vt:lpstr>
      <vt:lpstr>AACC Meeting Minutes:  September 21, 2021  9:45 a.m.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Risk Assessment Follow-Up</vt:lpstr>
      <vt:lpstr>Audit Follow-up: Open Issues</vt:lpstr>
      <vt:lpstr>Audit Follow-up: Open Issues</vt:lpstr>
      <vt:lpstr>PowerPoint Presentation</vt:lpstr>
      <vt:lpstr>PowerPoint Presentation</vt:lpstr>
      <vt:lpstr>PowerPoint Presentation</vt:lpstr>
      <vt:lpstr>PowerPoint Presentation</vt:lpstr>
      <vt:lpstr>ERM Updates</vt:lpstr>
      <vt:lpstr>Division of Audit Updates</vt:lpstr>
      <vt:lpstr>PowerPoint Presentation</vt:lpstr>
      <vt:lpstr>PowerPoint Presentation</vt:lpstr>
      <vt:lpstr>Q&amp;A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Deidre Melton</dc:creator>
  <cp:lastModifiedBy>Maleszewski, Joseph</cp:lastModifiedBy>
  <cp:revision>270</cp:revision>
  <dcterms:created xsi:type="dcterms:W3CDTF">2021-02-10T22:08:13Z</dcterms:created>
  <dcterms:modified xsi:type="dcterms:W3CDTF">2021-11-29T15:40:29Z</dcterms:modified>
</cp:coreProperties>
</file>