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74" r:id="rId5"/>
    <p:sldId id="256" r:id="rId6"/>
    <p:sldId id="275" r:id="rId7"/>
    <p:sldId id="291" r:id="rId8"/>
    <p:sldId id="279" r:id="rId9"/>
    <p:sldId id="277" r:id="rId10"/>
    <p:sldId id="276" r:id="rId11"/>
    <p:sldId id="280" r:id="rId12"/>
    <p:sldId id="281" r:id="rId13"/>
    <p:sldId id="284" r:id="rId14"/>
    <p:sldId id="283" r:id="rId15"/>
    <p:sldId id="273" r:id="rId16"/>
    <p:sldId id="278" r:id="rId17"/>
    <p:sldId id="285" r:id="rId18"/>
    <p:sldId id="286" r:id="rId19"/>
    <p:sldId id="287" r:id="rId20"/>
    <p:sldId id="288" r:id="rId21"/>
    <p:sldId id="289" r:id="rId22"/>
    <p:sldId id="290" r:id="rId23"/>
    <p:sldId id="261" r:id="rId24"/>
    <p:sldId id="262" r:id="rId25"/>
    <p:sldId id="292"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13" autoAdjust="0"/>
    <p:restoredTop sz="81833" autoAdjust="0"/>
  </p:normalViewPr>
  <p:slideViewPr>
    <p:cSldViewPr snapToGrid="0">
      <p:cViewPr varScale="1">
        <p:scale>
          <a:sx n="81" d="100"/>
          <a:sy n="81" d="100"/>
        </p:scale>
        <p:origin x="39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3C594-B6CC-4AD7-BE7F-6AC230FDFEF8}"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75AA7-143E-46B9-9F10-9FDF3BBBDF9A}" type="slidenum">
              <a:rPr lang="en-US" smtClean="0"/>
              <a:t>‹#›</a:t>
            </a:fld>
            <a:endParaRPr lang="en-US"/>
          </a:p>
        </p:txBody>
      </p:sp>
    </p:spTree>
    <p:extLst>
      <p:ext uri="{BB962C8B-B14F-4D97-AF65-F5344CB8AC3E}">
        <p14:creationId xmlns:p14="http://schemas.microsoft.com/office/powerpoint/2010/main" val="2250386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75AA7-143E-46B9-9F10-9FDF3BBBDF9A}" type="slidenum">
              <a:rPr lang="en-US" smtClean="0"/>
              <a:t>1</a:t>
            </a:fld>
            <a:endParaRPr lang="en-US"/>
          </a:p>
        </p:txBody>
      </p:sp>
    </p:spTree>
    <p:extLst>
      <p:ext uri="{BB962C8B-B14F-4D97-AF65-F5344CB8AC3E}">
        <p14:creationId xmlns:p14="http://schemas.microsoft.com/office/powerpoint/2010/main" val="2602390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75AA7-143E-46B9-9F10-9FDF3BBBDF9A}" type="slidenum">
              <a:rPr lang="en-US" smtClean="0"/>
              <a:t>11</a:t>
            </a:fld>
            <a:endParaRPr lang="en-US"/>
          </a:p>
        </p:txBody>
      </p:sp>
    </p:spTree>
    <p:extLst>
      <p:ext uri="{BB962C8B-B14F-4D97-AF65-F5344CB8AC3E}">
        <p14:creationId xmlns:p14="http://schemas.microsoft.com/office/powerpoint/2010/main" val="2250594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A207-B191-4F45-8CD3-3F52505143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BB2DE-93AD-4B71-9E0F-8CAD39A33A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395E03-F9AD-4833-BC99-379445F17838}"/>
              </a:ext>
            </a:extLst>
          </p:cNvPr>
          <p:cNvSpPr>
            <a:spLocks noGrp="1"/>
          </p:cNvSpPr>
          <p:nvPr>
            <p:ph type="dt" sz="half" idx="10"/>
          </p:nvPr>
        </p:nvSpPr>
        <p:spPr/>
        <p:txBody>
          <a:bodyPr/>
          <a:lstStyle/>
          <a:p>
            <a:fld id="{2BB8A9D1-D52D-4373-B6AB-6D0EE46449B3}" type="datetimeFigureOut">
              <a:rPr lang="en-US" smtClean="0"/>
              <a:t>3/5/2024</a:t>
            </a:fld>
            <a:endParaRPr lang="en-US"/>
          </a:p>
        </p:txBody>
      </p:sp>
      <p:sp>
        <p:nvSpPr>
          <p:cNvPr id="5" name="Footer Placeholder 4">
            <a:extLst>
              <a:ext uri="{FF2B5EF4-FFF2-40B4-BE49-F238E27FC236}">
                <a16:creationId xmlns:a16="http://schemas.microsoft.com/office/drawing/2014/main" id="{30D61DBD-9045-4E69-90EC-58A18C141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A7A14-345B-4759-9BEB-CDCB4DEFD705}"/>
              </a:ext>
            </a:extLst>
          </p:cNvPr>
          <p:cNvSpPr>
            <a:spLocks noGrp="1"/>
          </p:cNvSpPr>
          <p:nvPr>
            <p:ph type="sldNum" sz="quarter" idx="12"/>
          </p:nvPr>
        </p:nvSpPr>
        <p:spPr/>
        <p:txBody>
          <a:bodyPr/>
          <a:lstStyle/>
          <a:p>
            <a:fld id="{ED41C3B7-6C1F-433D-B95D-862899458FA4}" type="slidenum">
              <a:rPr lang="en-US" smtClean="0"/>
              <a:t>‹#›</a:t>
            </a:fld>
            <a:endParaRPr lang="en-US"/>
          </a:p>
        </p:txBody>
      </p:sp>
    </p:spTree>
    <p:extLst>
      <p:ext uri="{BB962C8B-B14F-4D97-AF65-F5344CB8AC3E}">
        <p14:creationId xmlns:p14="http://schemas.microsoft.com/office/powerpoint/2010/main" val="2116595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DFBA8-DF9A-4FB0-84F6-87DB28AF87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6A6FF0-A239-4F71-9FE9-3F5EC8639B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8B664-D393-4A2F-BB2D-43EE00ABA52D}"/>
              </a:ext>
            </a:extLst>
          </p:cNvPr>
          <p:cNvSpPr>
            <a:spLocks noGrp="1"/>
          </p:cNvSpPr>
          <p:nvPr>
            <p:ph type="dt" sz="half" idx="10"/>
          </p:nvPr>
        </p:nvSpPr>
        <p:spPr/>
        <p:txBody>
          <a:bodyPr/>
          <a:lstStyle/>
          <a:p>
            <a:fld id="{2BB8A9D1-D52D-4373-B6AB-6D0EE46449B3}" type="datetimeFigureOut">
              <a:rPr lang="en-US" smtClean="0"/>
              <a:t>3/5/2024</a:t>
            </a:fld>
            <a:endParaRPr lang="en-US"/>
          </a:p>
        </p:txBody>
      </p:sp>
      <p:sp>
        <p:nvSpPr>
          <p:cNvPr id="5" name="Footer Placeholder 4">
            <a:extLst>
              <a:ext uri="{FF2B5EF4-FFF2-40B4-BE49-F238E27FC236}">
                <a16:creationId xmlns:a16="http://schemas.microsoft.com/office/drawing/2014/main" id="{A98851DF-FACF-45C9-8B91-C7B440DD6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93CBB-232F-4951-A7A0-84996738DE0D}"/>
              </a:ext>
            </a:extLst>
          </p:cNvPr>
          <p:cNvSpPr>
            <a:spLocks noGrp="1"/>
          </p:cNvSpPr>
          <p:nvPr>
            <p:ph type="sldNum" sz="quarter" idx="12"/>
          </p:nvPr>
        </p:nvSpPr>
        <p:spPr/>
        <p:txBody>
          <a:bodyPr/>
          <a:lstStyle/>
          <a:p>
            <a:fld id="{ED41C3B7-6C1F-433D-B95D-862899458FA4}" type="slidenum">
              <a:rPr lang="en-US" smtClean="0"/>
              <a:t>‹#›</a:t>
            </a:fld>
            <a:endParaRPr lang="en-US"/>
          </a:p>
        </p:txBody>
      </p:sp>
    </p:spTree>
    <p:extLst>
      <p:ext uri="{BB962C8B-B14F-4D97-AF65-F5344CB8AC3E}">
        <p14:creationId xmlns:p14="http://schemas.microsoft.com/office/powerpoint/2010/main" val="2557348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C90BCE-9FB2-4463-916B-FE7C777E70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5C5D9-D7F3-4A13-A117-0E676B76A3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BB25B-1231-4743-A1BE-7C2675EE01B7}"/>
              </a:ext>
            </a:extLst>
          </p:cNvPr>
          <p:cNvSpPr>
            <a:spLocks noGrp="1"/>
          </p:cNvSpPr>
          <p:nvPr>
            <p:ph type="dt" sz="half" idx="10"/>
          </p:nvPr>
        </p:nvSpPr>
        <p:spPr/>
        <p:txBody>
          <a:bodyPr/>
          <a:lstStyle/>
          <a:p>
            <a:fld id="{2BB8A9D1-D52D-4373-B6AB-6D0EE46449B3}" type="datetimeFigureOut">
              <a:rPr lang="en-US" smtClean="0"/>
              <a:t>3/5/2024</a:t>
            </a:fld>
            <a:endParaRPr lang="en-US"/>
          </a:p>
        </p:txBody>
      </p:sp>
      <p:sp>
        <p:nvSpPr>
          <p:cNvPr id="5" name="Footer Placeholder 4">
            <a:extLst>
              <a:ext uri="{FF2B5EF4-FFF2-40B4-BE49-F238E27FC236}">
                <a16:creationId xmlns:a16="http://schemas.microsoft.com/office/drawing/2014/main" id="{977EBFE5-DC94-442D-8630-DE2B2084E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0F7F2-0E4D-4D82-9339-5DFF8CF97813}"/>
              </a:ext>
            </a:extLst>
          </p:cNvPr>
          <p:cNvSpPr>
            <a:spLocks noGrp="1"/>
          </p:cNvSpPr>
          <p:nvPr>
            <p:ph type="sldNum" sz="quarter" idx="12"/>
          </p:nvPr>
        </p:nvSpPr>
        <p:spPr/>
        <p:txBody>
          <a:bodyPr/>
          <a:lstStyle/>
          <a:p>
            <a:fld id="{ED41C3B7-6C1F-433D-B95D-862899458FA4}" type="slidenum">
              <a:rPr lang="en-US" smtClean="0"/>
              <a:t>‹#›</a:t>
            </a:fld>
            <a:endParaRPr lang="en-US"/>
          </a:p>
        </p:txBody>
      </p:sp>
    </p:spTree>
    <p:extLst>
      <p:ext uri="{BB962C8B-B14F-4D97-AF65-F5344CB8AC3E}">
        <p14:creationId xmlns:p14="http://schemas.microsoft.com/office/powerpoint/2010/main" val="553260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Dar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178F-DC8D-1FBB-1931-DA5FD46B0A52}"/>
              </a:ext>
            </a:extLst>
          </p:cNvPr>
          <p:cNvSpPr>
            <a:spLocks noGrp="1"/>
          </p:cNvSpPr>
          <p:nvPr>
            <p:ph type="ctrTitle" hasCustomPrompt="1"/>
          </p:nvPr>
        </p:nvSpPr>
        <p:spPr>
          <a:xfrm>
            <a:off x="807308" y="2235200"/>
            <a:ext cx="6359611" cy="2387600"/>
          </a:xfrm>
          <a:prstGeom prst="rect">
            <a:avLst/>
          </a:prstGeom>
        </p:spPr>
        <p:txBody>
          <a:bodyPr anchor="t"/>
          <a:lstStyle>
            <a:lvl1pPr algn="l">
              <a:defRPr sz="6000" b="1" i="0">
                <a:solidFill>
                  <a:srgbClr val="FF6C0C"/>
                </a:solidFill>
                <a:latin typeface="Arial Black" panose="020B0604020202020204" pitchFamily="34" charset="0"/>
                <a:cs typeface="Arial Black" panose="020B0604020202020204" pitchFamily="34" charset="0"/>
              </a:defRPr>
            </a:lvl1pPr>
          </a:lstStyle>
          <a:p>
            <a:r>
              <a:rPr lang="en-US" dirty="0"/>
              <a:t>TITLE PAGE</a:t>
            </a:r>
            <a:br>
              <a:rPr lang="en-US" dirty="0"/>
            </a:br>
            <a:r>
              <a:rPr lang="en-US" dirty="0"/>
              <a:t>HEADLINE</a:t>
            </a:r>
          </a:p>
        </p:txBody>
      </p:sp>
      <p:sp>
        <p:nvSpPr>
          <p:cNvPr id="3" name="Subtitle 2">
            <a:extLst>
              <a:ext uri="{FF2B5EF4-FFF2-40B4-BE49-F238E27FC236}">
                <a16:creationId xmlns:a16="http://schemas.microsoft.com/office/drawing/2014/main" id="{7185F0B5-E6F0-74B4-578D-9C802365B7F7}"/>
              </a:ext>
            </a:extLst>
          </p:cNvPr>
          <p:cNvSpPr>
            <a:spLocks noGrp="1"/>
          </p:cNvSpPr>
          <p:nvPr>
            <p:ph type="subTitle" idx="1"/>
          </p:nvPr>
        </p:nvSpPr>
        <p:spPr>
          <a:xfrm>
            <a:off x="807308" y="1278967"/>
            <a:ext cx="5544065" cy="827881"/>
          </a:xfrm>
          <a:prstGeom prst="rect">
            <a:avLst/>
          </a:prstGeo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4">
            <a:extLst>
              <a:ext uri="{FF2B5EF4-FFF2-40B4-BE49-F238E27FC236}">
                <a16:creationId xmlns:a16="http://schemas.microsoft.com/office/drawing/2014/main" id="{7964FB70-12DF-27EB-2A00-C0A2B8C980E6}"/>
              </a:ext>
            </a:extLst>
          </p:cNvPr>
          <p:cNvSpPr>
            <a:spLocks noGrp="1"/>
          </p:cNvSpPr>
          <p:nvPr>
            <p:ph type="body" sz="quarter" idx="10" hasCustomPrompt="1"/>
          </p:nvPr>
        </p:nvSpPr>
        <p:spPr>
          <a:xfrm>
            <a:off x="807308" y="641953"/>
            <a:ext cx="5464175" cy="396875"/>
          </a:xfrm>
        </p:spPr>
        <p:txBody>
          <a:bodyPr/>
          <a:lstStyle>
            <a:lvl1pPr marL="0" indent="0">
              <a:buFontTx/>
              <a:buNone/>
              <a:defRPr sz="2000">
                <a:solidFill>
                  <a:schemeClr val="bg1"/>
                </a:solidFill>
              </a:defRPr>
            </a:lvl1pPr>
          </a:lstStyle>
          <a:p>
            <a:pPr lvl="0"/>
            <a:r>
              <a:rPr lang="en-US" dirty="0"/>
              <a:t>Month, Day, Year</a:t>
            </a:r>
          </a:p>
          <a:p>
            <a:pPr lvl="0"/>
            <a:endParaRPr lang="en-US" dirty="0"/>
          </a:p>
        </p:txBody>
      </p:sp>
    </p:spTree>
    <p:extLst>
      <p:ext uri="{BB962C8B-B14F-4D97-AF65-F5344CB8AC3E}">
        <p14:creationId xmlns:p14="http://schemas.microsoft.com/office/powerpoint/2010/main" val="319371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L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178F-DC8D-1FBB-1931-DA5FD46B0A52}"/>
              </a:ext>
            </a:extLst>
          </p:cNvPr>
          <p:cNvSpPr>
            <a:spLocks noGrp="1"/>
          </p:cNvSpPr>
          <p:nvPr>
            <p:ph type="ctrTitle" hasCustomPrompt="1"/>
          </p:nvPr>
        </p:nvSpPr>
        <p:spPr>
          <a:xfrm>
            <a:off x="807308" y="2235200"/>
            <a:ext cx="6359611" cy="2387600"/>
          </a:xfrm>
          <a:prstGeom prst="rect">
            <a:avLst/>
          </a:prstGeom>
        </p:spPr>
        <p:txBody>
          <a:bodyPr anchor="t"/>
          <a:lstStyle>
            <a:lvl1pPr algn="l">
              <a:defRPr sz="6000" b="1" i="0">
                <a:solidFill>
                  <a:srgbClr val="FF6C0C"/>
                </a:solidFill>
                <a:latin typeface="Arial Black" panose="020B0604020202020204" pitchFamily="34" charset="0"/>
                <a:cs typeface="Arial Black" panose="020B0604020202020204" pitchFamily="34" charset="0"/>
              </a:defRPr>
            </a:lvl1pPr>
          </a:lstStyle>
          <a:p>
            <a:r>
              <a:rPr lang="en-US" dirty="0"/>
              <a:t>TITLE PAGE</a:t>
            </a:r>
            <a:br>
              <a:rPr lang="en-US" dirty="0"/>
            </a:br>
            <a:r>
              <a:rPr lang="en-US" dirty="0"/>
              <a:t>HEADLINE</a:t>
            </a:r>
          </a:p>
        </p:txBody>
      </p:sp>
      <p:sp>
        <p:nvSpPr>
          <p:cNvPr id="3" name="Subtitle 2">
            <a:extLst>
              <a:ext uri="{FF2B5EF4-FFF2-40B4-BE49-F238E27FC236}">
                <a16:creationId xmlns:a16="http://schemas.microsoft.com/office/drawing/2014/main" id="{7185F0B5-E6F0-74B4-578D-9C802365B7F7}"/>
              </a:ext>
            </a:extLst>
          </p:cNvPr>
          <p:cNvSpPr>
            <a:spLocks noGrp="1"/>
          </p:cNvSpPr>
          <p:nvPr>
            <p:ph type="subTitle" idx="1"/>
          </p:nvPr>
        </p:nvSpPr>
        <p:spPr>
          <a:xfrm>
            <a:off x="807308" y="1278967"/>
            <a:ext cx="5544065" cy="827881"/>
          </a:xfrm>
          <a:prstGeom prst="rect">
            <a:avLst/>
          </a:prstGeom>
        </p:spPr>
        <p:txBody>
          <a:bodyPr anchor="b"/>
          <a:lstStyle>
            <a:lvl1pPr marL="0" indent="0" algn="l">
              <a:buNone/>
              <a:defRPr sz="2400">
                <a:solidFill>
                  <a:srgbClr val="1A563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4">
            <a:extLst>
              <a:ext uri="{FF2B5EF4-FFF2-40B4-BE49-F238E27FC236}">
                <a16:creationId xmlns:a16="http://schemas.microsoft.com/office/drawing/2014/main" id="{7CB40166-72B8-5F1A-3E39-83A1963BB7EF}"/>
              </a:ext>
            </a:extLst>
          </p:cNvPr>
          <p:cNvSpPr>
            <a:spLocks noGrp="1"/>
          </p:cNvSpPr>
          <p:nvPr>
            <p:ph type="body" sz="quarter" idx="10" hasCustomPrompt="1"/>
          </p:nvPr>
        </p:nvSpPr>
        <p:spPr>
          <a:xfrm>
            <a:off x="807308" y="651892"/>
            <a:ext cx="5464175" cy="396875"/>
          </a:xfrm>
        </p:spPr>
        <p:txBody>
          <a:bodyPr/>
          <a:lstStyle>
            <a:lvl1pPr marL="0" indent="0">
              <a:buFontTx/>
              <a:buNone/>
              <a:defRPr sz="2000">
                <a:solidFill>
                  <a:schemeClr val="bg1"/>
                </a:solidFill>
              </a:defRPr>
            </a:lvl1pPr>
          </a:lstStyle>
          <a:p>
            <a:pPr lvl="0"/>
            <a:r>
              <a:rPr lang="en-US" dirty="0"/>
              <a:t>Month, Day, Year</a:t>
            </a:r>
          </a:p>
          <a:p>
            <a:pPr lvl="0"/>
            <a:endParaRPr lang="en-US" dirty="0"/>
          </a:p>
        </p:txBody>
      </p:sp>
    </p:spTree>
    <p:extLst>
      <p:ext uri="{BB962C8B-B14F-4D97-AF65-F5344CB8AC3E}">
        <p14:creationId xmlns:p14="http://schemas.microsoft.com/office/powerpoint/2010/main" val="3374748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27DB-23E1-1221-70E2-6D8FD3D57D92}"/>
              </a:ext>
            </a:extLst>
          </p:cNvPr>
          <p:cNvSpPr>
            <a:spLocks noGrp="1"/>
          </p:cNvSpPr>
          <p:nvPr>
            <p:ph type="title" hasCustomPrompt="1"/>
          </p:nvPr>
        </p:nvSpPr>
        <p:spPr>
          <a:xfrm>
            <a:off x="2616443" y="728430"/>
            <a:ext cx="5988206" cy="2852737"/>
          </a:xfrm>
          <a:prstGeom prst="rect">
            <a:avLst/>
          </a:prstGeom>
        </p:spPr>
        <p:txBody>
          <a:bodyPr anchor="b">
            <a:normAutofit/>
          </a:bodyPr>
          <a:lstStyle>
            <a:lvl1pPr>
              <a:defRPr sz="6000" b="1" i="0">
                <a:solidFill>
                  <a:schemeClr val="bg1"/>
                </a:solidFill>
                <a:latin typeface="Arial Black" panose="020B0604020202020204" pitchFamily="34" charset="0"/>
                <a:cs typeface="Arial Black" panose="020B0604020202020204" pitchFamily="34" charset="0"/>
              </a:defRPr>
            </a:lvl1pPr>
          </a:lstStyle>
          <a:p>
            <a:r>
              <a:rPr lang="en-US" dirty="0"/>
              <a:t>Section Break Headline</a:t>
            </a:r>
          </a:p>
        </p:txBody>
      </p:sp>
      <p:sp>
        <p:nvSpPr>
          <p:cNvPr id="3" name="Text Placeholder 2">
            <a:extLst>
              <a:ext uri="{FF2B5EF4-FFF2-40B4-BE49-F238E27FC236}">
                <a16:creationId xmlns:a16="http://schemas.microsoft.com/office/drawing/2014/main" id="{1F4B2044-A2F6-5FAD-9DE2-65C68DA4CE6F}"/>
              </a:ext>
            </a:extLst>
          </p:cNvPr>
          <p:cNvSpPr>
            <a:spLocks noGrp="1"/>
          </p:cNvSpPr>
          <p:nvPr>
            <p:ph type="body" idx="1" hasCustomPrompt="1"/>
          </p:nvPr>
        </p:nvSpPr>
        <p:spPr>
          <a:xfrm>
            <a:off x="2616442" y="3608155"/>
            <a:ext cx="5988206" cy="1019601"/>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Subheadline</a:t>
            </a:r>
            <a:endParaRPr lang="en-US" dirty="0"/>
          </a:p>
        </p:txBody>
      </p:sp>
    </p:spTree>
    <p:extLst>
      <p:ext uri="{BB962C8B-B14F-4D97-AF65-F5344CB8AC3E}">
        <p14:creationId xmlns:p14="http://schemas.microsoft.com/office/powerpoint/2010/main" val="3397663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F">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27DB-23E1-1221-70E2-6D8FD3D57D92}"/>
              </a:ext>
            </a:extLst>
          </p:cNvPr>
          <p:cNvSpPr>
            <a:spLocks noGrp="1"/>
          </p:cNvSpPr>
          <p:nvPr>
            <p:ph type="title" hasCustomPrompt="1"/>
          </p:nvPr>
        </p:nvSpPr>
        <p:spPr>
          <a:xfrm>
            <a:off x="2616443" y="728430"/>
            <a:ext cx="5988206" cy="2852737"/>
          </a:xfrm>
          <a:prstGeom prst="rect">
            <a:avLst/>
          </a:prstGeom>
        </p:spPr>
        <p:txBody>
          <a:bodyPr anchor="b">
            <a:normAutofit/>
          </a:bodyPr>
          <a:lstStyle>
            <a:lvl1pPr>
              <a:defRPr sz="6000" b="1" i="0">
                <a:solidFill>
                  <a:schemeClr val="bg1"/>
                </a:solidFill>
                <a:latin typeface="Arial Black" panose="020B0604020202020204" pitchFamily="34" charset="0"/>
                <a:cs typeface="Arial Black" panose="020B0604020202020204" pitchFamily="34" charset="0"/>
              </a:defRPr>
            </a:lvl1pPr>
          </a:lstStyle>
          <a:p>
            <a:r>
              <a:rPr lang="en-US" dirty="0"/>
              <a:t>Section Break Headline</a:t>
            </a:r>
          </a:p>
        </p:txBody>
      </p:sp>
      <p:sp>
        <p:nvSpPr>
          <p:cNvPr id="3" name="Text Placeholder 2">
            <a:extLst>
              <a:ext uri="{FF2B5EF4-FFF2-40B4-BE49-F238E27FC236}">
                <a16:creationId xmlns:a16="http://schemas.microsoft.com/office/drawing/2014/main" id="{1F4B2044-A2F6-5FAD-9DE2-65C68DA4CE6F}"/>
              </a:ext>
            </a:extLst>
          </p:cNvPr>
          <p:cNvSpPr>
            <a:spLocks noGrp="1"/>
          </p:cNvSpPr>
          <p:nvPr>
            <p:ph type="body" idx="1" hasCustomPrompt="1"/>
          </p:nvPr>
        </p:nvSpPr>
        <p:spPr>
          <a:xfrm>
            <a:off x="2616442" y="3608155"/>
            <a:ext cx="5988206" cy="1019601"/>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Subheadline</a:t>
            </a:r>
            <a:endParaRPr lang="en-US" dirty="0"/>
          </a:p>
        </p:txBody>
      </p:sp>
    </p:spTree>
    <p:extLst>
      <p:ext uri="{BB962C8B-B14F-4D97-AF65-F5344CB8AC3E}">
        <p14:creationId xmlns:p14="http://schemas.microsoft.com/office/powerpoint/2010/main" val="311492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1809-BDD2-6704-2C85-F1AE7FAB3272}"/>
              </a:ext>
            </a:extLst>
          </p:cNvPr>
          <p:cNvSpPr>
            <a:spLocks noGrp="1"/>
          </p:cNvSpPr>
          <p:nvPr>
            <p:ph type="title" hasCustomPrompt="1"/>
          </p:nvPr>
        </p:nvSpPr>
        <p:spPr>
          <a:xfrm>
            <a:off x="838200" y="365126"/>
            <a:ext cx="10515600" cy="816904"/>
          </a:xfrm>
          <a:prstGeom prst="rect">
            <a:avLst/>
          </a:prstGeom>
        </p:spPr>
        <p:txBody>
          <a:bodyPr/>
          <a:lstStyle>
            <a:lvl1pPr>
              <a:defRPr b="1" i="0">
                <a:solidFill>
                  <a:srgbClr val="1A5631"/>
                </a:solidFill>
                <a:latin typeface="Arial Black" panose="020B0604020202020204" pitchFamily="34" charset="0"/>
                <a:cs typeface="Arial Black" panose="020B0604020202020204" pitchFamily="34" charset="0"/>
              </a:defRPr>
            </a:lvl1pPr>
          </a:lstStyle>
          <a:p>
            <a:r>
              <a:rPr lang="en-US" dirty="0"/>
              <a:t>Info page title</a:t>
            </a:r>
          </a:p>
        </p:txBody>
      </p:sp>
      <p:sp>
        <p:nvSpPr>
          <p:cNvPr id="3" name="Content Placeholder 2">
            <a:extLst>
              <a:ext uri="{FF2B5EF4-FFF2-40B4-BE49-F238E27FC236}">
                <a16:creationId xmlns:a16="http://schemas.microsoft.com/office/drawing/2014/main" id="{05242E64-BA74-900E-7820-26BE9DA9E12C}"/>
              </a:ext>
            </a:extLst>
          </p:cNvPr>
          <p:cNvSpPr>
            <a:spLocks noGrp="1"/>
          </p:cNvSpPr>
          <p:nvPr>
            <p:ph idx="1" hasCustomPrompt="1"/>
          </p:nvPr>
        </p:nvSpPr>
        <p:spPr>
          <a:xfrm>
            <a:off x="838200" y="1825625"/>
            <a:ext cx="4949283" cy="3790950"/>
          </a:xfrm>
          <a:prstGeom prst="rect">
            <a:avLst/>
          </a:prstGeom>
        </p:spPr>
        <p:txBody>
          <a:bodyPr anchor="ctr">
            <a:normAutofit/>
          </a:bodyPr>
          <a:lstStyle>
            <a:lvl1pPr marL="0" indent="0">
              <a:buFontTx/>
              <a:buNone/>
              <a:defRPr sz="1800"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br>
              <a:rPr lang="en-US" dirty="0"/>
            </a:br>
            <a:br>
              <a:rPr lang="en-US" dirty="0"/>
            </a:br>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8" name="Picture Placeholder 7">
            <a:extLst>
              <a:ext uri="{FF2B5EF4-FFF2-40B4-BE49-F238E27FC236}">
                <a16:creationId xmlns:a16="http://schemas.microsoft.com/office/drawing/2014/main" id="{FEEBB09F-32A4-F7B9-C1A9-B761789EE961}"/>
              </a:ext>
            </a:extLst>
          </p:cNvPr>
          <p:cNvSpPr>
            <a:spLocks noGrp="1"/>
          </p:cNvSpPr>
          <p:nvPr>
            <p:ph type="pic" sz="quarter" idx="10"/>
          </p:nvPr>
        </p:nvSpPr>
        <p:spPr>
          <a:xfrm>
            <a:off x="6323013" y="1828800"/>
            <a:ext cx="5868987" cy="379095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193729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F707-E7C0-4B98-8891-FF10B6F3A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2F0EBB-F997-4B71-8891-E95DAE3866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1280B-4945-4A61-A64F-92D352FF72A3}"/>
              </a:ext>
            </a:extLst>
          </p:cNvPr>
          <p:cNvSpPr>
            <a:spLocks noGrp="1"/>
          </p:cNvSpPr>
          <p:nvPr>
            <p:ph type="dt" sz="half" idx="10"/>
          </p:nvPr>
        </p:nvSpPr>
        <p:spPr/>
        <p:txBody>
          <a:bodyPr/>
          <a:lstStyle/>
          <a:p>
            <a:fld id="{2BB8A9D1-D52D-4373-B6AB-6D0EE46449B3}" type="datetimeFigureOut">
              <a:rPr lang="en-US" smtClean="0"/>
              <a:t>3/5/2024</a:t>
            </a:fld>
            <a:endParaRPr lang="en-US"/>
          </a:p>
        </p:txBody>
      </p:sp>
      <p:sp>
        <p:nvSpPr>
          <p:cNvPr id="5" name="Footer Placeholder 4">
            <a:extLst>
              <a:ext uri="{FF2B5EF4-FFF2-40B4-BE49-F238E27FC236}">
                <a16:creationId xmlns:a16="http://schemas.microsoft.com/office/drawing/2014/main" id="{629B68AE-8E29-4FEC-A640-9C954A366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EB9BB-D3C7-4DAB-A55E-820C5B0BD7CC}"/>
              </a:ext>
            </a:extLst>
          </p:cNvPr>
          <p:cNvSpPr>
            <a:spLocks noGrp="1"/>
          </p:cNvSpPr>
          <p:nvPr>
            <p:ph type="sldNum" sz="quarter" idx="12"/>
          </p:nvPr>
        </p:nvSpPr>
        <p:spPr/>
        <p:txBody>
          <a:bodyPr/>
          <a:lstStyle/>
          <a:p>
            <a:fld id="{ED41C3B7-6C1F-433D-B95D-862899458FA4}" type="slidenum">
              <a:rPr lang="en-US" smtClean="0"/>
              <a:t>‹#›</a:t>
            </a:fld>
            <a:endParaRPr lang="en-US"/>
          </a:p>
        </p:txBody>
      </p:sp>
    </p:spTree>
    <p:extLst>
      <p:ext uri="{BB962C8B-B14F-4D97-AF65-F5344CB8AC3E}">
        <p14:creationId xmlns:p14="http://schemas.microsoft.com/office/powerpoint/2010/main" val="2506442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7756-B4AE-427B-B05B-1EA43DFB80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18E619-9904-41B7-8D1F-43E274D78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74872B-B51B-42DD-A037-DA215BFF963F}"/>
              </a:ext>
            </a:extLst>
          </p:cNvPr>
          <p:cNvSpPr>
            <a:spLocks noGrp="1"/>
          </p:cNvSpPr>
          <p:nvPr>
            <p:ph type="dt" sz="half" idx="10"/>
          </p:nvPr>
        </p:nvSpPr>
        <p:spPr/>
        <p:txBody>
          <a:bodyPr/>
          <a:lstStyle/>
          <a:p>
            <a:fld id="{2BB8A9D1-D52D-4373-B6AB-6D0EE46449B3}" type="datetimeFigureOut">
              <a:rPr lang="en-US" smtClean="0"/>
              <a:t>3/5/2024</a:t>
            </a:fld>
            <a:endParaRPr lang="en-US"/>
          </a:p>
        </p:txBody>
      </p:sp>
      <p:sp>
        <p:nvSpPr>
          <p:cNvPr id="5" name="Footer Placeholder 4">
            <a:extLst>
              <a:ext uri="{FF2B5EF4-FFF2-40B4-BE49-F238E27FC236}">
                <a16:creationId xmlns:a16="http://schemas.microsoft.com/office/drawing/2014/main" id="{C65867E5-46F7-4BFF-BD40-CD5DD0233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A4412-B40C-4493-A031-DE6D3FED718F}"/>
              </a:ext>
            </a:extLst>
          </p:cNvPr>
          <p:cNvSpPr>
            <a:spLocks noGrp="1"/>
          </p:cNvSpPr>
          <p:nvPr>
            <p:ph type="sldNum" sz="quarter" idx="12"/>
          </p:nvPr>
        </p:nvSpPr>
        <p:spPr/>
        <p:txBody>
          <a:bodyPr/>
          <a:lstStyle/>
          <a:p>
            <a:fld id="{ED41C3B7-6C1F-433D-B95D-862899458FA4}" type="slidenum">
              <a:rPr lang="en-US" smtClean="0"/>
              <a:t>‹#›</a:t>
            </a:fld>
            <a:endParaRPr lang="en-US"/>
          </a:p>
        </p:txBody>
      </p:sp>
    </p:spTree>
    <p:extLst>
      <p:ext uri="{BB962C8B-B14F-4D97-AF65-F5344CB8AC3E}">
        <p14:creationId xmlns:p14="http://schemas.microsoft.com/office/powerpoint/2010/main" val="2680356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E94A-85EB-4AF1-9D01-D10AB58B4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8102B4-C0D6-4738-ACF8-3694ECB28E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AD7104-3586-43B8-8809-16D550BF39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0A686A-C8CF-4268-A4B4-E9A7321E60D4}"/>
              </a:ext>
            </a:extLst>
          </p:cNvPr>
          <p:cNvSpPr>
            <a:spLocks noGrp="1"/>
          </p:cNvSpPr>
          <p:nvPr>
            <p:ph type="dt" sz="half" idx="10"/>
          </p:nvPr>
        </p:nvSpPr>
        <p:spPr/>
        <p:txBody>
          <a:bodyPr/>
          <a:lstStyle/>
          <a:p>
            <a:fld id="{2BB8A9D1-D52D-4373-B6AB-6D0EE46449B3}" type="datetimeFigureOut">
              <a:rPr lang="en-US" smtClean="0"/>
              <a:t>3/5/2024</a:t>
            </a:fld>
            <a:endParaRPr lang="en-US"/>
          </a:p>
        </p:txBody>
      </p:sp>
      <p:sp>
        <p:nvSpPr>
          <p:cNvPr id="6" name="Footer Placeholder 5">
            <a:extLst>
              <a:ext uri="{FF2B5EF4-FFF2-40B4-BE49-F238E27FC236}">
                <a16:creationId xmlns:a16="http://schemas.microsoft.com/office/drawing/2014/main" id="{773A2BC0-1208-4A61-83C1-425F9DEA9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793ED-01F5-4D12-B159-1EDC805435F1}"/>
              </a:ext>
            </a:extLst>
          </p:cNvPr>
          <p:cNvSpPr>
            <a:spLocks noGrp="1"/>
          </p:cNvSpPr>
          <p:nvPr>
            <p:ph type="sldNum" sz="quarter" idx="12"/>
          </p:nvPr>
        </p:nvSpPr>
        <p:spPr/>
        <p:txBody>
          <a:bodyPr/>
          <a:lstStyle/>
          <a:p>
            <a:fld id="{ED41C3B7-6C1F-433D-B95D-862899458FA4}" type="slidenum">
              <a:rPr lang="en-US" smtClean="0"/>
              <a:t>‹#›</a:t>
            </a:fld>
            <a:endParaRPr lang="en-US"/>
          </a:p>
        </p:txBody>
      </p:sp>
    </p:spTree>
    <p:extLst>
      <p:ext uri="{BB962C8B-B14F-4D97-AF65-F5344CB8AC3E}">
        <p14:creationId xmlns:p14="http://schemas.microsoft.com/office/powerpoint/2010/main" val="2734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E0560-4B87-4911-A52B-C8A4AAE332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DA558F-F0B2-4743-84F8-7D4184898D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25935-D678-4C76-9A79-8B7D167E4E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75583-F752-48F2-AE02-AA81E500C2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3319781-DB73-4770-B7C8-975C04670C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416F7E-31EA-41A8-AB12-0DEFA4997912}"/>
              </a:ext>
            </a:extLst>
          </p:cNvPr>
          <p:cNvSpPr>
            <a:spLocks noGrp="1"/>
          </p:cNvSpPr>
          <p:nvPr>
            <p:ph type="dt" sz="half" idx="10"/>
          </p:nvPr>
        </p:nvSpPr>
        <p:spPr/>
        <p:txBody>
          <a:bodyPr/>
          <a:lstStyle/>
          <a:p>
            <a:fld id="{2BB8A9D1-D52D-4373-B6AB-6D0EE46449B3}" type="datetimeFigureOut">
              <a:rPr lang="en-US" smtClean="0"/>
              <a:t>3/5/2024</a:t>
            </a:fld>
            <a:endParaRPr lang="en-US"/>
          </a:p>
        </p:txBody>
      </p:sp>
      <p:sp>
        <p:nvSpPr>
          <p:cNvPr id="8" name="Footer Placeholder 7">
            <a:extLst>
              <a:ext uri="{FF2B5EF4-FFF2-40B4-BE49-F238E27FC236}">
                <a16:creationId xmlns:a16="http://schemas.microsoft.com/office/drawing/2014/main" id="{D8B45D03-0333-4354-9A18-C23B6D7337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980A7B-34AA-4C66-8549-BB1F0A63F136}"/>
              </a:ext>
            </a:extLst>
          </p:cNvPr>
          <p:cNvSpPr>
            <a:spLocks noGrp="1"/>
          </p:cNvSpPr>
          <p:nvPr>
            <p:ph type="sldNum" sz="quarter" idx="12"/>
          </p:nvPr>
        </p:nvSpPr>
        <p:spPr/>
        <p:txBody>
          <a:bodyPr/>
          <a:lstStyle/>
          <a:p>
            <a:fld id="{ED41C3B7-6C1F-433D-B95D-862899458FA4}" type="slidenum">
              <a:rPr lang="en-US" smtClean="0"/>
              <a:t>‹#›</a:t>
            </a:fld>
            <a:endParaRPr lang="en-US"/>
          </a:p>
        </p:txBody>
      </p:sp>
    </p:spTree>
    <p:extLst>
      <p:ext uri="{BB962C8B-B14F-4D97-AF65-F5344CB8AC3E}">
        <p14:creationId xmlns:p14="http://schemas.microsoft.com/office/powerpoint/2010/main" val="2389695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A117-D5D7-46F7-85EC-892286DC37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ED077A-7292-493D-9B29-98020CC196DD}"/>
              </a:ext>
            </a:extLst>
          </p:cNvPr>
          <p:cNvSpPr>
            <a:spLocks noGrp="1"/>
          </p:cNvSpPr>
          <p:nvPr>
            <p:ph type="dt" sz="half" idx="10"/>
          </p:nvPr>
        </p:nvSpPr>
        <p:spPr/>
        <p:txBody>
          <a:bodyPr/>
          <a:lstStyle/>
          <a:p>
            <a:fld id="{2BB8A9D1-D52D-4373-B6AB-6D0EE46449B3}" type="datetimeFigureOut">
              <a:rPr lang="en-US" smtClean="0"/>
              <a:t>3/5/2024</a:t>
            </a:fld>
            <a:endParaRPr lang="en-US"/>
          </a:p>
        </p:txBody>
      </p:sp>
      <p:sp>
        <p:nvSpPr>
          <p:cNvPr id="4" name="Footer Placeholder 3">
            <a:extLst>
              <a:ext uri="{FF2B5EF4-FFF2-40B4-BE49-F238E27FC236}">
                <a16:creationId xmlns:a16="http://schemas.microsoft.com/office/drawing/2014/main" id="{5BA52F1D-BE22-4BAB-B945-A1FD65B61B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F07556-A2AD-4897-B2A2-E5EB49E3949E}"/>
              </a:ext>
            </a:extLst>
          </p:cNvPr>
          <p:cNvSpPr>
            <a:spLocks noGrp="1"/>
          </p:cNvSpPr>
          <p:nvPr>
            <p:ph type="sldNum" sz="quarter" idx="12"/>
          </p:nvPr>
        </p:nvSpPr>
        <p:spPr/>
        <p:txBody>
          <a:bodyPr/>
          <a:lstStyle/>
          <a:p>
            <a:fld id="{ED41C3B7-6C1F-433D-B95D-862899458FA4}" type="slidenum">
              <a:rPr lang="en-US" smtClean="0"/>
              <a:t>‹#›</a:t>
            </a:fld>
            <a:endParaRPr lang="en-US"/>
          </a:p>
        </p:txBody>
      </p:sp>
    </p:spTree>
    <p:extLst>
      <p:ext uri="{BB962C8B-B14F-4D97-AF65-F5344CB8AC3E}">
        <p14:creationId xmlns:p14="http://schemas.microsoft.com/office/powerpoint/2010/main" val="2486172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357165-7B65-48DE-B198-CEAC65D47416}"/>
              </a:ext>
            </a:extLst>
          </p:cNvPr>
          <p:cNvSpPr>
            <a:spLocks noGrp="1"/>
          </p:cNvSpPr>
          <p:nvPr>
            <p:ph type="dt" sz="half" idx="10"/>
          </p:nvPr>
        </p:nvSpPr>
        <p:spPr/>
        <p:txBody>
          <a:bodyPr/>
          <a:lstStyle/>
          <a:p>
            <a:fld id="{2BB8A9D1-D52D-4373-B6AB-6D0EE46449B3}" type="datetimeFigureOut">
              <a:rPr lang="en-US" smtClean="0"/>
              <a:t>3/5/2024</a:t>
            </a:fld>
            <a:endParaRPr lang="en-US"/>
          </a:p>
        </p:txBody>
      </p:sp>
      <p:sp>
        <p:nvSpPr>
          <p:cNvPr id="3" name="Footer Placeholder 2">
            <a:extLst>
              <a:ext uri="{FF2B5EF4-FFF2-40B4-BE49-F238E27FC236}">
                <a16:creationId xmlns:a16="http://schemas.microsoft.com/office/drawing/2014/main" id="{4F1AE266-EB27-4C48-8496-5FB41985A0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DF4EB1-C7C0-42BA-B61C-F3A4353C0E97}"/>
              </a:ext>
            </a:extLst>
          </p:cNvPr>
          <p:cNvSpPr>
            <a:spLocks noGrp="1"/>
          </p:cNvSpPr>
          <p:nvPr>
            <p:ph type="sldNum" sz="quarter" idx="12"/>
          </p:nvPr>
        </p:nvSpPr>
        <p:spPr/>
        <p:txBody>
          <a:bodyPr/>
          <a:lstStyle/>
          <a:p>
            <a:fld id="{ED41C3B7-6C1F-433D-B95D-862899458FA4}" type="slidenum">
              <a:rPr lang="en-US" smtClean="0"/>
              <a:t>‹#›</a:t>
            </a:fld>
            <a:endParaRPr lang="en-US"/>
          </a:p>
        </p:txBody>
      </p:sp>
    </p:spTree>
    <p:extLst>
      <p:ext uri="{BB962C8B-B14F-4D97-AF65-F5344CB8AC3E}">
        <p14:creationId xmlns:p14="http://schemas.microsoft.com/office/powerpoint/2010/main" val="92677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04BC-7DD1-4B9B-9FDF-BC2E55F557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BEB846-987D-40FC-93CD-1E43946144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6C3CA5-29AD-4DB8-B9F7-3CCDE2FDF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4EF17A-0829-4E5C-9198-8E794243332D}"/>
              </a:ext>
            </a:extLst>
          </p:cNvPr>
          <p:cNvSpPr>
            <a:spLocks noGrp="1"/>
          </p:cNvSpPr>
          <p:nvPr>
            <p:ph type="dt" sz="half" idx="10"/>
          </p:nvPr>
        </p:nvSpPr>
        <p:spPr/>
        <p:txBody>
          <a:bodyPr/>
          <a:lstStyle/>
          <a:p>
            <a:fld id="{2BB8A9D1-D52D-4373-B6AB-6D0EE46449B3}" type="datetimeFigureOut">
              <a:rPr lang="en-US" smtClean="0"/>
              <a:t>3/5/2024</a:t>
            </a:fld>
            <a:endParaRPr lang="en-US"/>
          </a:p>
        </p:txBody>
      </p:sp>
      <p:sp>
        <p:nvSpPr>
          <p:cNvPr id="6" name="Footer Placeholder 5">
            <a:extLst>
              <a:ext uri="{FF2B5EF4-FFF2-40B4-BE49-F238E27FC236}">
                <a16:creationId xmlns:a16="http://schemas.microsoft.com/office/drawing/2014/main" id="{2352B509-1F18-43FC-A44A-D1C34D72B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9CDAB-A853-447C-93A4-27CF3F40BB38}"/>
              </a:ext>
            </a:extLst>
          </p:cNvPr>
          <p:cNvSpPr>
            <a:spLocks noGrp="1"/>
          </p:cNvSpPr>
          <p:nvPr>
            <p:ph type="sldNum" sz="quarter" idx="12"/>
          </p:nvPr>
        </p:nvSpPr>
        <p:spPr/>
        <p:txBody>
          <a:bodyPr/>
          <a:lstStyle/>
          <a:p>
            <a:fld id="{ED41C3B7-6C1F-433D-B95D-862899458FA4}" type="slidenum">
              <a:rPr lang="en-US" smtClean="0"/>
              <a:t>‹#›</a:t>
            </a:fld>
            <a:endParaRPr lang="en-US"/>
          </a:p>
        </p:txBody>
      </p:sp>
    </p:spTree>
    <p:extLst>
      <p:ext uri="{BB962C8B-B14F-4D97-AF65-F5344CB8AC3E}">
        <p14:creationId xmlns:p14="http://schemas.microsoft.com/office/powerpoint/2010/main" val="324619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085F-A5A0-429C-B832-0F91F206AE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E2A133-49C5-4FE4-B470-1A895401E8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774FBD-7A88-4C37-8988-A73609BF5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CAA6AD-7470-44BF-BC50-AF1F9C209477}"/>
              </a:ext>
            </a:extLst>
          </p:cNvPr>
          <p:cNvSpPr>
            <a:spLocks noGrp="1"/>
          </p:cNvSpPr>
          <p:nvPr>
            <p:ph type="dt" sz="half" idx="10"/>
          </p:nvPr>
        </p:nvSpPr>
        <p:spPr/>
        <p:txBody>
          <a:bodyPr/>
          <a:lstStyle/>
          <a:p>
            <a:fld id="{2BB8A9D1-D52D-4373-B6AB-6D0EE46449B3}" type="datetimeFigureOut">
              <a:rPr lang="en-US" smtClean="0"/>
              <a:t>3/5/2024</a:t>
            </a:fld>
            <a:endParaRPr lang="en-US"/>
          </a:p>
        </p:txBody>
      </p:sp>
      <p:sp>
        <p:nvSpPr>
          <p:cNvPr id="6" name="Footer Placeholder 5">
            <a:extLst>
              <a:ext uri="{FF2B5EF4-FFF2-40B4-BE49-F238E27FC236}">
                <a16:creationId xmlns:a16="http://schemas.microsoft.com/office/drawing/2014/main" id="{0AFFE556-7A53-4714-9F61-ADEDCD30EE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78090-E9EA-46A2-851A-02DF89425B5E}"/>
              </a:ext>
            </a:extLst>
          </p:cNvPr>
          <p:cNvSpPr>
            <a:spLocks noGrp="1"/>
          </p:cNvSpPr>
          <p:nvPr>
            <p:ph type="sldNum" sz="quarter" idx="12"/>
          </p:nvPr>
        </p:nvSpPr>
        <p:spPr/>
        <p:txBody>
          <a:bodyPr/>
          <a:lstStyle/>
          <a:p>
            <a:fld id="{ED41C3B7-6C1F-433D-B95D-862899458FA4}" type="slidenum">
              <a:rPr lang="en-US" smtClean="0"/>
              <a:t>‹#›</a:t>
            </a:fld>
            <a:endParaRPr lang="en-US"/>
          </a:p>
        </p:txBody>
      </p:sp>
    </p:spTree>
    <p:extLst>
      <p:ext uri="{BB962C8B-B14F-4D97-AF65-F5344CB8AC3E}">
        <p14:creationId xmlns:p14="http://schemas.microsoft.com/office/powerpoint/2010/main" val="273839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9BEBB-3D9C-45C5-8A02-493A431725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3164C0-55AA-4265-A323-6797396343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8F065-FE0B-41C5-A269-8CE4F9BA53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8A9D1-D52D-4373-B6AB-6D0EE46449B3}" type="datetimeFigureOut">
              <a:rPr lang="en-US" smtClean="0"/>
              <a:t>3/5/2024</a:t>
            </a:fld>
            <a:endParaRPr lang="en-US"/>
          </a:p>
        </p:txBody>
      </p:sp>
      <p:sp>
        <p:nvSpPr>
          <p:cNvPr id="5" name="Footer Placeholder 4">
            <a:extLst>
              <a:ext uri="{FF2B5EF4-FFF2-40B4-BE49-F238E27FC236}">
                <a16:creationId xmlns:a16="http://schemas.microsoft.com/office/drawing/2014/main" id="{5B398F68-0D1D-4F24-8A1C-820A2A650C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E94897-CF06-4859-9C4E-2A216D8341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1C3B7-6C1F-433D-B95D-862899458FA4}" type="slidenum">
              <a:rPr lang="en-US" smtClean="0"/>
              <a:t>‹#›</a:t>
            </a:fld>
            <a:endParaRPr lang="en-US"/>
          </a:p>
        </p:txBody>
      </p:sp>
    </p:spTree>
    <p:extLst>
      <p:ext uri="{BB962C8B-B14F-4D97-AF65-F5344CB8AC3E}">
        <p14:creationId xmlns:p14="http://schemas.microsoft.com/office/powerpoint/2010/main" val="37761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tmp"/></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tmp"/></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tmp"/><Relationship Id="rId7" Type="http://schemas.openxmlformats.org/officeDocument/2006/relationships/image" Target="../media/image43.jpeg"/><Relationship Id="rId2" Type="http://schemas.openxmlformats.org/officeDocument/2006/relationships/image" Target="../media/image38.tmp"/><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tmp"/><Relationship Id="rId4" Type="http://schemas.openxmlformats.org/officeDocument/2006/relationships/image" Target="../media/image40.tmp"/></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4.png"/><Relationship Id="rId1" Type="http://schemas.openxmlformats.org/officeDocument/2006/relationships/slideLayout" Target="../slideLayouts/slideLayout15.xml"/><Relationship Id="rId5" Type="http://schemas.openxmlformats.org/officeDocument/2006/relationships/image" Target="../media/image49.tmp"/><Relationship Id="rId4" Type="http://schemas.openxmlformats.org/officeDocument/2006/relationships/image" Target="../media/image48.tmp"/></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7.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41118-CB91-D7B0-7488-C060026D5AEF}"/>
              </a:ext>
            </a:extLst>
          </p:cNvPr>
          <p:cNvSpPr>
            <a:spLocks noGrp="1"/>
          </p:cNvSpPr>
          <p:nvPr>
            <p:ph type="ctrTitle"/>
          </p:nvPr>
        </p:nvSpPr>
        <p:spPr>
          <a:xfrm>
            <a:off x="383178" y="2235200"/>
            <a:ext cx="6783742" cy="2387600"/>
          </a:xfrm>
        </p:spPr>
        <p:txBody>
          <a:bodyPr>
            <a:normAutofit fontScale="90000"/>
          </a:bodyPr>
          <a:lstStyle/>
          <a:p>
            <a:r>
              <a:rPr lang="en-US" dirty="0"/>
              <a:t>FAMU Board of Trustees Meeting</a:t>
            </a:r>
          </a:p>
        </p:txBody>
      </p:sp>
      <p:sp>
        <p:nvSpPr>
          <p:cNvPr id="4" name="Text Placeholder 3">
            <a:extLst>
              <a:ext uri="{FF2B5EF4-FFF2-40B4-BE49-F238E27FC236}">
                <a16:creationId xmlns:a16="http://schemas.microsoft.com/office/drawing/2014/main" id="{BEC1BC88-6C96-80D5-B3AB-563801155454}"/>
              </a:ext>
            </a:extLst>
          </p:cNvPr>
          <p:cNvSpPr>
            <a:spLocks noGrp="1"/>
          </p:cNvSpPr>
          <p:nvPr>
            <p:ph type="body" sz="quarter" idx="10"/>
          </p:nvPr>
        </p:nvSpPr>
        <p:spPr/>
        <p:txBody>
          <a:bodyPr/>
          <a:lstStyle/>
          <a:p>
            <a:r>
              <a:rPr lang="en-US" dirty="0"/>
              <a:t>March 6, 2024</a:t>
            </a:r>
          </a:p>
        </p:txBody>
      </p:sp>
      <p:pic>
        <p:nvPicPr>
          <p:cNvPr id="6" name="Picture 5" descr="A picture containing text, sign&#10;&#10;Description automatically generated">
            <a:extLst>
              <a:ext uri="{FF2B5EF4-FFF2-40B4-BE49-F238E27FC236}">
                <a16:creationId xmlns:a16="http://schemas.microsoft.com/office/drawing/2014/main" id="{F2D3BB0E-E56E-AE6B-D469-6627FD18E0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444" y="5192969"/>
            <a:ext cx="3894254" cy="1290538"/>
          </a:xfrm>
          <a:prstGeom prst="rect">
            <a:avLst/>
          </a:prstGeom>
        </p:spPr>
      </p:pic>
    </p:spTree>
    <p:extLst>
      <p:ext uri="{BB962C8B-B14F-4D97-AF65-F5344CB8AC3E}">
        <p14:creationId xmlns:p14="http://schemas.microsoft.com/office/powerpoint/2010/main" val="1051745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B80F8-248C-46B1-83C2-BC7BABB1387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657850" cy="6858000"/>
          </a:xfrm>
          <a:prstGeom prst="rect">
            <a:avLst/>
          </a:prstGeom>
        </p:spPr>
      </p:pic>
      <p:pic>
        <p:nvPicPr>
          <p:cNvPr id="5" name="Picture 4">
            <a:extLst>
              <a:ext uri="{FF2B5EF4-FFF2-40B4-BE49-F238E27FC236}">
                <a16:creationId xmlns:a16="http://schemas.microsoft.com/office/drawing/2014/main" id="{F0AC310F-3927-41D1-938D-D8A087D453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1773" y="0"/>
            <a:ext cx="5560227" cy="6858000"/>
          </a:xfrm>
          <a:prstGeom prst="rect">
            <a:avLst/>
          </a:prstGeom>
        </p:spPr>
      </p:pic>
      <p:cxnSp>
        <p:nvCxnSpPr>
          <p:cNvPr id="11" name="Straight Connector 10">
            <a:extLst>
              <a:ext uri="{FF2B5EF4-FFF2-40B4-BE49-F238E27FC236}">
                <a16:creationId xmlns:a16="http://schemas.microsoft.com/office/drawing/2014/main" id="{A909681C-38E9-4365-A16E-4B0F47A6C13D}"/>
              </a:ext>
            </a:extLst>
          </p:cNvPr>
          <p:cNvCxnSpPr>
            <a:cxnSpLocks/>
          </p:cNvCxnSpPr>
          <p:nvPr/>
        </p:nvCxnSpPr>
        <p:spPr>
          <a:xfrm>
            <a:off x="5667377" y="43449"/>
            <a:ext cx="973923" cy="58102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B408EF1F-9D94-4E8E-821B-C60640F544F2}"/>
              </a:ext>
            </a:extLst>
          </p:cNvPr>
          <p:cNvCxnSpPr>
            <a:cxnSpLocks/>
          </p:cNvCxnSpPr>
          <p:nvPr/>
        </p:nvCxnSpPr>
        <p:spPr>
          <a:xfrm>
            <a:off x="5657848" y="3708794"/>
            <a:ext cx="973923" cy="58102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C42CA7C-2597-423A-93F4-ADFECDB481BD}"/>
              </a:ext>
            </a:extLst>
          </p:cNvPr>
          <p:cNvCxnSpPr>
            <a:cxnSpLocks/>
          </p:cNvCxnSpPr>
          <p:nvPr/>
        </p:nvCxnSpPr>
        <p:spPr>
          <a:xfrm>
            <a:off x="5648322" y="4319587"/>
            <a:ext cx="973923" cy="58102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30933C85-72D0-46E8-A4EE-AB6D67017F99}"/>
              </a:ext>
            </a:extLst>
          </p:cNvPr>
          <p:cNvCxnSpPr>
            <a:cxnSpLocks/>
          </p:cNvCxnSpPr>
          <p:nvPr/>
        </p:nvCxnSpPr>
        <p:spPr>
          <a:xfrm>
            <a:off x="5657849" y="4941094"/>
            <a:ext cx="973923" cy="58102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D3CA71F8-1DE1-4BAF-9D3B-C97D2072BD3F}"/>
              </a:ext>
            </a:extLst>
          </p:cNvPr>
          <p:cNvCxnSpPr>
            <a:cxnSpLocks/>
          </p:cNvCxnSpPr>
          <p:nvPr/>
        </p:nvCxnSpPr>
        <p:spPr>
          <a:xfrm>
            <a:off x="5657849" y="5555457"/>
            <a:ext cx="973923" cy="58102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D1A410A-0D7E-42BA-9DF1-3A3AC30E3538}"/>
              </a:ext>
            </a:extLst>
          </p:cNvPr>
          <p:cNvCxnSpPr>
            <a:cxnSpLocks/>
          </p:cNvCxnSpPr>
          <p:nvPr/>
        </p:nvCxnSpPr>
        <p:spPr>
          <a:xfrm>
            <a:off x="5657849" y="6169820"/>
            <a:ext cx="973923" cy="58102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3B9AB96C-4A09-47E7-B100-AD151572992B}"/>
              </a:ext>
            </a:extLst>
          </p:cNvPr>
          <p:cNvCxnSpPr>
            <a:cxnSpLocks/>
          </p:cNvCxnSpPr>
          <p:nvPr/>
        </p:nvCxnSpPr>
        <p:spPr>
          <a:xfrm>
            <a:off x="5657848" y="2474114"/>
            <a:ext cx="973923" cy="58102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790DB461-12FE-4113-AB0D-A9E820ACD84A}"/>
              </a:ext>
            </a:extLst>
          </p:cNvPr>
          <p:cNvCxnSpPr>
            <a:cxnSpLocks/>
          </p:cNvCxnSpPr>
          <p:nvPr/>
        </p:nvCxnSpPr>
        <p:spPr>
          <a:xfrm>
            <a:off x="5657848" y="3095621"/>
            <a:ext cx="973923" cy="58102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6C029464-D0E9-48E3-A831-EFAC36333F35}"/>
              </a:ext>
            </a:extLst>
          </p:cNvPr>
          <p:cNvCxnSpPr>
            <a:cxnSpLocks/>
          </p:cNvCxnSpPr>
          <p:nvPr/>
        </p:nvCxnSpPr>
        <p:spPr>
          <a:xfrm>
            <a:off x="5667377" y="617629"/>
            <a:ext cx="973923" cy="58102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7976E0FF-3F33-48CF-91E6-2677330CF49A}"/>
              </a:ext>
            </a:extLst>
          </p:cNvPr>
          <p:cNvCxnSpPr>
            <a:cxnSpLocks/>
          </p:cNvCxnSpPr>
          <p:nvPr/>
        </p:nvCxnSpPr>
        <p:spPr>
          <a:xfrm>
            <a:off x="5657848" y="1236457"/>
            <a:ext cx="973923" cy="58102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E80458B4-B168-43D9-8EC1-910D71EE677E}"/>
              </a:ext>
            </a:extLst>
          </p:cNvPr>
          <p:cNvCxnSpPr>
            <a:cxnSpLocks/>
          </p:cNvCxnSpPr>
          <p:nvPr/>
        </p:nvCxnSpPr>
        <p:spPr>
          <a:xfrm>
            <a:off x="5648323" y="1856476"/>
            <a:ext cx="973923" cy="58102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23412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239AF0-920B-4116-BBA0-E9A8F285D7CE}"/>
              </a:ext>
            </a:extLst>
          </p:cNvPr>
          <p:cNvSpPr/>
          <p:nvPr/>
        </p:nvSpPr>
        <p:spPr>
          <a:xfrm>
            <a:off x="418011" y="1497874"/>
            <a:ext cx="2002972" cy="2072640"/>
          </a:xfrm>
          <a:prstGeom prst="roundRect">
            <a:avLst/>
          </a:prstGeom>
          <a:blipFill dpi="0" rotWithShape="1">
            <a:blip r:embed="rId3">
              <a:extLst>
                <a:ext uri="{28A0092B-C50C-407E-A947-70E740481C1C}">
                  <a14:useLocalDpi xmlns:a14="http://schemas.microsoft.com/office/drawing/2010/main"/>
                </a:ext>
              </a:extLst>
            </a:blip>
            <a:srcRect/>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AAE460C-3CBD-427E-B22D-2D11E0F93B13}"/>
              </a:ext>
            </a:extLst>
          </p:cNvPr>
          <p:cNvSpPr/>
          <p:nvPr/>
        </p:nvSpPr>
        <p:spPr>
          <a:xfrm>
            <a:off x="2721428" y="1515291"/>
            <a:ext cx="2002972" cy="2072640"/>
          </a:xfrm>
          <a:prstGeom prst="roundRect">
            <a:avLst/>
          </a:prstGeom>
          <a:blipFill dpi="0" rotWithShape="1">
            <a:blip r:embed="rId4">
              <a:extLst>
                <a:ext uri="{28A0092B-C50C-407E-A947-70E740481C1C}">
                  <a14:useLocalDpi xmlns:a14="http://schemas.microsoft.com/office/drawing/2010/main"/>
                </a:ext>
              </a:extLst>
            </a:blip>
            <a:srcRect/>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08B1100-5532-4FBA-BD9C-8EB79968D091}"/>
              </a:ext>
            </a:extLst>
          </p:cNvPr>
          <p:cNvSpPr/>
          <p:nvPr/>
        </p:nvSpPr>
        <p:spPr>
          <a:xfrm>
            <a:off x="5059679" y="1515291"/>
            <a:ext cx="2002972" cy="2072640"/>
          </a:xfrm>
          <a:prstGeom prst="roundRect">
            <a:avLst/>
          </a:prstGeom>
          <a:blipFill dpi="0" rotWithShape="1">
            <a:blip r:embed="rId5">
              <a:extLst>
                <a:ext uri="{28A0092B-C50C-407E-A947-70E740481C1C}">
                  <a14:useLocalDpi xmlns:a14="http://schemas.microsoft.com/office/drawing/2010/main"/>
                </a:ext>
              </a:extLst>
            </a:blip>
            <a:srcRect/>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0FDE509-E168-45A2-AEA0-80DE0E98DD25}"/>
              </a:ext>
            </a:extLst>
          </p:cNvPr>
          <p:cNvSpPr/>
          <p:nvPr/>
        </p:nvSpPr>
        <p:spPr>
          <a:xfrm>
            <a:off x="7397931" y="1497874"/>
            <a:ext cx="2002972" cy="2072640"/>
          </a:xfrm>
          <a:prstGeom prst="roundRect">
            <a:avLst/>
          </a:prstGeom>
          <a:blipFill dpi="0" rotWithShape="1">
            <a:blip r:embed="rId6">
              <a:extLst>
                <a:ext uri="{28A0092B-C50C-407E-A947-70E740481C1C}">
                  <a14:useLocalDpi xmlns:a14="http://schemas.microsoft.com/office/drawing/2010/main"/>
                </a:ext>
              </a:extLst>
            </a:blip>
            <a:srcRect/>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031498B-C890-443A-AFDA-C6DD0CE99BAD}"/>
              </a:ext>
            </a:extLst>
          </p:cNvPr>
          <p:cNvSpPr/>
          <p:nvPr/>
        </p:nvSpPr>
        <p:spPr>
          <a:xfrm>
            <a:off x="9858103" y="1497874"/>
            <a:ext cx="2002972" cy="2072640"/>
          </a:xfrm>
          <a:prstGeom prst="roundRect">
            <a:avLst/>
          </a:prstGeom>
          <a:blipFill dpi="0" rotWithShape="1">
            <a:blip r:embed="rId7">
              <a:extLst>
                <a:ext uri="{28A0092B-C50C-407E-A947-70E740481C1C}">
                  <a14:useLocalDpi xmlns:a14="http://schemas.microsoft.com/office/drawing/2010/main"/>
                </a:ext>
              </a:extLst>
            </a:blip>
            <a:srcRect/>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9936D0-271C-41F7-8F2F-0840BE5012C4}"/>
              </a:ext>
            </a:extLst>
          </p:cNvPr>
          <p:cNvSpPr txBox="1"/>
          <p:nvPr/>
        </p:nvSpPr>
        <p:spPr>
          <a:xfrm>
            <a:off x="418011" y="3722753"/>
            <a:ext cx="2002971" cy="2954655"/>
          </a:xfrm>
          <a:prstGeom prst="rect">
            <a:avLst/>
          </a:prstGeom>
          <a:noFill/>
        </p:spPr>
        <p:txBody>
          <a:bodyPr wrap="square" rtlCol="0">
            <a:spAutoFit/>
          </a:bodyPr>
          <a:lstStyle/>
          <a:p>
            <a:r>
              <a:rPr lang="en-US" b="1" dirty="0">
                <a:solidFill>
                  <a:schemeClr val="accent6">
                    <a:lumMod val="50000"/>
                  </a:schemeClr>
                </a:solidFill>
              </a:rPr>
              <a:t>Letitia McClellan</a:t>
            </a:r>
          </a:p>
          <a:p>
            <a:r>
              <a:rPr lang="en-US" sz="1400" dirty="0"/>
              <a:t>Attended ATIXA’s</a:t>
            </a:r>
          </a:p>
          <a:p>
            <a:r>
              <a:rPr lang="en-US" sz="1400" dirty="0"/>
              <a:t>Winter Symposium and acquired certifications in Sex-Based Harassment Foundations for Higher</a:t>
            </a:r>
          </a:p>
          <a:p>
            <a:r>
              <a:rPr lang="en-US" sz="1400" dirty="0"/>
              <a:t>Education, Gender Equity Foundations for Higher Education, and Preparing for the Pending Title IX Regulations for Higher</a:t>
            </a:r>
          </a:p>
          <a:p>
            <a:r>
              <a:rPr lang="en-US" sz="1400" dirty="0"/>
              <a:t>Education.</a:t>
            </a:r>
          </a:p>
        </p:txBody>
      </p:sp>
      <p:sp>
        <p:nvSpPr>
          <p:cNvPr id="8" name="Rectangle 7">
            <a:extLst>
              <a:ext uri="{FF2B5EF4-FFF2-40B4-BE49-F238E27FC236}">
                <a16:creationId xmlns:a16="http://schemas.microsoft.com/office/drawing/2014/main" id="{7127D015-1A7D-4826-91EA-AEC1A40CDDAA}"/>
              </a:ext>
            </a:extLst>
          </p:cNvPr>
          <p:cNvSpPr/>
          <p:nvPr/>
        </p:nvSpPr>
        <p:spPr>
          <a:xfrm>
            <a:off x="2231118" y="180592"/>
            <a:ext cx="7217681" cy="923330"/>
          </a:xfrm>
          <a:prstGeom prst="rect">
            <a:avLst/>
          </a:prstGeom>
          <a:noFill/>
        </p:spPr>
        <p:txBody>
          <a:bodyPr wrap="none" lIns="91440" tIns="45720" rIns="91440" bIns="45720">
            <a:spAutoFit/>
          </a:bodyPr>
          <a:lstStyle/>
          <a:p>
            <a:pPr algn="ctr"/>
            <a:r>
              <a:rPr lang="en-US" sz="5400" b="0" cap="none" spc="0" dirty="0">
                <a:ln w="0">
                  <a:solidFill>
                    <a:schemeClr val="accent6">
                      <a:lumMod val="50000"/>
                    </a:schemeClr>
                  </a:solidFill>
                </a:ln>
                <a:solidFill>
                  <a:schemeClr val="accent2"/>
                </a:solidFill>
                <a:effectLst>
                  <a:outerShdw blurRad="38100" dist="19050" dir="2700000" algn="tl" rotWithShape="0">
                    <a:schemeClr val="dk1">
                      <a:alpha val="40000"/>
                    </a:schemeClr>
                  </a:outerShdw>
                </a:effectLst>
              </a:rPr>
              <a:t>OCE Employee Highlights</a:t>
            </a:r>
          </a:p>
        </p:txBody>
      </p:sp>
      <p:sp>
        <p:nvSpPr>
          <p:cNvPr id="9" name="TextBox 8">
            <a:extLst>
              <a:ext uri="{FF2B5EF4-FFF2-40B4-BE49-F238E27FC236}">
                <a16:creationId xmlns:a16="http://schemas.microsoft.com/office/drawing/2014/main" id="{E5C4746A-A36F-4202-A608-83AEE4FEE198}"/>
              </a:ext>
            </a:extLst>
          </p:cNvPr>
          <p:cNvSpPr txBox="1"/>
          <p:nvPr/>
        </p:nvSpPr>
        <p:spPr>
          <a:xfrm>
            <a:off x="2721429" y="3722753"/>
            <a:ext cx="2002971" cy="2308324"/>
          </a:xfrm>
          <a:prstGeom prst="rect">
            <a:avLst/>
          </a:prstGeom>
          <a:noFill/>
        </p:spPr>
        <p:txBody>
          <a:bodyPr wrap="square" rtlCol="0">
            <a:spAutoFit/>
          </a:bodyPr>
          <a:lstStyle/>
          <a:p>
            <a:r>
              <a:rPr lang="en-US" b="1" dirty="0" err="1">
                <a:solidFill>
                  <a:schemeClr val="accent6">
                    <a:lumMod val="50000"/>
                  </a:schemeClr>
                </a:solidFill>
              </a:rPr>
              <a:t>Allysan</a:t>
            </a:r>
            <a:r>
              <a:rPr lang="en-US" b="1" dirty="0">
                <a:solidFill>
                  <a:schemeClr val="accent6">
                    <a:lumMod val="50000"/>
                  </a:schemeClr>
                </a:solidFill>
              </a:rPr>
              <a:t> McGill</a:t>
            </a:r>
          </a:p>
          <a:p>
            <a:r>
              <a:rPr lang="en-US" sz="1400" dirty="0"/>
              <a:t>The Office of Equal</a:t>
            </a:r>
          </a:p>
          <a:p>
            <a:r>
              <a:rPr lang="en-US" sz="1400" dirty="0"/>
              <a:t>Opportunity Programs is thrilled to have </a:t>
            </a:r>
            <a:r>
              <a:rPr lang="en-US" sz="1400" dirty="0" err="1"/>
              <a:t>Allysan</a:t>
            </a:r>
            <a:r>
              <a:rPr lang="en-US" sz="1400" dirty="0"/>
              <a:t> join us as the EOP Coordinator, and we’re</a:t>
            </a:r>
          </a:p>
          <a:p>
            <a:r>
              <a:rPr lang="en-US" sz="1400" dirty="0"/>
              <a:t>excited about the contributions she will make to the Title IX team.</a:t>
            </a:r>
          </a:p>
        </p:txBody>
      </p:sp>
      <p:sp>
        <p:nvSpPr>
          <p:cNvPr id="10" name="TextBox 9">
            <a:extLst>
              <a:ext uri="{FF2B5EF4-FFF2-40B4-BE49-F238E27FC236}">
                <a16:creationId xmlns:a16="http://schemas.microsoft.com/office/drawing/2014/main" id="{4D9B3D8F-6291-4EA8-97ED-00DB1792D995}"/>
              </a:ext>
            </a:extLst>
          </p:cNvPr>
          <p:cNvSpPr txBox="1"/>
          <p:nvPr/>
        </p:nvSpPr>
        <p:spPr>
          <a:xfrm>
            <a:off x="5024847" y="3722753"/>
            <a:ext cx="2002971" cy="2739211"/>
          </a:xfrm>
          <a:prstGeom prst="rect">
            <a:avLst/>
          </a:prstGeom>
          <a:noFill/>
        </p:spPr>
        <p:txBody>
          <a:bodyPr wrap="square" rtlCol="0">
            <a:spAutoFit/>
          </a:bodyPr>
          <a:lstStyle/>
          <a:p>
            <a:r>
              <a:rPr lang="en-US" b="1" dirty="0">
                <a:solidFill>
                  <a:schemeClr val="accent6">
                    <a:lumMod val="50000"/>
                  </a:schemeClr>
                </a:solidFill>
              </a:rPr>
              <a:t>Aurea Hughes</a:t>
            </a:r>
          </a:p>
          <a:p>
            <a:r>
              <a:rPr lang="en-US" sz="1400" dirty="0"/>
              <a:t>Aurea Hughes, is a second-year political science major with a minor in criminal justice. She currently serves as an EOP intern who commits to investigate, educating, and advocate for those who feel they've been harmed or discriminated against.</a:t>
            </a:r>
          </a:p>
        </p:txBody>
      </p:sp>
      <p:sp>
        <p:nvSpPr>
          <p:cNvPr id="11" name="TextBox 10">
            <a:extLst>
              <a:ext uri="{FF2B5EF4-FFF2-40B4-BE49-F238E27FC236}">
                <a16:creationId xmlns:a16="http://schemas.microsoft.com/office/drawing/2014/main" id="{50505197-4E2F-42B5-B2C8-C1FD4989FB17}"/>
              </a:ext>
            </a:extLst>
          </p:cNvPr>
          <p:cNvSpPr txBox="1"/>
          <p:nvPr/>
        </p:nvSpPr>
        <p:spPr>
          <a:xfrm>
            <a:off x="7397931" y="3722753"/>
            <a:ext cx="2002971" cy="2523768"/>
          </a:xfrm>
          <a:prstGeom prst="rect">
            <a:avLst/>
          </a:prstGeom>
          <a:noFill/>
        </p:spPr>
        <p:txBody>
          <a:bodyPr wrap="square" rtlCol="0">
            <a:spAutoFit/>
          </a:bodyPr>
          <a:lstStyle/>
          <a:p>
            <a:r>
              <a:rPr lang="en-US" b="1" dirty="0">
                <a:solidFill>
                  <a:schemeClr val="accent6">
                    <a:lumMod val="50000"/>
                  </a:schemeClr>
                </a:solidFill>
              </a:rPr>
              <a:t>Jeremiah Coleman</a:t>
            </a:r>
          </a:p>
          <a:p>
            <a:r>
              <a:rPr lang="en-US" sz="1400" dirty="0"/>
              <a:t>Jeremiah Coleman is a second-year Graphic Design scholar. He loves being creative, anime, plants, and animals. He hopes to work in the animation industry and looks forward to making great things happen at FAMU.</a:t>
            </a:r>
          </a:p>
        </p:txBody>
      </p:sp>
      <p:sp>
        <p:nvSpPr>
          <p:cNvPr id="12" name="TextBox 11">
            <a:extLst>
              <a:ext uri="{FF2B5EF4-FFF2-40B4-BE49-F238E27FC236}">
                <a16:creationId xmlns:a16="http://schemas.microsoft.com/office/drawing/2014/main" id="{AA57C6EF-C316-4436-8110-455A6C417FC1}"/>
              </a:ext>
            </a:extLst>
          </p:cNvPr>
          <p:cNvSpPr txBox="1"/>
          <p:nvPr/>
        </p:nvSpPr>
        <p:spPr>
          <a:xfrm>
            <a:off x="9858104" y="3722753"/>
            <a:ext cx="2090056" cy="2739211"/>
          </a:xfrm>
          <a:prstGeom prst="rect">
            <a:avLst/>
          </a:prstGeom>
          <a:noFill/>
        </p:spPr>
        <p:txBody>
          <a:bodyPr wrap="square" rtlCol="0">
            <a:spAutoFit/>
          </a:bodyPr>
          <a:lstStyle/>
          <a:p>
            <a:r>
              <a:rPr lang="en-US" b="1" dirty="0" err="1">
                <a:solidFill>
                  <a:schemeClr val="accent6">
                    <a:lumMod val="50000"/>
                  </a:schemeClr>
                </a:solidFill>
              </a:rPr>
              <a:t>Montell</a:t>
            </a:r>
            <a:r>
              <a:rPr lang="en-US" b="1" dirty="0">
                <a:solidFill>
                  <a:schemeClr val="accent6">
                    <a:lumMod val="50000"/>
                  </a:schemeClr>
                </a:solidFill>
              </a:rPr>
              <a:t> Holmes</a:t>
            </a:r>
          </a:p>
          <a:p>
            <a:r>
              <a:rPr lang="en-US" sz="1400" dirty="0"/>
              <a:t>We highlight Mr. </a:t>
            </a:r>
            <a:r>
              <a:rPr lang="en-US" sz="1400" dirty="0" err="1"/>
              <a:t>Montell</a:t>
            </a:r>
            <a:r>
              <a:rPr lang="en-US" sz="1400" dirty="0"/>
              <a:t> Holmes’s dedicated efforts to raise awareness about the Americans with Disabilities Act (ADA) within the FAMU community. </a:t>
            </a:r>
            <a:r>
              <a:rPr lang="en-US" sz="1400" dirty="0" err="1"/>
              <a:t>Montell</a:t>
            </a:r>
            <a:r>
              <a:rPr lang="en-US" sz="1400" dirty="0"/>
              <a:t> has</a:t>
            </a:r>
          </a:p>
          <a:p>
            <a:r>
              <a:rPr lang="en-US" sz="1400" dirty="0"/>
              <a:t>consistently worked hard to address concerns from faculty and staff across all campuses.</a:t>
            </a:r>
          </a:p>
        </p:txBody>
      </p:sp>
    </p:spTree>
    <p:extLst>
      <p:ext uri="{BB962C8B-B14F-4D97-AF65-F5344CB8AC3E}">
        <p14:creationId xmlns:p14="http://schemas.microsoft.com/office/powerpoint/2010/main" val="4189840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white sign&#10;&#10;Description automatically generated with medium confidence">
            <a:extLst>
              <a:ext uri="{FF2B5EF4-FFF2-40B4-BE49-F238E27FC236}">
                <a16:creationId xmlns:a16="http://schemas.microsoft.com/office/drawing/2014/main" id="{C954AA89-21F7-FFC5-2D1F-175208ED50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7308" y="5470320"/>
            <a:ext cx="3563970" cy="735787"/>
          </a:xfrm>
          <a:prstGeom prst="rect">
            <a:avLst/>
          </a:prstGeom>
        </p:spPr>
      </p:pic>
      <p:sp>
        <p:nvSpPr>
          <p:cNvPr id="5" name="TextBox 4">
            <a:extLst>
              <a:ext uri="{FF2B5EF4-FFF2-40B4-BE49-F238E27FC236}">
                <a16:creationId xmlns:a16="http://schemas.microsoft.com/office/drawing/2014/main" id="{9D21E4B7-6B26-46A6-88F5-DCA992DC5AAC}"/>
              </a:ext>
            </a:extLst>
          </p:cNvPr>
          <p:cNvSpPr txBox="1"/>
          <p:nvPr/>
        </p:nvSpPr>
        <p:spPr>
          <a:xfrm>
            <a:off x="145642" y="1992752"/>
            <a:ext cx="7878618" cy="1831271"/>
          </a:xfrm>
          <a:prstGeom prst="rect">
            <a:avLst/>
          </a:prstGeom>
          <a:noFill/>
        </p:spPr>
        <p:txBody>
          <a:bodyPr wrap="square" rtlCol="0">
            <a:spAutoFit/>
          </a:bodyPr>
          <a:lstStyle/>
          <a:p>
            <a:pPr>
              <a:spcAft>
                <a:spcPts val="600"/>
              </a:spcAft>
              <a:buSzPct val="98000"/>
            </a:pPr>
            <a:r>
              <a:rPr lang="en-US" sz="5400" b="1" i="0" dirty="0">
                <a:solidFill>
                  <a:srgbClr val="FF6C0C"/>
                </a:solidFill>
                <a:latin typeface="Arial Black" panose="020B0604020202020204" pitchFamily="34" charset="0"/>
                <a:cs typeface="Arial Black" panose="020B0604020202020204" pitchFamily="34" charset="0"/>
              </a:rPr>
              <a:t>DIVISION OF AUDIT</a:t>
            </a:r>
          </a:p>
          <a:p>
            <a:pPr>
              <a:spcAft>
                <a:spcPts val="600"/>
              </a:spcAft>
              <a:buSzPct val="98000"/>
            </a:pPr>
            <a:r>
              <a:rPr lang="en-US" sz="5400" b="1" dirty="0">
                <a:solidFill>
                  <a:srgbClr val="FF6C0C"/>
                </a:solidFill>
                <a:latin typeface="Arial Black" panose="020B0604020202020204" pitchFamily="34" charset="0"/>
                <a:cs typeface="Arial Black" panose="020B0604020202020204" pitchFamily="34" charset="0"/>
              </a:rPr>
              <a:t>Updates</a:t>
            </a:r>
            <a:endParaRPr lang="en-US" sz="5400" b="1" i="0" dirty="0">
              <a:solidFill>
                <a:srgbClr val="FF6C0C"/>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325524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79E4D6-A0C7-4711-942F-AABFAD728A97}"/>
              </a:ext>
            </a:extLst>
          </p:cNvPr>
          <p:cNvSpPr/>
          <p:nvPr/>
        </p:nvSpPr>
        <p:spPr>
          <a:xfrm>
            <a:off x="4787158" y="90459"/>
            <a:ext cx="7404842" cy="646331"/>
          </a:xfrm>
          <a:prstGeom prst="rect">
            <a:avLst/>
          </a:prstGeom>
          <a:noFill/>
        </p:spPr>
        <p:txBody>
          <a:bodyPr wrap="square" lIns="91440" tIns="45720" rIns="91440" bIns="45720">
            <a:spAutoFit/>
          </a:bodyPr>
          <a:lstStyle/>
          <a:p>
            <a:pPr algn="ctr"/>
            <a:r>
              <a:rPr lang="en-US" sz="3600" b="1" cap="none" spc="0" dirty="0">
                <a:ln w="0">
                  <a:solidFill>
                    <a:schemeClr val="accent6">
                      <a:lumMod val="50000"/>
                    </a:schemeClr>
                  </a:solidFill>
                </a:ln>
                <a:solidFill>
                  <a:schemeClr val="accent2"/>
                </a:solidFill>
                <a:effectLst>
                  <a:outerShdw blurRad="38100" dist="19050" dir="2700000" algn="tl" rotWithShape="0">
                    <a:schemeClr val="dk1">
                      <a:alpha val="40000"/>
                    </a:schemeClr>
                  </a:outerShdw>
                </a:effectLst>
              </a:rPr>
              <a:t>Internal Audit Activities</a:t>
            </a:r>
          </a:p>
        </p:txBody>
      </p:sp>
      <p:pic>
        <p:nvPicPr>
          <p:cNvPr id="7" name="Picture 6">
            <a:extLst>
              <a:ext uri="{FF2B5EF4-FFF2-40B4-BE49-F238E27FC236}">
                <a16:creationId xmlns:a16="http://schemas.microsoft.com/office/drawing/2014/main" id="{4045B7F7-D143-44D7-8A51-6BFD7E410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0"/>
            <a:ext cx="4787158" cy="6858000"/>
          </a:xfrm>
          <a:prstGeom prst="rect">
            <a:avLst/>
          </a:prstGeom>
        </p:spPr>
      </p:pic>
      <p:pic>
        <p:nvPicPr>
          <p:cNvPr id="6" name="Picture 5">
            <a:extLst>
              <a:ext uri="{FF2B5EF4-FFF2-40B4-BE49-F238E27FC236}">
                <a16:creationId xmlns:a16="http://schemas.microsoft.com/office/drawing/2014/main" id="{46EDF753-D15A-4B5B-AC43-58180B4E5D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6511"/>
          <a:stretch/>
        </p:blipFill>
        <p:spPr>
          <a:xfrm>
            <a:off x="5178771" y="3110382"/>
            <a:ext cx="6437837" cy="3657159"/>
          </a:xfrm>
          <a:prstGeom prst="rect">
            <a:avLst/>
          </a:prstGeom>
        </p:spPr>
      </p:pic>
      <p:pic>
        <p:nvPicPr>
          <p:cNvPr id="4" name="Picture 3">
            <a:extLst>
              <a:ext uri="{FF2B5EF4-FFF2-40B4-BE49-F238E27FC236}">
                <a16:creationId xmlns:a16="http://schemas.microsoft.com/office/drawing/2014/main" id="{7005E6CF-F895-40B6-9190-CE3748D251E2}"/>
              </a:ext>
            </a:extLst>
          </p:cNvPr>
          <p:cNvPicPr>
            <a:picLocks noChangeAspect="1"/>
          </p:cNvPicPr>
          <p:nvPr/>
        </p:nvPicPr>
        <p:blipFill rotWithShape="1">
          <a:blip r:embed="rId4">
            <a:extLst>
              <a:ext uri="{28A0092B-C50C-407E-A947-70E740481C1C}">
                <a14:useLocalDpi xmlns:a14="http://schemas.microsoft.com/office/drawing/2010/main" val="0"/>
              </a:ext>
            </a:extLst>
          </a:blip>
          <a:srcRect t="12526"/>
          <a:stretch/>
        </p:blipFill>
        <p:spPr>
          <a:xfrm>
            <a:off x="5350653" y="890293"/>
            <a:ext cx="6277851" cy="2066586"/>
          </a:xfrm>
          <a:prstGeom prst="rect">
            <a:avLst/>
          </a:prstGeom>
        </p:spPr>
      </p:pic>
    </p:spTree>
    <p:extLst>
      <p:ext uri="{BB962C8B-B14F-4D97-AF65-F5344CB8AC3E}">
        <p14:creationId xmlns:p14="http://schemas.microsoft.com/office/powerpoint/2010/main" val="375822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034E9970-AF95-4BDD-913A-348BAA0F611C}"/>
              </a:ext>
            </a:extLst>
          </p:cNvPr>
          <p:cNvSpPr txBox="1">
            <a:spLocks/>
          </p:cNvSpPr>
          <p:nvPr/>
        </p:nvSpPr>
        <p:spPr>
          <a:xfrm>
            <a:off x="4171951" y="881376"/>
            <a:ext cx="7812064" cy="24539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6">
                    <a:lumMod val="50000"/>
                  </a:schemeClr>
                </a:solidFill>
                <a:effectLst/>
                <a:uLnTx/>
                <a:uFillTx/>
                <a:latin typeface="Arial" panose="020B0604020202020204"/>
                <a:ea typeface="+mn-ea"/>
                <a:cs typeface="+mn-cs"/>
              </a:rPr>
              <a:t>Current Status of External Audits - University</a:t>
            </a:r>
          </a:p>
          <a:p>
            <a:pPr lvl="1">
              <a:defRPr/>
            </a:pPr>
            <a:r>
              <a:rPr lang="en-US" sz="1800" dirty="0">
                <a:solidFill>
                  <a:sysClr val="windowText" lastClr="000000"/>
                </a:solidFill>
                <a:latin typeface="Arial" panose="020B0604020202020204"/>
              </a:rPr>
              <a:t>Financial Statement Audit (FY2023) </a:t>
            </a:r>
            <a:r>
              <a:rPr lang="en-US" sz="1800" b="1" dirty="0">
                <a:solidFill>
                  <a:sysClr val="windowText" lastClr="000000"/>
                </a:solidFill>
                <a:latin typeface="Arial" panose="020B0604020202020204"/>
              </a:rPr>
              <a:t>In-Progress</a:t>
            </a:r>
          </a:p>
          <a:p>
            <a:pPr lvl="1">
              <a:defRPr/>
            </a:pPr>
            <a:r>
              <a:rPr lang="en-US" sz="1800" dirty="0">
                <a:solidFill>
                  <a:sysClr val="windowText" lastClr="000000"/>
                </a:solidFill>
                <a:latin typeface="Arial" panose="020B0604020202020204"/>
              </a:rPr>
              <a:t>Operational Audit (FY2023) </a:t>
            </a:r>
            <a:r>
              <a:rPr lang="en-US" sz="1800" b="1" dirty="0">
                <a:solidFill>
                  <a:sysClr val="windowText" lastClr="000000"/>
                </a:solidFill>
                <a:latin typeface="Arial" panose="020B0604020202020204"/>
              </a:rPr>
              <a:t>Scheduled</a:t>
            </a:r>
          </a:p>
          <a:p>
            <a:pPr lvl="1">
              <a:defRPr/>
            </a:pPr>
            <a:r>
              <a:rPr lang="en-US" sz="1800" dirty="0">
                <a:solidFill>
                  <a:sysClr val="windowText" lastClr="000000"/>
                </a:solidFill>
                <a:latin typeface="Arial" panose="020B0604020202020204"/>
              </a:rPr>
              <a:t>Athletics Financial Statement Audit (FYE 2022 and FYE 2023) </a:t>
            </a:r>
            <a:r>
              <a:rPr lang="en-US" sz="1800" b="1" dirty="0">
                <a:solidFill>
                  <a:sysClr val="windowText" lastClr="000000"/>
                </a:solidFill>
                <a:latin typeface="Arial" panose="020B0604020202020204"/>
              </a:rPr>
              <a:t>In-Progress</a:t>
            </a:r>
          </a:p>
          <a:p>
            <a:pPr lvl="1">
              <a:defRPr/>
            </a:pPr>
            <a:r>
              <a:rPr lang="en-US" sz="1800" dirty="0">
                <a:solidFill>
                  <a:sysClr val="windowText" lastClr="000000"/>
                </a:solidFill>
                <a:latin typeface="Arial" panose="020B0604020202020204"/>
              </a:rPr>
              <a:t>Athletics Agreed Upon Procedures (FYE2023) </a:t>
            </a:r>
            <a:r>
              <a:rPr lang="en-US" sz="1800" b="1" dirty="0">
                <a:solidFill>
                  <a:sysClr val="windowText" lastClr="000000"/>
                </a:solidFill>
                <a:latin typeface="Arial" panose="020B0604020202020204"/>
              </a:rPr>
              <a:t>In-Progress</a:t>
            </a:r>
          </a:p>
        </p:txBody>
      </p:sp>
      <p:cxnSp>
        <p:nvCxnSpPr>
          <p:cNvPr id="13" name="Straight Connector 12">
            <a:extLst>
              <a:ext uri="{FF2B5EF4-FFF2-40B4-BE49-F238E27FC236}">
                <a16:creationId xmlns:a16="http://schemas.microsoft.com/office/drawing/2014/main" id="{C602BA1B-B869-4ED0-82B6-905EF250AB89}"/>
              </a:ext>
            </a:extLst>
          </p:cNvPr>
          <p:cNvCxnSpPr>
            <a:cxnSpLocks/>
          </p:cNvCxnSpPr>
          <p:nvPr/>
        </p:nvCxnSpPr>
        <p:spPr>
          <a:xfrm>
            <a:off x="6271531" y="2862479"/>
            <a:ext cx="37636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662350D-0CAE-45E7-8767-0ABE2EE5BA5B}"/>
              </a:ext>
            </a:extLst>
          </p:cNvPr>
          <p:cNvCxnSpPr>
            <a:cxnSpLocks/>
          </p:cNvCxnSpPr>
          <p:nvPr/>
        </p:nvCxnSpPr>
        <p:spPr>
          <a:xfrm>
            <a:off x="6271531" y="5422989"/>
            <a:ext cx="376365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Text Placeholder 1">
            <a:extLst>
              <a:ext uri="{FF2B5EF4-FFF2-40B4-BE49-F238E27FC236}">
                <a16:creationId xmlns:a16="http://schemas.microsoft.com/office/drawing/2014/main" id="{E50C4DFF-5ED9-4846-B24C-60B2949408D0}"/>
              </a:ext>
            </a:extLst>
          </p:cNvPr>
          <p:cNvSpPr txBox="1">
            <a:spLocks/>
          </p:cNvSpPr>
          <p:nvPr/>
        </p:nvSpPr>
        <p:spPr>
          <a:xfrm>
            <a:off x="4199655" y="5610226"/>
            <a:ext cx="7812064" cy="115252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6">
                    <a:lumMod val="50000"/>
                  </a:schemeClr>
                </a:solidFill>
                <a:effectLst/>
                <a:uLnTx/>
                <a:uFillTx/>
                <a:latin typeface="Arial" panose="020B0604020202020204"/>
                <a:ea typeface="+mn-ea"/>
                <a:cs typeface="+mn-cs"/>
              </a:rPr>
              <a:t>Athletics Action Plan Assurance Services Corrective Action Monitoring</a:t>
            </a:r>
          </a:p>
          <a:p>
            <a:pPr lvl="1">
              <a:defRPr/>
            </a:pPr>
            <a:r>
              <a:rPr lang="en-US" sz="1800" dirty="0">
                <a:solidFill>
                  <a:sysClr val="windowText" lastClr="000000"/>
                </a:solidFill>
                <a:latin typeface="Arial" panose="020B0604020202020204"/>
              </a:rPr>
              <a:t>Recommendations were integrated into a Modified Athletic Action Plan in November 2023</a:t>
            </a:r>
          </a:p>
          <a:p>
            <a:pPr lvl="1">
              <a:defRPr/>
            </a:pPr>
            <a:r>
              <a:rPr lang="en-US" sz="1800" dirty="0">
                <a:solidFill>
                  <a:sysClr val="windowText" lastClr="000000"/>
                </a:solidFill>
                <a:latin typeface="Arial" panose="020B0604020202020204"/>
              </a:rPr>
              <a:t>Athletic Action Plan Workgroup has not met to begin implementing modified action plan.</a:t>
            </a:r>
            <a:endParaRPr lang="en-US" sz="1800" dirty="0">
              <a:solidFill>
                <a:schemeClr val="accent6"/>
              </a:solidFill>
              <a:latin typeface="Arial" panose="020B0604020202020204"/>
            </a:endParaRPr>
          </a:p>
        </p:txBody>
      </p:sp>
      <p:pic>
        <p:nvPicPr>
          <p:cNvPr id="7" name="Picture 6">
            <a:extLst>
              <a:ext uri="{FF2B5EF4-FFF2-40B4-BE49-F238E27FC236}">
                <a16:creationId xmlns:a16="http://schemas.microsoft.com/office/drawing/2014/main" id="{4045B7F7-D143-44D7-8A51-6BFD7E410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019550" cy="6858000"/>
          </a:xfrm>
          <a:prstGeom prst="rect">
            <a:avLst/>
          </a:prstGeom>
        </p:spPr>
      </p:pic>
      <p:sp>
        <p:nvSpPr>
          <p:cNvPr id="3" name="Rectangle 2">
            <a:extLst>
              <a:ext uri="{FF2B5EF4-FFF2-40B4-BE49-F238E27FC236}">
                <a16:creationId xmlns:a16="http://schemas.microsoft.com/office/drawing/2014/main" id="{83B7D7D7-4B14-4BF0-B5CB-CB2EA42B7B78}"/>
              </a:ext>
            </a:extLst>
          </p:cNvPr>
          <p:cNvSpPr/>
          <p:nvPr/>
        </p:nvSpPr>
        <p:spPr>
          <a:xfrm>
            <a:off x="6084086" y="183502"/>
            <a:ext cx="4805291" cy="646331"/>
          </a:xfrm>
          <a:prstGeom prst="rect">
            <a:avLst/>
          </a:prstGeom>
        </p:spPr>
        <p:txBody>
          <a:bodyPr wrap="none">
            <a:spAutoFit/>
          </a:bodyPr>
          <a:lstStyle/>
          <a:p>
            <a:pPr lvl="0" algn="ctr"/>
            <a:r>
              <a:rPr lang="en-US" sz="3600" b="1" dirty="0">
                <a:ln w="0">
                  <a:solidFill>
                    <a:srgbClr val="70AD47">
                      <a:lumMod val="50000"/>
                    </a:srgbClr>
                  </a:solidFill>
                </a:ln>
                <a:solidFill>
                  <a:srgbClr val="ED7D31"/>
                </a:solidFill>
                <a:effectLst>
                  <a:outerShdw blurRad="38100" dist="19050" dir="2700000" algn="tl" rotWithShape="0">
                    <a:prstClr val="black">
                      <a:alpha val="40000"/>
                    </a:prstClr>
                  </a:outerShdw>
                </a:effectLst>
              </a:rPr>
              <a:t>External Audit Activities</a:t>
            </a:r>
          </a:p>
        </p:txBody>
      </p:sp>
      <p:sp>
        <p:nvSpPr>
          <p:cNvPr id="11" name="Text Placeholder 1">
            <a:extLst>
              <a:ext uri="{FF2B5EF4-FFF2-40B4-BE49-F238E27FC236}">
                <a16:creationId xmlns:a16="http://schemas.microsoft.com/office/drawing/2014/main" id="{6630FC83-2DA3-4D54-9C77-B5DF700E4B60}"/>
              </a:ext>
            </a:extLst>
          </p:cNvPr>
          <p:cNvSpPr txBox="1">
            <a:spLocks/>
          </p:cNvSpPr>
          <p:nvPr/>
        </p:nvSpPr>
        <p:spPr>
          <a:xfrm>
            <a:off x="4171950" y="3007144"/>
            <a:ext cx="7812063" cy="24539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6">
                    <a:lumMod val="50000"/>
                  </a:schemeClr>
                </a:solidFill>
                <a:effectLst/>
                <a:uLnTx/>
                <a:uFillTx/>
                <a:latin typeface="Arial" panose="020B0604020202020204"/>
                <a:ea typeface="+mn-ea"/>
                <a:cs typeface="+mn-cs"/>
              </a:rPr>
              <a:t>Current Status of External Audits - DSO</a:t>
            </a:r>
          </a:p>
          <a:p>
            <a:pPr lvl="1">
              <a:defRPr/>
            </a:pPr>
            <a:r>
              <a:rPr lang="en-US" sz="1800" dirty="0">
                <a:solidFill>
                  <a:sysClr val="windowText" lastClr="000000"/>
                </a:solidFill>
                <a:latin typeface="Arial" panose="020B0604020202020204"/>
              </a:rPr>
              <a:t>FAMU Boosters – Financial Statement Audit (FYE 2023)</a:t>
            </a:r>
          </a:p>
          <a:p>
            <a:pPr lvl="2">
              <a:defRPr/>
            </a:pPr>
            <a:r>
              <a:rPr lang="en-US" sz="1400" b="1" dirty="0">
                <a:solidFill>
                  <a:sysClr val="windowText" lastClr="000000"/>
                </a:solidFill>
                <a:latin typeface="Arial" panose="020B0604020202020204"/>
              </a:rPr>
              <a:t>Complete</a:t>
            </a:r>
            <a:r>
              <a:rPr lang="en-US" sz="1400" dirty="0">
                <a:solidFill>
                  <a:sysClr val="windowText" lastClr="000000"/>
                </a:solidFill>
                <a:latin typeface="Arial" panose="020B0604020202020204"/>
              </a:rPr>
              <a:t>: Financial Statements Presented Fairly in All Material Respects, No Opinion Expressed Regarding Internal Controls or Compliance Issues</a:t>
            </a:r>
            <a:endParaRPr lang="en-US" sz="1400" b="1" dirty="0">
              <a:solidFill>
                <a:sysClr val="windowText" lastClr="000000"/>
              </a:solidFill>
              <a:latin typeface="Arial" panose="020B0604020202020204"/>
            </a:endParaRPr>
          </a:p>
          <a:p>
            <a:pPr lvl="1">
              <a:defRPr/>
            </a:pPr>
            <a:r>
              <a:rPr lang="en-US" sz="1800" dirty="0">
                <a:solidFill>
                  <a:sysClr val="windowText" lastClr="000000"/>
                </a:solidFill>
                <a:latin typeface="Arial" panose="020B0604020202020204"/>
              </a:rPr>
              <a:t>FAMU Foundation – Financial Statement Audit (FYE 2023)</a:t>
            </a:r>
          </a:p>
          <a:p>
            <a:pPr lvl="2">
              <a:defRPr/>
            </a:pPr>
            <a:r>
              <a:rPr lang="en-US" sz="1400" b="1" dirty="0">
                <a:solidFill>
                  <a:sysClr val="windowText" lastClr="000000"/>
                </a:solidFill>
                <a:latin typeface="Arial" panose="020B0604020202020204"/>
              </a:rPr>
              <a:t>Complete: </a:t>
            </a:r>
            <a:r>
              <a:rPr lang="en-US" sz="1400" dirty="0">
                <a:solidFill>
                  <a:sysClr val="windowText" lastClr="000000"/>
                </a:solidFill>
                <a:latin typeface="Arial" panose="020B0604020202020204"/>
              </a:rPr>
              <a:t>Financial Statements Presented Fairly in all Material Respects.</a:t>
            </a:r>
          </a:p>
          <a:p>
            <a:pPr lvl="1">
              <a:defRPr/>
            </a:pPr>
            <a:r>
              <a:rPr lang="en-US" sz="1800" dirty="0">
                <a:solidFill>
                  <a:sysClr val="windowText" lastClr="000000"/>
                </a:solidFill>
                <a:latin typeface="Arial" panose="020B0604020202020204"/>
              </a:rPr>
              <a:t>FAMU National Alumni </a:t>
            </a:r>
            <a:r>
              <a:rPr lang="en-US" sz="1800" dirty="0" err="1">
                <a:solidFill>
                  <a:sysClr val="windowText" lastClr="000000"/>
                </a:solidFill>
                <a:latin typeface="Arial" panose="020B0604020202020204"/>
              </a:rPr>
              <a:t>Assoiciation</a:t>
            </a:r>
            <a:r>
              <a:rPr lang="en-US" sz="1800" dirty="0">
                <a:solidFill>
                  <a:sysClr val="windowText" lastClr="000000"/>
                </a:solidFill>
                <a:latin typeface="Arial" panose="020B0604020202020204"/>
              </a:rPr>
              <a:t> – Financial Statement Audit (FYE 2023)</a:t>
            </a:r>
          </a:p>
          <a:p>
            <a:pPr lvl="2">
              <a:defRPr/>
            </a:pPr>
            <a:r>
              <a:rPr lang="en-US" sz="1400" b="1" dirty="0">
                <a:solidFill>
                  <a:sysClr val="windowText" lastClr="000000"/>
                </a:solidFill>
                <a:latin typeface="Arial" panose="020B0604020202020204"/>
              </a:rPr>
              <a:t>Complete: </a:t>
            </a:r>
            <a:r>
              <a:rPr lang="en-US" sz="1400" dirty="0">
                <a:solidFill>
                  <a:sysClr val="windowText" lastClr="000000"/>
                </a:solidFill>
                <a:latin typeface="Arial" panose="020B0604020202020204"/>
              </a:rPr>
              <a:t>Financial Statements Presented Fairly in all Material Respects.</a:t>
            </a:r>
          </a:p>
          <a:p>
            <a:pPr marL="914400" lvl="2" indent="0">
              <a:buNone/>
              <a:defRPr/>
            </a:pPr>
            <a:endParaRPr lang="en-US" sz="1400" dirty="0">
              <a:solidFill>
                <a:sysClr val="windowText" lastClr="000000"/>
              </a:solidFill>
              <a:latin typeface="Arial" panose="020B0604020202020204"/>
            </a:endParaRPr>
          </a:p>
          <a:p>
            <a:pPr lvl="1">
              <a:defRPr/>
            </a:pPr>
            <a:endParaRPr lang="en-US" sz="1800" b="1" dirty="0">
              <a:solidFill>
                <a:sysClr val="windowText" lastClr="000000"/>
              </a:solidFill>
              <a:latin typeface="Arial" panose="020B0604020202020204"/>
            </a:endParaRPr>
          </a:p>
        </p:txBody>
      </p:sp>
    </p:spTree>
    <p:extLst>
      <p:ext uri="{BB962C8B-B14F-4D97-AF65-F5344CB8AC3E}">
        <p14:creationId xmlns:p14="http://schemas.microsoft.com/office/powerpoint/2010/main" val="4105147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79E4D6-A0C7-4711-942F-AABFAD728A97}"/>
              </a:ext>
            </a:extLst>
          </p:cNvPr>
          <p:cNvSpPr/>
          <p:nvPr/>
        </p:nvSpPr>
        <p:spPr>
          <a:xfrm>
            <a:off x="4787158" y="90459"/>
            <a:ext cx="7404842" cy="646331"/>
          </a:xfrm>
          <a:prstGeom prst="rect">
            <a:avLst/>
          </a:prstGeom>
          <a:noFill/>
        </p:spPr>
        <p:txBody>
          <a:bodyPr wrap="square" lIns="91440" tIns="45720" rIns="91440" bIns="45720">
            <a:spAutoFit/>
          </a:bodyPr>
          <a:lstStyle/>
          <a:p>
            <a:pPr algn="ctr"/>
            <a:r>
              <a:rPr lang="en-US" sz="3600" b="1" cap="none" spc="0" dirty="0">
                <a:ln w="0">
                  <a:solidFill>
                    <a:schemeClr val="accent6">
                      <a:lumMod val="50000"/>
                    </a:schemeClr>
                  </a:solidFill>
                </a:ln>
                <a:solidFill>
                  <a:schemeClr val="accent2"/>
                </a:solidFill>
                <a:effectLst>
                  <a:outerShdw blurRad="38100" dist="19050" dir="2700000" algn="tl" rotWithShape="0">
                    <a:schemeClr val="dk1">
                      <a:alpha val="40000"/>
                    </a:schemeClr>
                  </a:outerShdw>
                </a:effectLst>
              </a:rPr>
              <a:t>Advisory Activities</a:t>
            </a:r>
          </a:p>
        </p:txBody>
      </p:sp>
      <p:pic>
        <p:nvPicPr>
          <p:cNvPr id="7" name="Picture 6">
            <a:extLst>
              <a:ext uri="{FF2B5EF4-FFF2-40B4-BE49-F238E27FC236}">
                <a16:creationId xmlns:a16="http://schemas.microsoft.com/office/drawing/2014/main" id="{4045B7F7-D143-44D7-8A51-6BFD7E410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787158" cy="6858000"/>
          </a:xfrm>
          <a:prstGeom prst="rect">
            <a:avLst/>
          </a:prstGeom>
        </p:spPr>
      </p:pic>
      <p:pic>
        <p:nvPicPr>
          <p:cNvPr id="4" name="Picture 3">
            <a:extLst>
              <a:ext uri="{FF2B5EF4-FFF2-40B4-BE49-F238E27FC236}">
                <a16:creationId xmlns:a16="http://schemas.microsoft.com/office/drawing/2014/main" id="{6853ED4D-92A3-4E79-9A90-B8B61BD6BB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65860" y="827249"/>
            <a:ext cx="7047437" cy="2064131"/>
          </a:xfrm>
          <a:prstGeom prst="rect">
            <a:avLst/>
          </a:prstGeom>
        </p:spPr>
      </p:pic>
      <p:sp>
        <p:nvSpPr>
          <p:cNvPr id="8" name="Text Placeholder 1">
            <a:extLst>
              <a:ext uri="{FF2B5EF4-FFF2-40B4-BE49-F238E27FC236}">
                <a16:creationId xmlns:a16="http://schemas.microsoft.com/office/drawing/2014/main" id="{32088E2D-4DE9-41C6-838E-511B6F0D0C5B}"/>
              </a:ext>
            </a:extLst>
          </p:cNvPr>
          <p:cNvSpPr txBox="1">
            <a:spLocks/>
          </p:cNvSpPr>
          <p:nvPr/>
        </p:nvSpPr>
        <p:spPr>
          <a:xfrm>
            <a:off x="4895849" y="3152775"/>
            <a:ext cx="7191376" cy="32956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6">
                    <a:lumMod val="50000"/>
                  </a:schemeClr>
                </a:solidFill>
                <a:effectLst/>
                <a:uLnTx/>
                <a:uFillTx/>
                <a:latin typeface="Arial" panose="020B0604020202020204"/>
                <a:ea typeface="+mn-ea"/>
                <a:cs typeface="+mn-cs"/>
              </a:rPr>
              <a:t>Status of Corrective Action for Open Advisory Issues</a:t>
            </a:r>
          </a:p>
          <a:p>
            <a:pPr lvl="1">
              <a:defRPr/>
            </a:pPr>
            <a:r>
              <a:rPr lang="en-US" sz="1800" b="1" dirty="0">
                <a:solidFill>
                  <a:sysClr val="windowText" lastClr="000000"/>
                </a:solidFill>
                <a:latin typeface="Arial" panose="020B0604020202020204"/>
              </a:rPr>
              <a:t>2022 Procurement Services (34 Recommendations)</a:t>
            </a:r>
            <a:endParaRPr lang="en-US" sz="1800" dirty="0">
              <a:solidFill>
                <a:sysClr val="windowText" lastClr="000000"/>
              </a:solidFill>
              <a:latin typeface="Arial" panose="020B0604020202020204"/>
            </a:endParaRPr>
          </a:p>
          <a:p>
            <a:pPr marL="914400" lvl="2" indent="0">
              <a:buNone/>
              <a:defRPr/>
            </a:pPr>
            <a:r>
              <a:rPr lang="en-US" sz="1600" dirty="0">
                <a:solidFill>
                  <a:sysClr val="windowText" lastClr="000000"/>
                </a:solidFill>
                <a:latin typeface="Arial" panose="020B0604020202020204"/>
              </a:rPr>
              <a:t>6 Recommendations Successfully Implemented</a:t>
            </a:r>
          </a:p>
          <a:p>
            <a:pPr marL="914400" lvl="2" indent="0">
              <a:buNone/>
              <a:defRPr/>
            </a:pPr>
            <a:r>
              <a:rPr lang="en-US" sz="1600" dirty="0">
                <a:solidFill>
                  <a:sysClr val="windowText" lastClr="000000"/>
                </a:solidFill>
                <a:latin typeface="Arial" panose="020B0604020202020204"/>
              </a:rPr>
              <a:t>7 Recommendations are Past Due</a:t>
            </a:r>
          </a:p>
          <a:p>
            <a:pPr marL="914400" lvl="2" indent="0">
              <a:buNone/>
              <a:defRPr/>
            </a:pPr>
            <a:r>
              <a:rPr lang="en-US" sz="1600" dirty="0">
                <a:solidFill>
                  <a:sysClr val="windowText" lastClr="000000"/>
                </a:solidFill>
                <a:latin typeface="Arial" panose="020B0604020202020204"/>
              </a:rPr>
              <a:t>21 Recommendations Are On-Schedule</a:t>
            </a:r>
          </a:p>
          <a:p>
            <a:pPr lvl="1">
              <a:defRPr/>
            </a:pPr>
            <a:r>
              <a:rPr lang="en-US" sz="1800" b="1" dirty="0">
                <a:solidFill>
                  <a:sysClr val="windowText" lastClr="000000"/>
                </a:solidFill>
                <a:latin typeface="Arial" panose="020B0604020202020204"/>
              </a:rPr>
              <a:t>2022 Title IX Control Self Assessment (12 Recommendations)</a:t>
            </a:r>
            <a:endParaRPr lang="en-US" sz="1800" dirty="0">
              <a:solidFill>
                <a:sysClr val="windowText" lastClr="000000"/>
              </a:solidFill>
              <a:latin typeface="Arial" panose="020B0604020202020204"/>
            </a:endParaRPr>
          </a:p>
          <a:p>
            <a:pPr marL="914400" lvl="2" indent="0">
              <a:buNone/>
              <a:defRPr/>
            </a:pPr>
            <a:r>
              <a:rPr lang="en-US" sz="1600" dirty="0">
                <a:solidFill>
                  <a:sysClr val="windowText" lastClr="000000"/>
                </a:solidFill>
                <a:latin typeface="Arial" panose="020B0604020202020204"/>
              </a:rPr>
              <a:t>4 Recommendations Successfully Implemented</a:t>
            </a:r>
          </a:p>
          <a:p>
            <a:pPr marL="914400" lvl="2" indent="0">
              <a:buNone/>
              <a:defRPr/>
            </a:pPr>
            <a:r>
              <a:rPr lang="en-US" sz="1600" dirty="0">
                <a:solidFill>
                  <a:sysClr val="windowText" lastClr="000000"/>
                </a:solidFill>
                <a:latin typeface="Arial" panose="020B0604020202020204"/>
              </a:rPr>
              <a:t>5 Recommendations are Past Due</a:t>
            </a:r>
          </a:p>
          <a:p>
            <a:pPr marL="914400" lvl="2" indent="0">
              <a:buNone/>
              <a:defRPr/>
            </a:pPr>
            <a:r>
              <a:rPr lang="en-US" sz="1600" dirty="0">
                <a:solidFill>
                  <a:sysClr val="windowText" lastClr="000000"/>
                </a:solidFill>
                <a:latin typeface="Arial" panose="020B0604020202020204"/>
              </a:rPr>
              <a:t>3 Recommendations Are On-Schedule</a:t>
            </a:r>
          </a:p>
          <a:p>
            <a:pPr marL="914400" lvl="2" indent="0">
              <a:buNone/>
              <a:defRPr/>
            </a:pPr>
            <a:endParaRPr lang="en-US" sz="1400" b="1" dirty="0">
              <a:solidFill>
                <a:sysClr val="windowText" lastClr="000000"/>
              </a:solidFill>
              <a:latin typeface="Arial" panose="020B0604020202020204"/>
            </a:endParaRPr>
          </a:p>
          <a:p>
            <a:pPr marL="914400" lvl="2" indent="0">
              <a:buNone/>
              <a:defRPr/>
            </a:pPr>
            <a:endParaRPr lang="en-US" sz="1400" b="1" dirty="0">
              <a:solidFill>
                <a:sysClr val="windowText" lastClr="000000"/>
              </a:solidFill>
              <a:latin typeface="Arial" panose="020B0604020202020204"/>
            </a:endParaRPr>
          </a:p>
          <a:p>
            <a:pPr marL="914400" lvl="2" indent="0">
              <a:buNone/>
              <a:defRPr/>
            </a:pPr>
            <a:endParaRPr lang="en-US" sz="1400" b="1" dirty="0">
              <a:solidFill>
                <a:sysClr val="windowText" lastClr="000000"/>
              </a:solidFill>
              <a:latin typeface="Arial" panose="020B0604020202020204"/>
            </a:endParaRPr>
          </a:p>
        </p:txBody>
      </p:sp>
    </p:spTree>
    <p:extLst>
      <p:ext uri="{BB962C8B-B14F-4D97-AF65-F5344CB8AC3E}">
        <p14:creationId xmlns:p14="http://schemas.microsoft.com/office/powerpoint/2010/main" val="2978378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79E4D6-A0C7-4711-942F-AABFAD728A97}"/>
              </a:ext>
            </a:extLst>
          </p:cNvPr>
          <p:cNvSpPr/>
          <p:nvPr/>
        </p:nvSpPr>
        <p:spPr>
          <a:xfrm>
            <a:off x="4787158" y="90459"/>
            <a:ext cx="7404842" cy="646331"/>
          </a:xfrm>
          <a:prstGeom prst="rect">
            <a:avLst/>
          </a:prstGeom>
          <a:noFill/>
        </p:spPr>
        <p:txBody>
          <a:bodyPr wrap="square" lIns="91440" tIns="45720" rIns="91440" bIns="45720">
            <a:spAutoFit/>
          </a:bodyPr>
          <a:lstStyle/>
          <a:p>
            <a:pPr algn="ctr"/>
            <a:r>
              <a:rPr lang="en-US" sz="3600" b="1" cap="none" spc="0" dirty="0">
                <a:ln w="0">
                  <a:solidFill>
                    <a:schemeClr val="accent6">
                      <a:lumMod val="50000"/>
                    </a:schemeClr>
                  </a:solidFill>
                </a:ln>
                <a:solidFill>
                  <a:schemeClr val="accent2"/>
                </a:solidFill>
                <a:effectLst>
                  <a:outerShdw blurRad="38100" dist="19050" dir="2700000" algn="tl" rotWithShape="0">
                    <a:schemeClr val="dk1">
                      <a:alpha val="40000"/>
                    </a:schemeClr>
                  </a:outerShdw>
                </a:effectLst>
              </a:rPr>
              <a:t>Investigation Activities</a:t>
            </a:r>
          </a:p>
        </p:txBody>
      </p:sp>
      <p:pic>
        <p:nvPicPr>
          <p:cNvPr id="7" name="Picture 6">
            <a:extLst>
              <a:ext uri="{FF2B5EF4-FFF2-40B4-BE49-F238E27FC236}">
                <a16:creationId xmlns:a16="http://schemas.microsoft.com/office/drawing/2014/main" id="{4045B7F7-D143-44D7-8A51-6BFD7E410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787158" cy="6858000"/>
          </a:xfrm>
          <a:prstGeom prst="rect">
            <a:avLst/>
          </a:prstGeom>
        </p:spPr>
      </p:pic>
      <p:pic>
        <p:nvPicPr>
          <p:cNvPr id="3" name="Picture 2">
            <a:extLst>
              <a:ext uri="{FF2B5EF4-FFF2-40B4-BE49-F238E27FC236}">
                <a16:creationId xmlns:a16="http://schemas.microsoft.com/office/drawing/2014/main" id="{59275EC9-3DBE-478C-8E91-5CD085E6E7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2875" y="736790"/>
            <a:ext cx="5553407" cy="2975039"/>
          </a:xfrm>
          <a:prstGeom prst="rect">
            <a:avLst/>
          </a:prstGeom>
        </p:spPr>
      </p:pic>
      <p:pic>
        <p:nvPicPr>
          <p:cNvPr id="12" name="Picture 11">
            <a:extLst>
              <a:ext uri="{FF2B5EF4-FFF2-40B4-BE49-F238E27FC236}">
                <a16:creationId xmlns:a16="http://schemas.microsoft.com/office/drawing/2014/main" id="{09A6A533-78E9-47AF-BA6A-CE876DA116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42585" y="3748460"/>
            <a:ext cx="6096965" cy="2838532"/>
          </a:xfrm>
          <a:prstGeom prst="rect">
            <a:avLst/>
          </a:prstGeom>
        </p:spPr>
      </p:pic>
    </p:spTree>
    <p:extLst>
      <p:ext uri="{BB962C8B-B14F-4D97-AF65-F5344CB8AC3E}">
        <p14:creationId xmlns:p14="http://schemas.microsoft.com/office/powerpoint/2010/main" val="1628927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79E4D6-A0C7-4711-942F-AABFAD728A97}"/>
              </a:ext>
            </a:extLst>
          </p:cNvPr>
          <p:cNvSpPr/>
          <p:nvPr/>
        </p:nvSpPr>
        <p:spPr>
          <a:xfrm>
            <a:off x="2154172" y="309534"/>
            <a:ext cx="7404842" cy="646331"/>
          </a:xfrm>
          <a:prstGeom prst="rect">
            <a:avLst/>
          </a:prstGeom>
          <a:noFill/>
        </p:spPr>
        <p:txBody>
          <a:bodyPr wrap="square" lIns="91440" tIns="45720" rIns="91440" bIns="45720">
            <a:spAutoFit/>
          </a:bodyPr>
          <a:lstStyle/>
          <a:p>
            <a:pPr algn="ctr"/>
            <a:r>
              <a:rPr lang="en-US" sz="3600" b="1" cap="none" spc="0" dirty="0">
                <a:ln w="0">
                  <a:solidFill>
                    <a:schemeClr val="accent6">
                      <a:lumMod val="50000"/>
                    </a:schemeClr>
                  </a:solidFill>
                </a:ln>
                <a:solidFill>
                  <a:schemeClr val="accent2"/>
                </a:solidFill>
                <a:effectLst>
                  <a:outerShdw blurRad="38100" dist="19050" dir="2700000" algn="tl" rotWithShape="0">
                    <a:schemeClr val="dk1">
                      <a:alpha val="40000"/>
                    </a:schemeClr>
                  </a:outerShdw>
                </a:effectLst>
              </a:rPr>
              <a:t>Audit Q2 Highlights</a:t>
            </a:r>
          </a:p>
        </p:txBody>
      </p:sp>
      <p:pic>
        <p:nvPicPr>
          <p:cNvPr id="9" name="Picture 8">
            <a:extLst>
              <a:ext uri="{FF2B5EF4-FFF2-40B4-BE49-F238E27FC236}">
                <a16:creationId xmlns:a16="http://schemas.microsoft.com/office/drawing/2014/main" id="{DCC46629-D43B-4CF2-9F3D-E2D51749F3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6600" y="1578378"/>
            <a:ext cx="3685111" cy="4441031"/>
          </a:xfrm>
          <a:prstGeom prst="rect">
            <a:avLst/>
          </a:prstGeom>
        </p:spPr>
      </p:pic>
      <p:pic>
        <p:nvPicPr>
          <p:cNvPr id="1026" name="Picture 2">
            <a:extLst>
              <a:ext uri="{FF2B5EF4-FFF2-40B4-BE49-F238E27FC236}">
                <a16:creationId xmlns:a16="http://schemas.microsoft.com/office/drawing/2014/main" id="{624985FA-C5E7-46C4-94A1-CA720A3E799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9250" y="1578377"/>
            <a:ext cx="5921375" cy="44410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17B9C38-F984-4E22-853C-9801A1383900}"/>
              </a:ext>
            </a:extLst>
          </p:cNvPr>
          <p:cNvSpPr/>
          <p:nvPr/>
        </p:nvSpPr>
        <p:spPr>
          <a:xfrm>
            <a:off x="483462" y="6028932"/>
            <a:ext cx="4118948" cy="400110"/>
          </a:xfrm>
          <a:prstGeom prst="rect">
            <a:avLst/>
          </a:prstGeom>
          <a:noFill/>
        </p:spPr>
        <p:txBody>
          <a:bodyPr wrap="none" lIns="91440" tIns="45720" rIns="91440" bIns="45720">
            <a:spAutoFit/>
          </a:bodyPr>
          <a:lstStyle/>
          <a:p>
            <a:pPr algn="ctr"/>
            <a:r>
              <a:rPr lang="en-US" sz="2000" b="1" cap="none" spc="0" dirty="0">
                <a:ln w="0"/>
                <a:solidFill>
                  <a:schemeClr val="tx1"/>
                </a:solidFill>
                <a:effectLst>
                  <a:outerShdw blurRad="38100" dist="19050" dir="2700000" algn="tl" rotWithShape="0">
                    <a:schemeClr val="dk1">
                      <a:alpha val="40000"/>
                    </a:schemeClr>
                  </a:outerShdw>
                </a:effectLst>
              </a:rPr>
              <a:t>Internationa</a:t>
            </a:r>
            <a:r>
              <a:rPr lang="en-US" sz="2000" b="1" dirty="0">
                <a:ln w="0"/>
                <a:effectLst>
                  <a:outerShdw blurRad="38100" dist="19050" dir="2700000" algn="tl" rotWithShape="0">
                    <a:schemeClr val="dk1">
                      <a:alpha val="40000"/>
                    </a:schemeClr>
                  </a:outerShdw>
                </a:effectLst>
              </a:rPr>
              <a:t>l Fraud Awareness Week</a:t>
            </a:r>
            <a:endParaRPr lang="en-US" sz="2000" b="1"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9CADD1E9-F882-4800-AF20-184FAFD91248}"/>
              </a:ext>
            </a:extLst>
          </p:cNvPr>
          <p:cNvSpPr/>
          <p:nvPr/>
        </p:nvSpPr>
        <p:spPr>
          <a:xfrm>
            <a:off x="5856593" y="6028932"/>
            <a:ext cx="5259902" cy="400110"/>
          </a:xfrm>
          <a:prstGeom prst="rect">
            <a:avLst/>
          </a:prstGeom>
          <a:noFill/>
        </p:spPr>
        <p:txBody>
          <a:bodyPr wrap="none" lIns="91440" tIns="45720" rIns="91440" bIns="45720">
            <a:spAutoFit/>
          </a:bodyPr>
          <a:lstStyle/>
          <a:p>
            <a:pPr algn="ctr"/>
            <a:r>
              <a:rPr lang="en-US" sz="2000" b="1" cap="none" spc="0" dirty="0">
                <a:ln w="0"/>
                <a:solidFill>
                  <a:schemeClr val="tx1"/>
                </a:solidFill>
                <a:effectLst>
                  <a:outerShdw blurRad="38100" dist="19050" dir="2700000" algn="tl" rotWithShape="0">
                    <a:schemeClr val="dk1">
                      <a:alpha val="40000"/>
                    </a:schemeClr>
                  </a:outerShdw>
                </a:effectLst>
              </a:rPr>
              <a:t>DoA Toy Donations for the President’s Toy Drive</a:t>
            </a:r>
          </a:p>
        </p:txBody>
      </p:sp>
    </p:spTree>
    <p:extLst>
      <p:ext uri="{BB962C8B-B14F-4D97-AF65-F5344CB8AC3E}">
        <p14:creationId xmlns:p14="http://schemas.microsoft.com/office/powerpoint/2010/main" val="167081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5B7F7-D143-44D7-8A51-6BFD7E410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019550" cy="6858000"/>
          </a:xfrm>
          <a:prstGeom prst="rect">
            <a:avLst/>
          </a:prstGeom>
        </p:spPr>
      </p:pic>
      <p:sp>
        <p:nvSpPr>
          <p:cNvPr id="3" name="Rectangle 2">
            <a:extLst>
              <a:ext uri="{FF2B5EF4-FFF2-40B4-BE49-F238E27FC236}">
                <a16:creationId xmlns:a16="http://schemas.microsoft.com/office/drawing/2014/main" id="{83B7D7D7-4B14-4BF0-B5CB-CB2EA42B7B78}"/>
              </a:ext>
            </a:extLst>
          </p:cNvPr>
          <p:cNvSpPr/>
          <p:nvPr/>
        </p:nvSpPr>
        <p:spPr>
          <a:xfrm>
            <a:off x="5370750" y="297802"/>
            <a:ext cx="5222328" cy="646331"/>
          </a:xfrm>
          <a:prstGeom prst="rect">
            <a:avLst/>
          </a:prstGeom>
        </p:spPr>
        <p:txBody>
          <a:bodyPr wrap="none">
            <a:spAutoFit/>
          </a:bodyPr>
          <a:lstStyle/>
          <a:p>
            <a:pPr lvl="0" algn="ctr"/>
            <a:r>
              <a:rPr lang="en-US" sz="3600" b="1" dirty="0">
                <a:ln w="0">
                  <a:solidFill>
                    <a:srgbClr val="70AD47">
                      <a:lumMod val="50000"/>
                    </a:srgbClr>
                  </a:solidFill>
                </a:ln>
                <a:solidFill>
                  <a:srgbClr val="ED7D31"/>
                </a:solidFill>
                <a:effectLst>
                  <a:outerShdw blurRad="38100" dist="19050" dir="2700000" algn="tl" rotWithShape="0">
                    <a:prstClr val="black">
                      <a:alpha val="40000"/>
                    </a:prstClr>
                  </a:outerShdw>
                </a:effectLst>
              </a:rPr>
              <a:t>Professional Development</a:t>
            </a:r>
          </a:p>
        </p:txBody>
      </p:sp>
      <p:pic>
        <p:nvPicPr>
          <p:cNvPr id="4" name="Picture 3">
            <a:extLst>
              <a:ext uri="{FF2B5EF4-FFF2-40B4-BE49-F238E27FC236}">
                <a16:creationId xmlns:a16="http://schemas.microsoft.com/office/drawing/2014/main" id="{DC1AB342-A373-4F8C-A2A4-70A902327D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3376" y="1772501"/>
            <a:ext cx="7867650" cy="3532924"/>
          </a:xfrm>
          <a:prstGeom prst="rect">
            <a:avLst/>
          </a:prstGeom>
        </p:spPr>
      </p:pic>
    </p:spTree>
    <p:extLst>
      <p:ext uri="{BB962C8B-B14F-4D97-AF65-F5344CB8AC3E}">
        <p14:creationId xmlns:p14="http://schemas.microsoft.com/office/powerpoint/2010/main" val="1168435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FB186-1398-459C-961E-DBA54D34AA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541" y="194976"/>
            <a:ext cx="3054236" cy="3005424"/>
          </a:xfrm>
          <a:prstGeom prst="rect">
            <a:avLst/>
          </a:prstGeom>
        </p:spPr>
      </p:pic>
      <p:pic>
        <p:nvPicPr>
          <p:cNvPr id="5" name="Picture 4">
            <a:extLst>
              <a:ext uri="{FF2B5EF4-FFF2-40B4-BE49-F238E27FC236}">
                <a16:creationId xmlns:a16="http://schemas.microsoft.com/office/drawing/2014/main" id="{3753EB76-9E6F-498B-92D3-37B539193F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956" y="3919261"/>
            <a:ext cx="3519405" cy="2938739"/>
          </a:xfrm>
          <a:prstGeom prst="rect">
            <a:avLst/>
          </a:prstGeom>
        </p:spPr>
      </p:pic>
      <p:pic>
        <p:nvPicPr>
          <p:cNvPr id="7" name="Picture 6">
            <a:extLst>
              <a:ext uri="{FF2B5EF4-FFF2-40B4-BE49-F238E27FC236}">
                <a16:creationId xmlns:a16="http://schemas.microsoft.com/office/drawing/2014/main" id="{BE90CACD-3942-4861-87FE-9A9F91D0FE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90114" y="19050"/>
            <a:ext cx="3054236" cy="3635996"/>
          </a:xfrm>
          <a:prstGeom prst="rect">
            <a:avLst/>
          </a:prstGeom>
        </p:spPr>
      </p:pic>
      <p:pic>
        <p:nvPicPr>
          <p:cNvPr id="9" name="Picture 8">
            <a:extLst>
              <a:ext uri="{FF2B5EF4-FFF2-40B4-BE49-F238E27FC236}">
                <a16:creationId xmlns:a16="http://schemas.microsoft.com/office/drawing/2014/main" id="{7F4DE3FA-ED9D-4A0B-BB4C-36B5C611660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64780" y="3655046"/>
            <a:ext cx="3210015" cy="3050554"/>
          </a:xfrm>
          <a:prstGeom prst="rect">
            <a:avLst/>
          </a:prstGeom>
        </p:spPr>
      </p:pic>
      <p:pic>
        <p:nvPicPr>
          <p:cNvPr id="11" name="Picture 10">
            <a:extLst>
              <a:ext uri="{FF2B5EF4-FFF2-40B4-BE49-F238E27FC236}">
                <a16:creationId xmlns:a16="http://schemas.microsoft.com/office/drawing/2014/main" id="{379499CF-CE53-423F-A376-5F8EF60843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64849" y="19050"/>
            <a:ext cx="3054236" cy="1052537"/>
          </a:xfrm>
          <a:prstGeom prst="rect">
            <a:avLst/>
          </a:prstGeom>
        </p:spPr>
      </p:pic>
      <p:pic>
        <p:nvPicPr>
          <p:cNvPr id="13" name="Picture 12">
            <a:extLst>
              <a:ext uri="{FF2B5EF4-FFF2-40B4-BE49-F238E27FC236}">
                <a16:creationId xmlns:a16="http://schemas.microsoft.com/office/drawing/2014/main" id="{7B6593B4-8494-49B7-8EA5-DB376FABB4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90950" y="1838325"/>
            <a:ext cx="4610099" cy="4610099"/>
          </a:xfrm>
          <a:prstGeom prst="rect">
            <a:avLst/>
          </a:prstGeom>
        </p:spPr>
      </p:pic>
      <p:sp>
        <p:nvSpPr>
          <p:cNvPr id="14" name="Rectangle 13">
            <a:extLst>
              <a:ext uri="{FF2B5EF4-FFF2-40B4-BE49-F238E27FC236}">
                <a16:creationId xmlns:a16="http://schemas.microsoft.com/office/drawing/2014/main" id="{A70B91A3-35FF-47EE-8234-AA085B6175B5}"/>
              </a:ext>
            </a:extLst>
          </p:cNvPr>
          <p:cNvSpPr/>
          <p:nvPr/>
        </p:nvSpPr>
        <p:spPr>
          <a:xfrm>
            <a:off x="4317232" y="3190875"/>
            <a:ext cx="3770776" cy="1077218"/>
          </a:xfrm>
          <a:prstGeom prst="rect">
            <a:avLst/>
          </a:prstGeom>
          <a:noFill/>
        </p:spPr>
        <p:txBody>
          <a:bodyPr wrap="none" lIns="91440" tIns="45720" rIns="91440" bIns="45720">
            <a:spAutoFit/>
          </a:bodyPr>
          <a:lstStyle/>
          <a:p>
            <a:pPr algn="ctr"/>
            <a:r>
              <a:rPr lang="en-US" sz="3200" b="1" dirty="0">
                <a:ln w="0">
                  <a:solidFill>
                    <a:schemeClr val="accent6">
                      <a:lumMod val="50000"/>
                    </a:schemeClr>
                  </a:solidFill>
                </a:ln>
                <a:solidFill>
                  <a:schemeClr val="bg1"/>
                </a:solidFill>
                <a:effectLst>
                  <a:outerShdw blurRad="38100" dist="19050" dir="2700000" algn="tl" rotWithShape="0">
                    <a:schemeClr val="dk1">
                      <a:alpha val="40000"/>
                    </a:schemeClr>
                  </a:outerShdw>
                </a:effectLst>
              </a:rPr>
              <a:t>Leveraging the Brand</a:t>
            </a:r>
          </a:p>
          <a:p>
            <a:pPr algn="ctr"/>
            <a:r>
              <a:rPr lang="en-US" sz="3200" b="1" cap="none" spc="0" dirty="0">
                <a:ln w="0">
                  <a:solidFill>
                    <a:schemeClr val="accent6">
                      <a:lumMod val="50000"/>
                    </a:schemeClr>
                  </a:solidFill>
                </a:ln>
                <a:solidFill>
                  <a:schemeClr val="bg1"/>
                </a:solidFill>
                <a:effectLst>
                  <a:outerShdw blurRad="38100" dist="19050" dir="2700000" algn="tl" rotWithShape="0">
                    <a:schemeClr val="dk1">
                      <a:alpha val="40000"/>
                    </a:schemeClr>
                  </a:outerShdw>
                </a:effectLst>
              </a:rPr>
              <a:t>Locally and Globally</a:t>
            </a:r>
          </a:p>
        </p:txBody>
      </p:sp>
    </p:spTree>
    <p:extLst>
      <p:ext uri="{BB962C8B-B14F-4D97-AF65-F5344CB8AC3E}">
        <p14:creationId xmlns:p14="http://schemas.microsoft.com/office/powerpoint/2010/main" val="2296133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A9A6F4-7C88-4C72-B27D-EB28962C44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43877B7-7CD1-47AD-A88E-5B211D03F81A}"/>
              </a:ext>
            </a:extLst>
          </p:cNvPr>
          <p:cNvSpPr/>
          <p:nvPr/>
        </p:nvSpPr>
        <p:spPr>
          <a:xfrm>
            <a:off x="870332" y="213118"/>
            <a:ext cx="10961783" cy="1938992"/>
          </a:xfrm>
          <a:prstGeom prst="rect">
            <a:avLst/>
          </a:prstGeom>
          <a:noFill/>
        </p:spPr>
        <p:txBody>
          <a:bodyPr wrap="square" lIns="91440" tIns="45720" rIns="91440" bIns="45720">
            <a:spAutoFit/>
          </a:bodyPr>
          <a:lstStyle/>
          <a:p>
            <a:pPr algn="ctr"/>
            <a:r>
              <a:rPr lang="en-US" sz="6000" b="1" dirty="0">
                <a:ln w="19050">
                  <a:solidFill>
                    <a:schemeClr val="accent6">
                      <a:lumMod val="50000"/>
                    </a:schemeClr>
                  </a:solidFill>
                  <a:prstDash val="solid"/>
                </a:ln>
                <a:solidFill>
                  <a:srgbClr val="FFFFFF"/>
                </a:solidFill>
                <a:effectLst>
                  <a:outerShdw blurRad="38100" dist="22860" dir="5400000" algn="tl" rotWithShape="0">
                    <a:srgbClr val="000000">
                      <a:alpha val="30000"/>
                    </a:srgbClr>
                  </a:outerShdw>
                </a:effectLst>
              </a:rPr>
              <a:t>Audit and Compliance Committee</a:t>
            </a:r>
          </a:p>
          <a:p>
            <a:pPr algn="ctr"/>
            <a:r>
              <a:rPr lang="en-US" sz="6000" b="1" dirty="0">
                <a:ln w="19050">
                  <a:solidFill>
                    <a:schemeClr val="accent6">
                      <a:lumMod val="50000"/>
                    </a:schemeClr>
                  </a:solidFill>
                  <a:prstDash val="solid"/>
                </a:ln>
                <a:solidFill>
                  <a:srgbClr val="FFFFFF"/>
                </a:solidFill>
                <a:effectLst>
                  <a:outerShdw blurRad="38100" dist="22860" dir="5400000" algn="tl" rotWithShape="0">
                    <a:srgbClr val="000000">
                      <a:alpha val="30000"/>
                    </a:srgbClr>
                  </a:outerShdw>
                </a:effectLst>
              </a:rPr>
              <a:t>Meeting Minutes: 12-06-2023 </a:t>
            </a:r>
            <a:endParaRPr lang="en-US" sz="6000" b="1" cap="none" spc="0" dirty="0">
              <a:ln w="19050">
                <a:solidFill>
                  <a:schemeClr val="accent6">
                    <a:lumMod val="50000"/>
                  </a:schemeClr>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75568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9C94-36CB-353F-AD09-0FD6E2904E64}"/>
              </a:ext>
            </a:extLst>
          </p:cNvPr>
          <p:cNvSpPr>
            <a:spLocks noGrp="1"/>
          </p:cNvSpPr>
          <p:nvPr>
            <p:ph type="title"/>
          </p:nvPr>
        </p:nvSpPr>
        <p:spPr>
          <a:xfrm>
            <a:off x="1480370" y="218631"/>
            <a:ext cx="10499194" cy="1019602"/>
          </a:xfrm>
        </p:spPr>
        <p:txBody>
          <a:bodyPr/>
          <a:lstStyle/>
          <a:p>
            <a:r>
              <a:rPr lang="en-US" dirty="0"/>
              <a:t>ERM Reports Released</a:t>
            </a:r>
          </a:p>
        </p:txBody>
      </p:sp>
      <p:pic>
        <p:nvPicPr>
          <p:cNvPr id="5" name="Picture 4" descr="A picture containing text, sign&#10;&#10;Description automatically generated">
            <a:extLst>
              <a:ext uri="{FF2B5EF4-FFF2-40B4-BE49-F238E27FC236}">
                <a16:creationId xmlns:a16="http://schemas.microsoft.com/office/drawing/2014/main" id="{FE526225-B719-194A-9E75-A9174A73B5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85319" y="5751875"/>
            <a:ext cx="2311590" cy="766050"/>
          </a:xfrm>
          <a:prstGeom prst="rect">
            <a:avLst/>
          </a:prstGeom>
        </p:spPr>
      </p:pic>
      <p:pic>
        <p:nvPicPr>
          <p:cNvPr id="8" name="Picture 7">
            <a:extLst>
              <a:ext uri="{FF2B5EF4-FFF2-40B4-BE49-F238E27FC236}">
                <a16:creationId xmlns:a16="http://schemas.microsoft.com/office/drawing/2014/main" id="{567C30D6-D695-41A2-9FE1-020A314BFC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437" y="1147985"/>
            <a:ext cx="3356513" cy="4340478"/>
          </a:xfrm>
          <a:prstGeom prst="rect">
            <a:avLst/>
          </a:prstGeom>
        </p:spPr>
      </p:pic>
      <p:pic>
        <p:nvPicPr>
          <p:cNvPr id="12" name="Picture 11">
            <a:extLst>
              <a:ext uri="{FF2B5EF4-FFF2-40B4-BE49-F238E27FC236}">
                <a16:creationId xmlns:a16="http://schemas.microsoft.com/office/drawing/2014/main" id="{30FE2C6F-CD6E-46C6-842E-5E5C815EAC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0693" y="1158929"/>
            <a:ext cx="3356513" cy="4329534"/>
          </a:xfrm>
          <a:prstGeom prst="rect">
            <a:avLst/>
          </a:prstGeom>
        </p:spPr>
      </p:pic>
    </p:spTree>
    <p:extLst>
      <p:ext uri="{BB962C8B-B14F-4D97-AF65-F5344CB8AC3E}">
        <p14:creationId xmlns:p14="http://schemas.microsoft.com/office/powerpoint/2010/main" val="426899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B3CEEFC5-5ECC-3061-DB25-1C2E19EEE2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85319" y="5751875"/>
            <a:ext cx="2311590" cy="766050"/>
          </a:xfrm>
          <a:prstGeom prst="rect">
            <a:avLst/>
          </a:prstGeom>
        </p:spPr>
      </p:pic>
      <p:sp>
        <p:nvSpPr>
          <p:cNvPr id="8" name="Title 1">
            <a:extLst>
              <a:ext uri="{FF2B5EF4-FFF2-40B4-BE49-F238E27FC236}">
                <a16:creationId xmlns:a16="http://schemas.microsoft.com/office/drawing/2014/main" id="{1045184F-1E51-4DBC-8792-E3B4840162EE}"/>
              </a:ext>
            </a:extLst>
          </p:cNvPr>
          <p:cNvSpPr>
            <a:spLocks noGrp="1"/>
          </p:cNvSpPr>
          <p:nvPr>
            <p:ph type="title"/>
          </p:nvPr>
        </p:nvSpPr>
        <p:spPr>
          <a:xfrm>
            <a:off x="1623245" y="113856"/>
            <a:ext cx="10499194" cy="1019602"/>
          </a:xfrm>
        </p:spPr>
        <p:txBody>
          <a:bodyPr>
            <a:normAutofit fontScale="90000"/>
          </a:bodyPr>
          <a:lstStyle/>
          <a:p>
            <a:r>
              <a:rPr lang="en-US" dirty="0"/>
              <a:t>ERM Risk Alerts Released</a:t>
            </a:r>
          </a:p>
        </p:txBody>
      </p:sp>
      <p:pic>
        <p:nvPicPr>
          <p:cNvPr id="12" name="Picture 11">
            <a:extLst>
              <a:ext uri="{FF2B5EF4-FFF2-40B4-BE49-F238E27FC236}">
                <a16:creationId xmlns:a16="http://schemas.microsoft.com/office/drawing/2014/main" id="{FB2198B9-FB36-427D-9C24-075C6DD7F8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9303" y="1133458"/>
            <a:ext cx="3523818" cy="4552601"/>
          </a:xfrm>
          <a:prstGeom prst="rect">
            <a:avLst/>
          </a:prstGeom>
        </p:spPr>
      </p:pic>
      <p:pic>
        <p:nvPicPr>
          <p:cNvPr id="14" name="Picture 13">
            <a:extLst>
              <a:ext uri="{FF2B5EF4-FFF2-40B4-BE49-F238E27FC236}">
                <a16:creationId xmlns:a16="http://schemas.microsoft.com/office/drawing/2014/main" id="{E44A8FAB-B9C8-433E-8CB7-28D7990EF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4346" y="1133457"/>
            <a:ext cx="3533434" cy="4552601"/>
          </a:xfrm>
          <a:prstGeom prst="rect">
            <a:avLst/>
          </a:prstGeom>
        </p:spPr>
      </p:pic>
      <p:pic>
        <p:nvPicPr>
          <p:cNvPr id="16" name="Picture 15">
            <a:extLst>
              <a:ext uri="{FF2B5EF4-FFF2-40B4-BE49-F238E27FC236}">
                <a16:creationId xmlns:a16="http://schemas.microsoft.com/office/drawing/2014/main" id="{012D876A-A5CF-434F-9AEB-8B3BAEE180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9005" y="1133457"/>
            <a:ext cx="3533434" cy="4513615"/>
          </a:xfrm>
          <a:prstGeom prst="rect">
            <a:avLst/>
          </a:prstGeom>
        </p:spPr>
      </p:pic>
    </p:spTree>
    <p:extLst>
      <p:ext uri="{BB962C8B-B14F-4D97-AF65-F5344CB8AC3E}">
        <p14:creationId xmlns:p14="http://schemas.microsoft.com/office/powerpoint/2010/main" val="2704488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8F2F-3E4A-9544-CDAC-36E84980DB2E}"/>
              </a:ext>
            </a:extLst>
          </p:cNvPr>
          <p:cNvSpPr>
            <a:spLocks noGrp="1"/>
          </p:cNvSpPr>
          <p:nvPr>
            <p:ph type="title"/>
          </p:nvPr>
        </p:nvSpPr>
        <p:spPr/>
        <p:txBody>
          <a:bodyPr>
            <a:normAutofit/>
          </a:bodyPr>
          <a:lstStyle/>
          <a:p>
            <a:r>
              <a:rPr lang="en-US" dirty="0"/>
              <a:t>ERM Activities</a:t>
            </a:r>
          </a:p>
        </p:txBody>
      </p:sp>
      <p:pic>
        <p:nvPicPr>
          <p:cNvPr id="6" name="Picture 5" descr="A picture containing text, sign&#10;&#10;Description automatically generated">
            <a:extLst>
              <a:ext uri="{FF2B5EF4-FFF2-40B4-BE49-F238E27FC236}">
                <a16:creationId xmlns:a16="http://schemas.microsoft.com/office/drawing/2014/main" id="{75209B58-CE7F-B746-E312-BA5084924A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85319" y="5751875"/>
            <a:ext cx="2311590" cy="766050"/>
          </a:xfrm>
          <a:prstGeom prst="rect">
            <a:avLst/>
          </a:prstGeom>
        </p:spPr>
      </p:pic>
      <p:pic>
        <p:nvPicPr>
          <p:cNvPr id="9" name="Picture 8">
            <a:extLst>
              <a:ext uri="{FF2B5EF4-FFF2-40B4-BE49-F238E27FC236}">
                <a16:creationId xmlns:a16="http://schemas.microsoft.com/office/drawing/2014/main" id="{8C4095B9-E01D-405A-BD8E-6E7A4595BD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25" y="2057400"/>
            <a:ext cx="2352675" cy="2352675"/>
          </a:xfrm>
          <a:prstGeom prst="rect">
            <a:avLst/>
          </a:prstGeom>
        </p:spPr>
      </p:pic>
      <p:pic>
        <p:nvPicPr>
          <p:cNvPr id="10" name="Picture 9">
            <a:extLst>
              <a:ext uri="{FF2B5EF4-FFF2-40B4-BE49-F238E27FC236}">
                <a16:creationId xmlns:a16="http://schemas.microsoft.com/office/drawing/2014/main" id="{97A1A935-C714-4352-BE92-EFA6DA5C3A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874" y="2057400"/>
            <a:ext cx="2352675" cy="2352675"/>
          </a:xfrm>
          <a:prstGeom prst="rect">
            <a:avLst/>
          </a:prstGeom>
        </p:spPr>
      </p:pic>
      <p:pic>
        <p:nvPicPr>
          <p:cNvPr id="21" name="Picture 20">
            <a:extLst>
              <a:ext uri="{FF2B5EF4-FFF2-40B4-BE49-F238E27FC236}">
                <a16:creationId xmlns:a16="http://schemas.microsoft.com/office/drawing/2014/main" id="{75146D9D-D6B9-4602-959C-FC98237BDF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2223" y="2057400"/>
            <a:ext cx="2352675" cy="2352675"/>
          </a:xfrm>
          <a:prstGeom prst="rect">
            <a:avLst/>
          </a:prstGeom>
        </p:spPr>
      </p:pic>
      <p:pic>
        <p:nvPicPr>
          <p:cNvPr id="24" name="Picture 23">
            <a:extLst>
              <a:ext uri="{FF2B5EF4-FFF2-40B4-BE49-F238E27FC236}">
                <a16:creationId xmlns:a16="http://schemas.microsoft.com/office/drawing/2014/main" id="{A88EF569-8053-4274-B550-9FA6BDC36B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15450" y="1981199"/>
            <a:ext cx="2181459" cy="2428875"/>
          </a:xfrm>
          <a:prstGeom prst="rect">
            <a:avLst/>
          </a:prstGeom>
        </p:spPr>
      </p:pic>
      <p:sp>
        <p:nvSpPr>
          <p:cNvPr id="25" name="Rectangle 24">
            <a:extLst>
              <a:ext uri="{FF2B5EF4-FFF2-40B4-BE49-F238E27FC236}">
                <a16:creationId xmlns:a16="http://schemas.microsoft.com/office/drawing/2014/main" id="{3875E59B-107A-4F22-A468-20FC4FF64860}"/>
              </a:ext>
            </a:extLst>
          </p:cNvPr>
          <p:cNvSpPr/>
          <p:nvPr/>
        </p:nvSpPr>
        <p:spPr>
          <a:xfrm>
            <a:off x="771524" y="4410074"/>
            <a:ext cx="2352675" cy="1200329"/>
          </a:xfrm>
          <a:prstGeom prst="rect">
            <a:avLst/>
          </a:prstGeom>
          <a:noFill/>
        </p:spPr>
        <p:txBody>
          <a:bodyPr wrap="squar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rPr>
              <a:t>Privacy &amp; Data</a:t>
            </a:r>
          </a:p>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Governance Workshop</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6" name="Rectangle 25">
            <a:extLst>
              <a:ext uri="{FF2B5EF4-FFF2-40B4-BE49-F238E27FC236}">
                <a16:creationId xmlns:a16="http://schemas.microsoft.com/office/drawing/2014/main" id="{D8A7D8B4-AA1E-4FB6-A6CB-D2A826E35BCB}"/>
              </a:ext>
            </a:extLst>
          </p:cNvPr>
          <p:cNvSpPr/>
          <p:nvPr/>
        </p:nvSpPr>
        <p:spPr>
          <a:xfrm>
            <a:off x="3571874" y="4410074"/>
            <a:ext cx="2352675" cy="1200329"/>
          </a:xfrm>
          <a:prstGeom prst="rect">
            <a:avLst/>
          </a:prstGeom>
          <a:noFill/>
        </p:spPr>
        <p:txBody>
          <a:bodyPr wrap="squar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rPr>
              <a:t>Human Resources Outreach</a:t>
            </a:r>
          </a:p>
        </p:txBody>
      </p:sp>
      <p:sp>
        <p:nvSpPr>
          <p:cNvPr id="27" name="Rectangle 26">
            <a:extLst>
              <a:ext uri="{FF2B5EF4-FFF2-40B4-BE49-F238E27FC236}">
                <a16:creationId xmlns:a16="http://schemas.microsoft.com/office/drawing/2014/main" id="{C3A97437-541C-4511-A437-ECB5300724BF}"/>
              </a:ext>
            </a:extLst>
          </p:cNvPr>
          <p:cNvSpPr/>
          <p:nvPr/>
        </p:nvSpPr>
        <p:spPr>
          <a:xfrm>
            <a:off x="6443662" y="4410074"/>
            <a:ext cx="2352675" cy="1200329"/>
          </a:xfrm>
          <a:prstGeom prst="rect">
            <a:avLst/>
          </a:prstGeom>
          <a:noFill/>
        </p:spPr>
        <p:txBody>
          <a:bodyPr wrap="squar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rPr>
              <a:t>SLT Risk Workshop: Top University Risks</a:t>
            </a:r>
          </a:p>
        </p:txBody>
      </p:sp>
    </p:spTree>
    <p:extLst>
      <p:ext uri="{BB962C8B-B14F-4D97-AF65-F5344CB8AC3E}">
        <p14:creationId xmlns:p14="http://schemas.microsoft.com/office/powerpoint/2010/main" val="2198061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A81C2A-517A-43C7-8C98-A89E4709744B}"/>
              </a:ext>
            </a:extLst>
          </p:cNvPr>
          <p:cNvPicPr>
            <a:picLocks noChangeAspect="1"/>
          </p:cNvPicPr>
          <p:nvPr/>
        </p:nvPicPr>
        <p:blipFill>
          <a:blip r:embed="rId2"/>
          <a:stretch>
            <a:fillRect/>
          </a:stretch>
        </p:blipFill>
        <p:spPr>
          <a:xfrm>
            <a:off x="-1" y="0"/>
            <a:ext cx="5334001" cy="6858000"/>
          </a:xfrm>
          <a:prstGeom prst="rect">
            <a:avLst/>
          </a:prstGeom>
        </p:spPr>
      </p:pic>
      <p:sp>
        <p:nvSpPr>
          <p:cNvPr id="5" name="Rectangle 4">
            <a:extLst>
              <a:ext uri="{FF2B5EF4-FFF2-40B4-BE49-F238E27FC236}">
                <a16:creationId xmlns:a16="http://schemas.microsoft.com/office/drawing/2014/main" id="{E8E4CF89-976D-43BE-B272-D7DDB7051555}"/>
              </a:ext>
            </a:extLst>
          </p:cNvPr>
          <p:cNvSpPr/>
          <p:nvPr/>
        </p:nvSpPr>
        <p:spPr>
          <a:xfrm>
            <a:off x="5572125" y="1997839"/>
            <a:ext cx="6423068" cy="2862322"/>
          </a:xfrm>
          <a:prstGeom prst="rect">
            <a:avLst/>
          </a:prstGeom>
          <a:noFill/>
        </p:spPr>
        <p:txBody>
          <a:bodyPr wrap="square" lIns="91440" tIns="45720" rIns="91440" bIns="45720">
            <a:spAutoFit/>
          </a:bodyPr>
          <a:lstStyle/>
          <a:p>
            <a:pPr algn="ctr"/>
            <a:r>
              <a:rPr lang="en-US" sz="4400" dirty="0">
                <a:latin typeface="Arial" panose="020B0604020202020204" pitchFamily="34" charset="0"/>
                <a:ea typeface="Calibri" panose="020F0502020204030204" pitchFamily="34" charset="0"/>
              </a:rPr>
              <a:t>"</a:t>
            </a:r>
            <a:r>
              <a:rPr lang="en-US" sz="4400" b="1" dirty="0">
                <a:latin typeface="Arial" panose="020B0604020202020204" pitchFamily="34" charset="0"/>
                <a:ea typeface="Calibri" panose="020F0502020204030204" pitchFamily="34" charset="0"/>
              </a:rPr>
              <a:t>We inspire </a:t>
            </a:r>
            <a:r>
              <a:rPr lang="en-US" sz="4400" b="1" dirty="0">
                <a:solidFill>
                  <a:srgbClr val="FF6500"/>
                </a:solidFill>
                <a:latin typeface="Arial" panose="020B0604020202020204" pitchFamily="34" charset="0"/>
                <a:ea typeface="Calibri" panose="020F0502020204030204" pitchFamily="34" charset="0"/>
              </a:rPr>
              <a:t>E</a:t>
            </a:r>
            <a:r>
              <a:rPr lang="en-US" sz="4400" b="1" dirty="0">
                <a:solidFill>
                  <a:srgbClr val="006500"/>
                </a:solidFill>
                <a:latin typeface="Arial" panose="020B0604020202020204" pitchFamily="34" charset="0"/>
                <a:ea typeface="Calibri" panose="020F0502020204030204" pitchFamily="34" charset="0"/>
              </a:rPr>
              <a:t>xcellence </a:t>
            </a:r>
            <a:r>
              <a:rPr lang="en-US" sz="4400" b="1" dirty="0">
                <a:latin typeface="Arial" panose="020B0604020202020204" pitchFamily="34" charset="0"/>
                <a:ea typeface="Calibri" panose="020F0502020204030204" pitchFamily="34" charset="0"/>
              </a:rPr>
              <a:t>by showing kindness and delivering exceptional </a:t>
            </a:r>
            <a:r>
              <a:rPr lang="en-US" sz="4400" b="1" dirty="0">
                <a:solidFill>
                  <a:srgbClr val="ED7D31"/>
                </a:solidFill>
                <a:latin typeface="Arial" panose="020B0604020202020204" pitchFamily="34" charset="0"/>
                <a:ea typeface="Calibri" panose="020F0502020204030204" pitchFamily="34" charset="0"/>
              </a:rPr>
              <a:t>S</a:t>
            </a:r>
            <a:r>
              <a:rPr lang="en-US" sz="4400" b="1" dirty="0">
                <a:solidFill>
                  <a:srgbClr val="006500"/>
                </a:solidFill>
                <a:latin typeface="Arial" panose="020B0604020202020204" pitchFamily="34" charset="0"/>
                <a:ea typeface="Calibri" panose="020F0502020204030204" pitchFamily="34" charset="0"/>
              </a:rPr>
              <a:t>ervice</a:t>
            </a:r>
            <a:r>
              <a:rPr lang="en-US" sz="4400" b="1" dirty="0">
                <a:latin typeface="Arial" panose="020B0604020202020204" pitchFamily="34" charset="0"/>
                <a:ea typeface="Calibri" panose="020F0502020204030204" pitchFamily="34" charset="0"/>
              </a:rPr>
              <a:t>.</a:t>
            </a:r>
            <a:r>
              <a:rPr lang="en-US" sz="3600" dirty="0">
                <a:latin typeface="Arial" panose="020B0604020202020204" pitchFamily="34" charset="0"/>
                <a:ea typeface="Calibri" panose="020F0502020204030204" pitchFamily="34" charset="0"/>
              </a:rPr>
              <a:t>" </a:t>
            </a:r>
            <a:r>
              <a:rPr lang="en-US" sz="4800" dirty="0">
                <a:latin typeface="Arial" panose="020B0604020202020204" pitchFamily="34" charset="0"/>
                <a:ea typeface="Calibri" panose="020F0502020204030204" pitchFamily="34" charset="0"/>
              </a:rPr>
              <a:t> </a:t>
            </a:r>
            <a:endParaRPr lang="en-US" sz="4800" dirty="0">
              <a:latin typeface="Calibri" panose="020F0502020204030204" pitchFamily="34" charset="0"/>
              <a:ea typeface="Calibri" panose="020F0502020204030204" pitchFamily="34" charset="0"/>
            </a:endParaRPr>
          </a:p>
        </p:txBody>
      </p:sp>
      <p:sp>
        <p:nvSpPr>
          <p:cNvPr id="8" name="AutoShape 6" descr="FAMU">
            <a:extLst>
              <a:ext uri="{FF2B5EF4-FFF2-40B4-BE49-F238E27FC236}">
                <a16:creationId xmlns:a16="http://schemas.microsoft.com/office/drawing/2014/main" id="{E21D0FEB-DD59-4021-89F3-A87883F09C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5262C90B-4AF9-4AE2-8476-E310C1A342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2" y="636052"/>
            <a:ext cx="3562350" cy="746600"/>
          </a:xfrm>
          <a:prstGeom prst="rect">
            <a:avLst/>
          </a:prstGeom>
        </p:spPr>
      </p:pic>
    </p:spTree>
    <p:extLst>
      <p:ext uri="{BB962C8B-B14F-4D97-AF65-F5344CB8AC3E}">
        <p14:creationId xmlns:p14="http://schemas.microsoft.com/office/powerpoint/2010/main" val="2543781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79E4D6-A0C7-4711-942F-AABFAD728A97}"/>
              </a:ext>
            </a:extLst>
          </p:cNvPr>
          <p:cNvSpPr/>
          <p:nvPr/>
        </p:nvSpPr>
        <p:spPr>
          <a:xfrm>
            <a:off x="4787153" y="319059"/>
            <a:ext cx="7404842" cy="954107"/>
          </a:xfrm>
          <a:prstGeom prst="rect">
            <a:avLst/>
          </a:prstGeom>
          <a:noFill/>
        </p:spPr>
        <p:txBody>
          <a:bodyPr wrap="square" lIns="91440" tIns="45720" rIns="91440" bIns="45720">
            <a:spAutoFit/>
          </a:bodyPr>
          <a:lstStyle/>
          <a:p>
            <a:pPr algn="ctr"/>
            <a:r>
              <a:rPr lang="en-US" sz="2800" b="1" dirty="0">
                <a:ln w="0"/>
                <a:solidFill>
                  <a:schemeClr val="accent2"/>
                </a:solidFill>
                <a:effectLst>
                  <a:outerShdw blurRad="38100" dist="19050" dir="2700000" algn="tl" rotWithShape="0">
                    <a:schemeClr val="dk1">
                      <a:alpha val="40000"/>
                    </a:schemeClr>
                  </a:outerShdw>
                </a:effectLst>
              </a:rPr>
              <a:t>Action Item: </a:t>
            </a:r>
            <a:r>
              <a:rPr lang="en-US" sz="2800" b="1" dirty="0">
                <a:ln w="0"/>
                <a:effectLst>
                  <a:outerShdw blurRad="38100" dist="19050" dir="2700000" algn="tl" rotWithShape="0">
                    <a:schemeClr val="dk1">
                      <a:alpha val="40000"/>
                    </a:schemeClr>
                  </a:outerShdw>
                </a:effectLst>
              </a:rPr>
              <a:t>University Regulation 1.022 </a:t>
            </a:r>
          </a:p>
          <a:p>
            <a:pPr algn="ctr"/>
            <a:r>
              <a:rPr lang="en-US" sz="2800" b="1" dirty="0">
                <a:ln w="0"/>
                <a:effectLst>
                  <a:outerShdw blurRad="38100" dist="19050" dir="2700000" algn="tl" rotWithShape="0">
                    <a:schemeClr val="dk1">
                      <a:alpha val="40000"/>
                    </a:schemeClr>
                  </a:outerShdw>
                </a:effectLst>
              </a:rPr>
              <a:t>Title IX and Formal Hearing Process</a:t>
            </a:r>
            <a:endParaRPr lang="en-US" sz="2800" b="1" cap="none" spc="0" dirty="0">
              <a:ln w="0"/>
              <a:effectLst>
                <a:outerShdw blurRad="38100" dist="19050" dir="2700000" algn="tl" rotWithShape="0">
                  <a:schemeClr val="dk1">
                    <a:alpha val="40000"/>
                  </a:schemeClr>
                </a:outerShdw>
              </a:effectLst>
            </a:endParaRPr>
          </a:p>
        </p:txBody>
      </p:sp>
      <p:sp>
        <p:nvSpPr>
          <p:cNvPr id="10" name="Text Placeholder 1">
            <a:extLst>
              <a:ext uri="{FF2B5EF4-FFF2-40B4-BE49-F238E27FC236}">
                <a16:creationId xmlns:a16="http://schemas.microsoft.com/office/drawing/2014/main" id="{034E9970-AF95-4BDD-913A-348BAA0F611C}"/>
              </a:ext>
            </a:extLst>
          </p:cNvPr>
          <p:cNvSpPr txBox="1">
            <a:spLocks/>
          </p:cNvSpPr>
          <p:nvPr/>
        </p:nvSpPr>
        <p:spPr>
          <a:xfrm>
            <a:off x="5269453" y="1567707"/>
            <a:ext cx="6714561" cy="15386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6">
                    <a:lumMod val="50000"/>
                  </a:schemeClr>
                </a:solidFill>
                <a:effectLst/>
                <a:uLnTx/>
                <a:uFillTx/>
                <a:latin typeface="Arial" panose="020B0604020202020204"/>
                <a:ea typeface="+mn-ea"/>
                <a:cs typeface="+mn-cs"/>
              </a:rPr>
              <a:t>Regulation Overview</a:t>
            </a:r>
          </a:p>
          <a:p>
            <a:pPr marL="457200" lvl="1" indent="0">
              <a:buNone/>
              <a:defRPr/>
            </a:pPr>
            <a:r>
              <a:rPr lang="en-US" sz="1800" dirty="0">
                <a:solidFill>
                  <a:sysClr val="windowText" lastClr="000000"/>
                </a:solidFill>
                <a:latin typeface="Arial" panose="020B0604020202020204"/>
              </a:rPr>
              <a:t>This amended regulation addresses the process for promptly responding to persons who are alleged to have experienced sex discrimination and/or Sexual Misconduct pursuant to Title IX of the Education Amendments of 1972.</a:t>
            </a:r>
          </a:p>
        </p:txBody>
      </p:sp>
      <p:cxnSp>
        <p:nvCxnSpPr>
          <p:cNvPr id="13" name="Straight Connector 12">
            <a:extLst>
              <a:ext uri="{FF2B5EF4-FFF2-40B4-BE49-F238E27FC236}">
                <a16:creationId xmlns:a16="http://schemas.microsoft.com/office/drawing/2014/main" id="{C602BA1B-B869-4ED0-82B6-905EF250AB89}"/>
              </a:ext>
            </a:extLst>
          </p:cNvPr>
          <p:cNvCxnSpPr>
            <a:cxnSpLocks/>
          </p:cNvCxnSpPr>
          <p:nvPr/>
        </p:nvCxnSpPr>
        <p:spPr>
          <a:xfrm>
            <a:off x="6604906" y="3043454"/>
            <a:ext cx="376365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Text Placeholder 1">
            <a:extLst>
              <a:ext uri="{FF2B5EF4-FFF2-40B4-BE49-F238E27FC236}">
                <a16:creationId xmlns:a16="http://schemas.microsoft.com/office/drawing/2014/main" id="{3F361C1B-9275-4C82-8AB3-4C8C8FB2DA8C}"/>
              </a:ext>
            </a:extLst>
          </p:cNvPr>
          <p:cNvSpPr txBox="1">
            <a:spLocks/>
          </p:cNvSpPr>
          <p:nvPr/>
        </p:nvSpPr>
        <p:spPr>
          <a:xfrm>
            <a:off x="5269453" y="3335346"/>
            <a:ext cx="6714561" cy="167189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100" b="1" dirty="0">
                <a:solidFill>
                  <a:schemeClr val="accent6">
                    <a:lumMod val="50000"/>
                  </a:schemeClr>
                </a:solidFill>
                <a:latin typeface="Arial" panose="020B0604020202020204"/>
              </a:rPr>
              <a:t>Regulation Amendments</a:t>
            </a:r>
            <a:endParaRPr kumimoji="0" lang="en-US" sz="2100" b="1" i="0" u="none" strike="noStrike" kern="1200" cap="none" spc="0" normalizeH="0" baseline="0" noProof="0" dirty="0">
              <a:ln>
                <a:noFill/>
              </a:ln>
              <a:solidFill>
                <a:schemeClr val="accent6">
                  <a:lumMod val="50000"/>
                </a:schemeClr>
              </a:solidFill>
              <a:effectLst/>
              <a:uLnTx/>
              <a:uFillTx/>
              <a:latin typeface="Arial" panose="020B0604020202020204"/>
              <a:ea typeface="+mn-ea"/>
              <a:cs typeface="+mn-cs"/>
            </a:endParaRPr>
          </a:p>
          <a:p>
            <a:pPr marL="457200" lvl="1" indent="0">
              <a:buNone/>
              <a:defRPr/>
            </a:pPr>
            <a:r>
              <a:rPr lang="en-US" sz="1800" dirty="0">
                <a:solidFill>
                  <a:sysClr val="windowText" lastClr="000000"/>
                </a:solidFill>
                <a:latin typeface="Arial" panose="020B0604020202020204"/>
              </a:rPr>
              <a:t>Clarify</a:t>
            </a:r>
            <a:r>
              <a:rPr lang="en-US" sz="1800" b="1" dirty="0">
                <a:solidFill>
                  <a:sysClr val="windowText" lastClr="000000"/>
                </a:solidFill>
                <a:latin typeface="Arial" panose="020B0604020202020204"/>
              </a:rPr>
              <a:t> </a:t>
            </a:r>
            <a:r>
              <a:rPr lang="en-US" sz="1800" dirty="0">
                <a:solidFill>
                  <a:sysClr val="windowText" lastClr="000000"/>
                </a:solidFill>
                <a:latin typeface="Arial" panose="020B0604020202020204"/>
              </a:rPr>
              <a:t>its applicability; add and amend definitions; incorporate the role of the advisor in the process; amend the formal complaint process; outline disciplinary sanctions; incorporate an administrative resolution process; and make technical and grammatical changes.</a:t>
            </a:r>
            <a:endParaRPr lang="en-US" sz="1800" b="1" dirty="0">
              <a:solidFill>
                <a:schemeClr val="accent6"/>
              </a:solidFill>
              <a:latin typeface="Arial" panose="020B0604020202020204"/>
            </a:endParaRPr>
          </a:p>
        </p:txBody>
      </p:sp>
      <p:cxnSp>
        <p:nvCxnSpPr>
          <p:cNvPr id="14" name="Straight Connector 13">
            <a:extLst>
              <a:ext uri="{FF2B5EF4-FFF2-40B4-BE49-F238E27FC236}">
                <a16:creationId xmlns:a16="http://schemas.microsoft.com/office/drawing/2014/main" id="{1662350D-0CAE-45E7-8767-0ABE2EE5BA5B}"/>
              </a:ext>
            </a:extLst>
          </p:cNvPr>
          <p:cNvCxnSpPr>
            <a:cxnSpLocks/>
          </p:cNvCxnSpPr>
          <p:nvPr/>
        </p:nvCxnSpPr>
        <p:spPr>
          <a:xfrm>
            <a:off x="6604906" y="4988771"/>
            <a:ext cx="376365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Text Placeholder 1">
            <a:extLst>
              <a:ext uri="{FF2B5EF4-FFF2-40B4-BE49-F238E27FC236}">
                <a16:creationId xmlns:a16="http://schemas.microsoft.com/office/drawing/2014/main" id="{E50C4DFF-5ED9-4846-B24C-60B2949408D0}"/>
              </a:ext>
            </a:extLst>
          </p:cNvPr>
          <p:cNvSpPr txBox="1">
            <a:spLocks/>
          </p:cNvSpPr>
          <p:nvPr/>
        </p:nvSpPr>
        <p:spPr>
          <a:xfrm>
            <a:off x="5269454" y="5186109"/>
            <a:ext cx="6714561" cy="16718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6">
                    <a:lumMod val="50000"/>
                  </a:schemeClr>
                </a:solidFill>
                <a:effectLst/>
                <a:uLnTx/>
                <a:uFillTx/>
                <a:latin typeface="Arial" panose="020B0604020202020204"/>
                <a:ea typeface="+mn-ea"/>
                <a:cs typeface="+mn-cs"/>
              </a:rPr>
              <a:t>Office of Compliance and Ethics Recommendation</a:t>
            </a:r>
          </a:p>
          <a:p>
            <a:pPr marL="457200" lvl="1" indent="0">
              <a:buNone/>
              <a:defRPr/>
            </a:pPr>
            <a:r>
              <a:rPr lang="en-US" sz="1800" dirty="0">
                <a:solidFill>
                  <a:sysClr val="windowText" lastClr="000000"/>
                </a:solidFill>
                <a:latin typeface="Arial" panose="020B0604020202020204"/>
              </a:rPr>
              <a:t>It is recommended that the Board of Trustees approve the revisions to University Regulation 1.022.</a:t>
            </a:r>
            <a:endParaRPr lang="en-US" sz="1800" b="1" dirty="0">
              <a:solidFill>
                <a:schemeClr val="accent6"/>
              </a:solidFill>
              <a:latin typeface="Arial" panose="020B0604020202020204"/>
            </a:endParaRPr>
          </a:p>
        </p:txBody>
      </p:sp>
      <p:pic>
        <p:nvPicPr>
          <p:cNvPr id="7" name="Picture 6">
            <a:extLst>
              <a:ext uri="{FF2B5EF4-FFF2-40B4-BE49-F238E27FC236}">
                <a16:creationId xmlns:a16="http://schemas.microsoft.com/office/drawing/2014/main" id="{4045B7F7-D143-44D7-8A51-6BFD7E410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094514" cy="6858000"/>
          </a:xfrm>
          <a:prstGeom prst="rect">
            <a:avLst/>
          </a:prstGeom>
        </p:spPr>
      </p:pic>
    </p:spTree>
    <p:extLst>
      <p:ext uri="{BB962C8B-B14F-4D97-AF65-F5344CB8AC3E}">
        <p14:creationId xmlns:p14="http://schemas.microsoft.com/office/powerpoint/2010/main" val="244206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white sign&#10;&#10;Description automatically generated with medium confidence">
            <a:extLst>
              <a:ext uri="{FF2B5EF4-FFF2-40B4-BE49-F238E27FC236}">
                <a16:creationId xmlns:a16="http://schemas.microsoft.com/office/drawing/2014/main" id="{C954AA89-21F7-FFC5-2D1F-175208ED50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7308" y="5470320"/>
            <a:ext cx="3563970" cy="735787"/>
          </a:xfrm>
          <a:prstGeom prst="rect">
            <a:avLst/>
          </a:prstGeom>
        </p:spPr>
      </p:pic>
      <p:sp>
        <p:nvSpPr>
          <p:cNvPr id="5" name="TextBox 4">
            <a:extLst>
              <a:ext uri="{FF2B5EF4-FFF2-40B4-BE49-F238E27FC236}">
                <a16:creationId xmlns:a16="http://schemas.microsoft.com/office/drawing/2014/main" id="{9D21E4B7-6B26-46A6-88F5-DCA992DC5AAC}"/>
              </a:ext>
            </a:extLst>
          </p:cNvPr>
          <p:cNvSpPr txBox="1"/>
          <p:nvPr/>
        </p:nvSpPr>
        <p:spPr>
          <a:xfrm>
            <a:off x="145642" y="1726052"/>
            <a:ext cx="7878618" cy="2585323"/>
          </a:xfrm>
          <a:prstGeom prst="rect">
            <a:avLst/>
          </a:prstGeom>
          <a:noFill/>
        </p:spPr>
        <p:txBody>
          <a:bodyPr wrap="square" rtlCol="0">
            <a:spAutoFit/>
          </a:bodyPr>
          <a:lstStyle/>
          <a:p>
            <a:pPr>
              <a:spcAft>
                <a:spcPts val="600"/>
              </a:spcAft>
              <a:buSzPct val="98000"/>
            </a:pPr>
            <a:r>
              <a:rPr lang="en-US" sz="5400" b="1" i="0" dirty="0">
                <a:solidFill>
                  <a:srgbClr val="FF6C0C"/>
                </a:solidFill>
                <a:latin typeface="Arial Black" panose="020B0604020202020204" pitchFamily="34" charset="0"/>
                <a:cs typeface="Arial Black" panose="020B0604020202020204" pitchFamily="34" charset="0"/>
              </a:rPr>
              <a:t>Office of Compliance and Ethics Updates</a:t>
            </a:r>
          </a:p>
        </p:txBody>
      </p:sp>
    </p:spTree>
    <p:extLst>
      <p:ext uri="{BB962C8B-B14F-4D97-AF65-F5344CB8AC3E}">
        <p14:creationId xmlns:p14="http://schemas.microsoft.com/office/powerpoint/2010/main" val="1758031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720BACF-861D-42BE-B2F6-2949B459FB25}"/>
              </a:ext>
            </a:extLst>
          </p:cNvPr>
          <p:cNvSpPr txBox="1">
            <a:spLocks/>
          </p:cNvSpPr>
          <p:nvPr/>
        </p:nvSpPr>
        <p:spPr>
          <a:xfrm>
            <a:off x="421342" y="312391"/>
            <a:ext cx="5799909" cy="14025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Arial" panose="020B0604020202020204"/>
                <a:ea typeface="+mn-ea"/>
                <a:cs typeface="+mn-cs"/>
              </a:rPr>
              <a:t>Mandatory University Compliance Training</a:t>
            </a:r>
          </a:p>
          <a:p>
            <a:pPr>
              <a:defRPr/>
            </a:pPr>
            <a:r>
              <a:rPr lang="en-US" sz="1800" dirty="0">
                <a:solidFill>
                  <a:sysClr val="windowText" lastClr="000000"/>
                </a:solidFill>
                <a:latin typeface="Arial" panose="020B0604020202020204"/>
              </a:rPr>
              <a:t>Board of Governors Regulation 4.003 requires university employees and board of trustees’ members to receive ethical conduct and compliance training.</a:t>
            </a:r>
          </a:p>
        </p:txBody>
      </p:sp>
      <p:cxnSp>
        <p:nvCxnSpPr>
          <p:cNvPr id="5" name="Straight Connector 4">
            <a:extLst>
              <a:ext uri="{FF2B5EF4-FFF2-40B4-BE49-F238E27FC236}">
                <a16:creationId xmlns:a16="http://schemas.microsoft.com/office/drawing/2014/main" id="{305FA432-802F-45D9-83E4-965B8DAD0C8D}"/>
              </a:ext>
            </a:extLst>
          </p:cNvPr>
          <p:cNvCxnSpPr>
            <a:cxnSpLocks/>
          </p:cNvCxnSpPr>
          <p:nvPr/>
        </p:nvCxnSpPr>
        <p:spPr>
          <a:xfrm>
            <a:off x="1687124" y="1743411"/>
            <a:ext cx="3763650" cy="0"/>
          </a:xfrm>
          <a:prstGeom prst="line">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
        <p:nvSpPr>
          <p:cNvPr id="6" name="Text Placeholder 1">
            <a:extLst>
              <a:ext uri="{FF2B5EF4-FFF2-40B4-BE49-F238E27FC236}">
                <a16:creationId xmlns:a16="http://schemas.microsoft.com/office/drawing/2014/main" id="{29542D75-FE15-4DD6-9E4B-CE4706218EDC}"/>
              </a:ext>
            </a:extLst>
          </p:cNvPr>
          <p:cNvSpPr txBox="1">
            <a:spLocks/>
          </p:cNvSpPr>
          <p:nvPr/>
        </p:nvSpPr>
        <p:spPr>
          <a:xfrm>
            <a:off x="421341" y="1849611"/>
            <a:ext cx="5799910" cy="40320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Arial" panose="020B0604020202020204"/>
                <a:ea typeface="+mn-ea"/>
                <a:cs typeface="+mn-cs"/>
              </a:rPr>
              <a:t>2024 Training Modules</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Compliance and Ethics</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Clery Awareness</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Rights, Respect, and Responsibilities with EOP</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Fraud and Internal Controls Awareness</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Cybersecurity Awareness</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Emergency Management: Empowerment through Emergency Preparedness</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Guiding Principles in the Art of Policy Management</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Foreign Influence Primer (**Researchers and Research Support)</a:t>
            </a:r>
            <a:endParaRPr lang="en-US" sz="1800" dirty="0">
              <a:solidFill>
                <a:schemeClr val="accent6"/>
              </a:solidFill>
              <a:latin typeface="Arial" panose="020B0604020202020204"/>
            </a:endParaRPr>
          </a:p>
        </p:txBody>
      </p:sp>
      <p:cxnSp>
        <p:nvCxnSpPr>
          <p:cNvPr id="7" name="Straight Connector 6">
            <a:extLst>
              <a:ext uri="{FF2B5EF4-FFF2-40B4-BE49-F238E27FC236}">
                <a16:creationId xmlns:a16="http://schemas.microsoft.com/office/drawing/2014/main" id="{DF677DE1-F0A7-40C3-972D-EC18921544F9}"/>
              </a:ext>
            </a:extLst>
          </p:cNvPr>
          <p:cNvCxnSpPr>
            <a:cxnSpLocks/>
          </p:cNvCxnSpPr>
          <p:nvPr/>
        </p:nvCxnSpPr>
        <p:spPr>
          <a:xfrm>
            <a:off x="1687124" y="5766074"/>
            <a:ext cx="3763650" cy="0"/>
          </a:xfrm>
          <a:prstGeom prst="line">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
        <p:nvSpPr>
          <p:cNvPr id="8" name="Text Placeholder 1">
            <a:extLst>
              <a:ext uri="{FF2B5EF4-FFF2-40B4-BE49-F238E27FC236}">
                <a16:creationId xmlns:a16="http://schemas.microsoft.com/office/drawing/2014/main" id="{A92E62AF-D538-4F35-89EC-609F96965B2B}"/>
              </a:ext>
            </a:extLst>
          </p:cNvPr>
          <p:cNvSpPr txBox="1">
            <a:spLocks/>
          </p:cNvSpPr>
          <p:nvPr/>
        </p:nvSpPr>
        <p:spPr>
          <a:xfrm>
            <a:off x="421342" y="5852159"/>
            <a:ext cx="5866248" cy="8911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Arial" panose="020B0604020202020204"/>
                <a:ea typeface="+mn-ea"/>
                <a:cs typeface="+mn-cs"/>
              </a:rPr>
              <a:t>Mandatory Training Window:</a:t>
            </a:r>
          </a:p>
          <a:p>
            <a:pPr>
              <a:defRPr/>
            </a:pPr>
            <a:r>
              <a:rPr lang="en-US" sz="1800" dirty="0">
                <a:solidFill>
                  <a:sysClr val="windowText" lastClr="000000"/>
                </a:solidFill>
                <a:latin typeface="Arial" panose="020B0604020202020204"/>
              </a:rPr>
              <a:t>March 1 – 31, 2024</a:t>
            </a:r>
          </a:p>
        </p:txBody>
      </p:sp>
      <p:pic>
        <p:nvPicPr>
          <p:cNvPr id="10" name="Picture 9">
            <a:extLst>
              <a:ext uri="{FF2B5EF4-FFF2-40B4-BE49-F238E27FC236}">
                <a16:creationId xmlns:a16="http://schemas.microsoft.com/office/drawing/2014/main" id="{ECDC9A79-AA51-4F4D-9F75-7E9EA38E1FA2}"/>
              </a:ext>
            </a:extLst>
          </p:cNvPr>
          <p:cNvPicPr>
            <a:picLocks noChangeAspect="1"/>
          </p:cNvPicPr>
          <p:nvPr/>
        </p:nvPicPr>
        <p:blipFill>
          <a:blip r:embed="rId2"/>
          <a:stretch>
            <a:fillRect/>
          </a:stretch>
        </p:blipFill>
        <p:spPr>
          <a:xfrm>
            <a:off x="6592389" y="-17252"/>
            <a:ext cx="5599611" cy="6875252"/>
          </a:xfrm>
          <a:prstGeom prst="rect">
            <a:avLst/>
          </a:prstGeom>
        </p:spPr>
      </p:pic>
    </p:spTree>
    <p:extLst>
      <p:ext uri="{BB962C8B-B14F-4D97-AF65-F5344CB8AC3E}">
        <p14:creationId xmlns:p14="http://schemas.microsoft.com/office/powerpoint/2010/main" val="1035490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79E4D6-A0C7-4711-942F-AABFAD728A97}"/>
              </a:ext>
            </a:extLst>
          </p:cNvPr>
          <p:cNvSpPr/>
          <p:nvPr/>
        </p:nvSpPr>
        <p:spPr>
          <a:xfrm>
            <a:off x="4787153" y="319059"/>
            <a:ext cx="7404842" cy="646331"/>
          </a:xfrm>
          <a:prstGeom prst="rect">
            <a:avLst/>
          </a:prstGeom>
          <a:noFill/>
        </p:spPr>
        <p:txBody>
          <a:bodyPr wrap="square" lIns="91440" tIns="45720" rIns="91440" bIns="45720">
            <a:spAutoFit/>
          </a:bodyPr>
          <a:lstStyle/>
          <a:p>
            <a:pPr algn="ctr"/>
            <a:r>
              <a:rPr lang="en-US" sz="3600" b="1" dirty="0">
                <a:ln w="0">
                  <a:solidFill>
                    <a:schemeClr val="accent6">
                      <a:lumMod val="50000"/>
                    </a:schemeClr>
                  </a:solidFill>
                </a:ln>
                <a:solidFill>
                  <a:schemeClr val="accent2"/>
                </a:solidFill>
                <a:effectLst>
                  <a:outerShdw blurRad="38100" dist="19050" dir="2700000" algn="tl" rotWithShape="0">
                    <a:schemeClr val="dk1">
                      <a:alpha val="40000"/>
                    </a:schemeClr>
                  </a:outerShdw>
                </a:effectLst>
              </a:rPr>
              <a:t>Investigations</a:t>
            </a:r>
            <a:endParaRPr lang="en-US" sz="3600" b="1" cap="none" spc="0" dirty="0">
              <a:ln w="0">
                <a:solidFill>
                  <a:schemeClr val="accent6">
                    <a:lumMod val="50000"/>
                  </a:schemeClr>
                </a:solidFill>
              </a:ln>
              <a:solidFill>
                <a:schemeClr val="accent2"/>
              </a:solidFill>
              <a:effectLst>
                <a:outerShdw blurRad="38100" dist="19050" dir="2700000" algn="tl" rotWithShape="0">
                  <a:schemeClr val="dk1">
                    <a:alpha val="40000"/>
                  </a:schemeClr>
                </a:outerShdw>
              </a:effectLst>
            </a:endParaRPr>
          </a:p>
        </p:txBody>
      </p:sp>
      <p:sp>
        <p:nvSpPr>
          <p:cNvPr id="10" name="Text Placeholder 1">
            <a:extLst>
              <a:ext uri="{FF2B5EF4-FFF2-40B4-BE49-F238E27FC236}">
                <a16:creationId xmlns:a16="http://schemas.microsoft.com/office/drawing/2014/main" id="{034E9970-AF95-4BDD-913A-348BAA0F611C}"/>
              </a:ext>
            </a:extLst>
          </p:cNvPr>
          <p:cNvSpPr txBox="1">
            <a:spLocks/>
          </p:cNvSpPr>
          <p:nvPr/>
        </p:nvSpPr>
        <p:spPr>
          <a:xfrm>
            <a:off x="5269453" y="1406104"/>
            <a:ext cx="6714561" cy="15386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6">
                    <a:lumMod val="50000"/>
                  </a:schemeClr>
                </a:solidFill>
                <a:effectLst/>
                <a:uLnTx/>
                <a:uFillTx/>
                <a:latin typeface="Arial" panose="020B0604020202020204"/>
                <a:ea typeface="+mn-ea"/>
                <a:cs typeface="+mn-cs"/>
              </a:rPr>
              <a:t>Complaints Since July 1</a:t>
            </a:r>
          </a:p>
          <a:p>
            <a:pPr marL="457200" lvl="1" indent="0">
              <a:buNone/>
              <a:defRPr/>
            </a:pPr>
            <a:r>
              <a:rPr lang="en-US" sz="1800" dirty="0">
                <a:solidFill>
                  <a:sysClr val="windowText" lastClr="000000"/>
                </a:solidFill>
                <a:latin typeface="Arial" panose="020B0604020202020204"/>
              </a:rPr>
              <a:t>65 Complaints Logged via Hotline</a:t>
            </a:r>
          </a:p>
          <a:p>
            <a:pPr lvl="1">
              <a:defRPr/>
            </a:pPr>
            <a:r>
              <a:rPr lang="en-US" sz="1800" dirty="0">
                <a:solidFill>
                  <a:sysClr val="windowText" lastClr="000000"/>
                </a:solidFill>
                <a:latin typeface="Arial" panose="020B0604020202020204"/>
              </a:rPr>
              <a:t>26 Complaints have been Closed</a:t>
            </a:r>
          </a:p>
          <a:p>
            <a:pPr lvl="1">
              <a:defRPr/>
            </a:pPr>
            <a:r>
              <a:rPr lang="en-US" sz="1800" dirty="0">
                <a:solidFill>
                  <a:sysClr val="windowText" lastClr="000000"/>
                </a:solidFill>
                <a:latin typeface="Arial" panose="020B0604020202020204"/>
              </a:rPr>
              <a:t>39 Complaints are in the investigation processes</a:t>
            </a:r>
          </a:p>
          <a:p>
            <a:pPr lvl="1">
              <a:defRPr/>
            </a:pPr>
            <a:endParaRPr lang="en-US" sz="1800" dirty="0">
              <a:solidFill>
                <a:sysClr val="windowText" lastClr="000000"/>
              </a:solidFill>
              <a:latin typeface="Arial" panose="020B0604020202020204"/>
            </a:endParaRPr>
          </a:p>
        </p:txBody>
      </p:sp>
      <p:cxnSp>
        <p:nvCxnSpPr>
          <p:cNvPr id="13" name="Straight Connector 12">
            <a:extLst>
              <a:ext uri="{FF2B5EF4-FFF2-40B4-BE49-F238E27FC236}">
                <a16:creationId xmlns:a16="http://schemas.microsoft.com/office/drawing/2014/main" id="{C602BA1B-B869-4ED0-82B6-905EF250AB89}"/>
              </a:ext>
            </a:extLst>
          </p:cNvPr>
          <p:cNvCxnSpPr>
            <a:cxnSpLocks/>
          </p:cNvCxnSpPr>
          <p:nvPr/>
        </p:nvCxnSpPr>
        <p:spPr>
          <a:xfrm>
            <a:off x="6604906" y="3043454"/>
            <a:ext cx="376365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Text Placeholder 1">
            <a:extLst>
              <a:ext uri="{FF2B5EF4-FFF2-40B4-BE49-F238E27FC236}">
                <a16:creationId xmlns:a16="http://schemas.microsoft.com/office/drawing/2014/main" id="{3F361C1B-9275-4C82-8AB3-4C8C8FB2DA8C}"/>
              </a:ext>
            </a:extLst>
          </p:cNvPr>
          <p:cNvSpPr txBox="1">
            <a:spLocks/>
          </p:cNvSpPr>
          <p:nvPr/>
        </p:nvSpPr>
        <p:spPr>
          <a:xfrm>
            <a:off x="5285974" y="3274543"/>
            <a:ext cx="6714561" cy="16718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800" b="1" dirty="0">
                <a:solidFill>
                  <a:schemeClr val="accent6">
                    <a:lumMod val="50000"/>
                  </a:schemeClr>
                </a:solidFill>
                <a:latin typeface="Arial" panose="020B0604020202020204"/>
              </a:rPr>
              <a:t>Topics of Open Investigations in OCE</a:t>
            </a:r>
            <a:endParaRPr kumimoji="0" lang="en-US" sz="1800" b="1" i="0" u="none" strike="noStrike" kern="1200" cap="none" spc="0" normalizeH="0" baseline="0" noProof="0" dirty="0">
              <a:ln>
                <a:noFill/>
              </a:ln>
              <a:solidFill>
                <a:schemeClr val="accent6">
                  <a:lumMod val="50000"/>
                </a:schemeClr>
              </a:solidFill>
              <a:effectLst/>
              <a:uLnTx/>
              <a:uFillTx/>
              <a:latin typeface="Arial" panose="020B0604020202020204"/>
              <a:ea typeface="+mn-ea"/>
              <a:cs typeface="+mn-cs"/>
            </a:endParaRPr>
          </a:p>
          <a:p>
            <a:pPr lvl="1">
              <a:defRPr/>
            </a:pPr>
            <a:r>
              <a:rPr lang="en-US" sz="1800" dirty="0">
                <a:solidFill>
                  <a:sysClr val="windowText" lastClr="000000"/>
                </a:solidFill>
                <a:latin typeface="Arial" panose="020B0604020202020204"/>
              </a:rPr>
              <a:t>Conflicts of Interest</a:t>
            </a:r>
          </a:p>
          <a:p>
            <a:pPr lvl="1">
              <a:defRPr/>
            </a:pPr>
            <a:r>
              <a:rPr lang="en-US" sz="1800" dirty="0">
                <a:solidFill>
                  <a:sysClr val="windowText" lastClr="000000"/>
                </a:solidFill>
                <a:latin typeface="Arial" panose="020B0604020202020204"/>
              </a:rPr>
              <a:t>Retaliation</a:t>
            </a:r>
          </a:p>
          <a:p>
            <a:pPr lvl="1">
              <a:defRPr/>
            </a:pPr>
            <a:r>
              <a:rPr lang="en-US" sz="1800" dirty="0">
                <a:solidFill>
                  <a:sysClr val="windowText" lastClr="000000"/>
                </a:solidFill>
                <a:latin typeface="Arial" panose="020B0604020202020204"/>
              </a:rPr>
              <a:t>Employee Misconduct</a:t>
            </a:r>
            <a:endParaRPr lang="en-US" sz="1800" dirty="0">
              <a:solidFill>
                <a:schemeClr val="accent6"/>
              </a:solidFill>
              <a:latin typeface="Arial" panose="020B0604020202020204"/>
            </a:endParaRPr>
          </a:p>
        </p:txBody>
      </p:sp>
      <p:cxnSp>
        <p:nvCxnSpPr>
          <p:cNvPr id="14" name="Straight Connector 13">
            <a:extLst>
              <a:ext uri="{FF2B5EF4-FFF2-40B4-BE49-F238E27FC236}">
                <a16:creationId xmlns:a16="http://schemas.microsoft.com/office/drawing/2014/main" id="{1662350D-0CAE-45E7-8767-0ABE2EE5BA5B}"/>
              </a:ext>
            </a:extLst>
          </p:cNvPr>
          <p:cNvCxnSpPr>
            <a:cxnSpLocks/>
          </p:cNvCxnSpPr>
          <p:nvPr/>
        </p:nvCxnSpPr>
        <p:spPr>
          <a:xfrm>
            <a:off x="6604906" y="4988771"/>
            <a:ext cx="376365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Text Placeholder 1">
            <a:extLst>
              <a:ext uri="{FF2B5EF4-FFF2-40B4-BE49-F238E27FC236}">
                <a16:creationId xmlns:a16="http://schemas.microsoft.com/office/drawing/2014/main" id="{E50C4DFF-5ED9-4846-B24C-60B2949408D0}"/>
              </a:ext>
            </a:extLst>
          </p:cNvPr>
          <p:cNvSpPr txBox="1">
            <a:spLocks/>
          </p:cNvSpPr>
          <p:nvPr/>
        </p:nvSpPr>
        <p:spPr>
          <a:xfrm>
            <a:off x="5269454" y="5186109"/>
            <a:ext cx="6714561" cy="16718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6">
                    <a:lumMod val="50000"/>
                  </a:schemeClr>
                </a:solidFill>
                <a:effectLst/>
                <a:uLnTx/>
                <a:uFillTx/>
                <a:latin typeface="Arial" panose="020B0604020202020204"/>
                <a:ea typeface="+mn-ea"/>
                <a:cs typeface="+mn-cs"/>
              </a:rPr>
              <a:t>OCE Monitoring of Closed Investigations</a:t>
            </a:r>
          </a:p>
          <a:p>
            <a:pPr lvl="1">
              <a:defRPr/>
            </a:pPr>
            <a:r>
              <a:rPr lang="en-US" sz="1800" dirty="0">
                <a:solidFill>
                  <a:sysClr val="windowText" lastClr="000000"/>
                </a:solidFill>
                <a:latin typeface="Arial" panose="020B0604020202020204"/>
              </a:rPr>
              <a:t>Division of Academic Affairs – Management Plan Implementation</a:t>
            </a:r>
          </a:p>
          <a:p>
            <a:pPr lvl="1">
              <a:defRPr/>
            </a:pPr>
            <a:r>
              <a:rPr lang="en-US" sz="1800" dirty="0">
                <a:solidFill>
                  <a:sysClr val="windowText" lastClr="000000"/>
                </a:solidFill>
                <a:latin typeface="Arial" panose="020B0604020202020204"/>
              </a:rPr>
              <a:t>Athletics – Management Response</a:t>
            </a:r>
            <a:endParaRPr lang="en-US" sz="1800" dirty="0">
              <a:solidFill>
                <a:schemeClr val="accent6"/>
              </a:solidFill>
              <a:latin typeface="Arial" panose="020B0604020202020204"/>
            </a:endParaRPr>
          </a:p>
        </p:txBody>
      </p:sp>
      <p:pic>
        <p:nvPicPr>
          <p:cNvPr id="7" name="Picture 6">
            <a:extLst>
              <a:ext uri="{FF2B5EF4-FFF2-40B4-BE49-F238E27FC236}">
                <a16:creationId xmlns:a16="http://schemas.microsoft.com/office/drawing/2014/main" id="{4045B7F7-D143-44D7-8A51-6BFD7E410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094514" cy="6858000"/>
          </a:xfrm>
          <a:prstGeom prst="rect">
            <a:avLst/>
          </a:prstGeom>
        </p:spPr>
      </p:pic>
    </p:spTree>
    <p:extLst>
      <p:ext uri="{BB962C8B-B14F-4D97-AF65-F5344CB8AC3E}">
        <p14:creationId xmlns:p14="http://schemas.microsoft.com/office/powerpoint/2010/main" val="3107015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720BACF-861D-42BE-B2F6-2949B459FB25}"/>
              </a:ext>
            </a:extLst>
          </p:cNvPr>
          <p:cNvSpPr txBox="1">
            <a:spLocks/>
          </p:cNvSpPr>
          <p:nvPr/>
        </p:nvSpPr>
        <p:spPr>
          <a:xfrm>
            <a:off x="396107" y="773945"/>
            <a:ext cx="5799909" cy="14025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Arial" panose="020B0604020202020204"/>
                <a:ea typeface="+mn-ea"/>
                <a:cs typeface="+mn-cs"/>
              </a:rPr>
              <a:t>Data Privacy Week</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January 22 – 26, 2024</a:t>
            </a:r>
          </a:p>
        </p:txBody>
      </p:sp>
      <p:cxnSp>
        <p:nvCxnSpPr>
          <p:cNvPr id="5" name="Straight Connector 4">
            <a:extLst>
              <a:ext uri="{FF2B5EF4-FFF2-40B4-BE49-F238E27FC236}">
                <a16:creationId xmlns:a16="http://schemas.microsoft.com/office/drawing/2014/main" id="{305FA432-802F-45D9-83E4-965B8DAD0C8D}"/>
              </a:ext>
            </a:extLst>
          </p:cNvPr>
          <p:cNvCxnSpPr>
            <a:cxnSpLocks/>
          </p:cNvCxnSpPr>
          <p:nvPr/>
        </p:nvCxnSpPr>
        <p:spPr>
          <a:xfrm>
            <a:off x="1439471" y="1874040"/>
            <a:ext cx="3763650" cy="0"/>
          </a:xfrm>
          <a:prstGeom prst="line">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
        <p:nvSpPr>
          <p:cNvPr id="6" name="Text Placeholder 1">
            <a:extLst>
              <a:ext uri="{FF2B5EF4-FFF2-40B4-BE49-F238E27FC236}">
                <a16:creationId xmlns:a16="http://schemas.microsoft.com/office/drawing/2014/main" id="{29542D75-FE15-4DD6-9E4B-CE4706218EDC}"/>
              </a:ext>
            </a:extLst>
          </p:cNvPr>
          <p:cNvSpPr txBox="1">
            <a:spLocks/>
          </p:cNvSpPr>
          <p:nvPr/>
        </p:nvSpPr>
        <p:spPr>
          <a:xfrm>
            <a:off x="358716" y="2021968"/>
            <a:ext cx="5799910" cy="44708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Arial" panose="020B0604020202020204"/>
                <a:ea typeface="+mn-ea"/>
                <a:cs typeface="+mn-cs"/>
              </a:rPr>
              <a:t>Data Privacy Week Highlights</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January 23</a:t>
            </a:r>
            <a:r>
              <a:rPr lang="en-US" sz="1800" baseline="30000" dirty="0">
                <a:solidFill>
                  <a:sysClr val="windowText" lastClr="000000"/>
                </a:solidFill>
                <a:latin typeface="Arial" panose="020B0604020202020204"/>
              </a:rPr>
              <a:t>rd</a:t>
            </a:r>
            <a:r>
              <a:rPr lang="en-US" sz="1800" dirty="0">
                <a:solidFill>
                  <a:sysClr val="windowText" lastClr="000000"/>
                </a:solidFill>
                <a:latin typeface="Arial" panose="020B0604020202020204"/>
              </a:rPr>
              <a:t>: President Robinson and the Senior Leadership Team completed the Privacy Champion Pledge.</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January 24</a:t>
            </a:r>
            <a:r>
              <a:rPr lang="en-US" sz="1800" baseline="30000" dirty="0">
                <a:solidFill>
                  <a:sysClr val="windowText" lastClr="000000"/>
                </a:solidFill>
                <a:latin typeface="Arial" panose="020B0604020202020204"/>
              </a:rPr>
              <a:t>th</a:t>
            </a:r>
            <a:r>
              <a:rPr lang="en-US" sz="1800" dirty="0">
                <a:solidFill>
                  <a:sysClr val="windowText" lastClr="000000"/>
                </a:solidFill>
                <a:latin typeface="Arial" panose="020B0604020202020204"/>
              </a:rPr>
              <a:t>: Privacy Workshop, led by Chief Privacy Officer LaTonya Baker and Chief Risk Officer Deidre Melton, was held with university privacy and data governance leaders to enhance understanding of best practices and identify measures to mitigate privacy risks.</a:t>
            </a:r>
          </a:p>
          <a:p>
            <a:pPr marL="285750" indent="-285750">
              <a:buFont typeface="Arial" panose="020B0604020202020204" pitchFamily="34" charset="0"/>
              <a:buChar char="•"/>
              <a:defRPr/>
            </a:pPr>
            <a:r>
              <a:rPr lang="en-US" sz="1800" dirty="0">
                <a:solidFill>
                  <a:sysClr val="windowText" lastClr="000000"/>
                </a:solidFill>
                <a:latin typeface="Arial" panose="020B0604020202020204"/>
              </a:rPr>
              <a:t>Created an Instagram reel of campus community members highlighting their take on what it means to be a Data Privacy Champion.</a:t>
            </a:r>
          </a:p>
          <a:p>
            <a:pPr marL="285750" indent="-285750">
              <a:buFont typeface="Arial" panose="020B0604020202020204" pitchFamily="34" charset="0"/>
              <a:buChar char="•"/>
              <a:defRPr/>
            </a:pPr>
            <a:endParaRPr lang="en-US" sz="1800" dirty="0">
              <a:solidFill>
                <a:schemeClr val="accent6"/>
              </a:solidFill>
              <a:latin typeface="Arial" panose="020B0604020202020204"/>
            </a:endParaRPr>
          </a:p>
        </p:txBody>
      </p:sp>
      <p:pic>
        <p:nvPicPr>
          <p:cNvPr id="14" name="Picture 13">
            <a:extLst>
              <a:ext uri="{FF2B5EF4-FFF2-40B4-BE49-F238E27FC236}">
                <a16:creationId xmlns:a16="http://schemas.microsoft.com/office/drawing/2014/main" id="{B6D8CC8B-C731-497D-9577-DB56763A24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5999" y="0"/>
            <a:ext cx="6099331" cy="6858000"/>
          </a:xfrm>
          <a:prstGeom prst="rect">
            <a:avLst/>
          </a:prstGeom>
        </p:spPr>
      </p:pic>
    </p:spTree>
    <p:extLst>
      <p:ext uri="{BB962C8B-B14F-4D97-AF65-F5344CB8AC3E}">
        <p14:creationId xmlns:p14="http://schemas.microsoft.com/office/powerpoint/2010/main" val="418938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C41E0-F822-4125-BBC3-04F2461E31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3475" y="0"/>
            <a:ext cx="5131889" cy="6858000"/>
          </a:xfrm>
          <a:prstGeom prst="rect">
            <a:avLst/>
          </a:prstGeom>
        </p:spPr>
      </p:pic>
      <p:pic>
        <p:nvPicPr>
          <p:cNvPr id="5" name="Picture 4">
            <a:extLst>
              <a:ext uri="{FF2B5EF4-FFF2-40B4-BE49-F238E27FC236}">
                <a16:creationId xmlns:a16="http://schemas.microsoft.com/office/drawing/2014/main" id="{998DAE4F-3933-413A-966E-6A9BAAC5DAD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77215" y="0"/>
            <a:ext cx="5141558" cy="6858000"/>
          </a:xfrm>
          <a:prstGeom prst="rect">
            <a:avLst/>
          </a:prstGeom>
        </p:spPr>
      </p:pic>
    </p:spTree>
    <p:extLst>
      <p:ext uri="{BB962C8B-B14F-4D97-AF65-F5344CB8AC3E}">
        <p14:creationId xmlns:p14="http://schemas.microsoft.com/office/powerpoint/2010/main" val="1484832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6AEC82-0479-47A8-9054-BDE06D31E5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91200" y="0"/>
            <a:ext cx="5826034" cy="3739685"/>
          </a:xfrm>
          <a:prstGeom prst="rect">
            <a:avLst/>
          </a:prstGeom>
        </p:spPr>
      </p:pic>
      <p:pic>
        <p:nvPicPr>
          <p:cNvPr id="6" name="Picture 5">
            <a:extLst>
              <a:ext uri="{FF2B5EF4-FFF2-40B4-BE49-F238E27FC236}">
                <a16:creationId xmlns:a16="http://schemas.microsoft.com/office/drawing/2014/main" id="{65DD1E2B-CBFD-4225-9C9F-7FE4C6B68C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91200" y="3739685"/>
            <a:ext cx="5826035" cy="3118315"/>
          </a:xfrm>
          <a:prstGeom prst="rect">
            <a:avLst/>
          </a:prstGeom>
        </p:spPr>
      </p:pic>
      <p:pic>
        <p:nvPicPr>
          <p:cNvPr id="7" name="Picture 6">
            <a:extLst>
              <a:ext uri="{FF2B5EF4-FFF2-40B4-BE49-F238E27FC236}">
                <a16:creationId xmlns:a16="http://schemas.microsoft.com/office/drawing/2014/main" id="{AA5A7E08-DF7D-4FDB-9CCA-3BEF652CB7B8}"/>
              </a:ext>
            </a:extLst>
          </p:cNvPr>
          <p:cNvPicPr>
            <a:picLocks noChangeAspect="1"/>
          </p:cNvPicPr>
          <p:nvPr/>
        </p:nvPicPr>
        <p:blipFill>
          <a:blip r:embed="rId4"/>
          <a:stretch>
            <a:fillRect/>
          </a:stretch>
        </p:blipFill>
        <p:spPr>
          <a:xfrm>
            <a:off x="1" y="0"/>
            <a:ext cx="5164182" cy="6858000"/>
          </a:xfrm>
          <a:prstGeom prst="rect">
            <a:avLst/>
          </a:prstGeom>
        </p:spPr>
      </p:pic>
    </p:spTree>
    <p:extLst>
      <p:ext uri="{BB962C8B-B14F-4D97-AF65-F5344CB8AC3E}">
        <p14:creationId xmlns:p14="http://schemas.microsoft.com/office/powerpoint/2010/main" val="2774145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7A948D0DC3E446A7EEDB8BB0EC9BF9" ma:contentTypeVersion="18" ma:contentTypeDescription="Create a new document." ma:contentTypeScope="" ma:versionID="1ebc67d1d3d5e804a4ab21fe6a082e43">
  <xsd:schema xmlns:xsd="http://www.w3.org/2001/XMLSchema" xmlns:xs="http://www.w3.org/2001/XMLSchema" xmlns:p="http://schemas.microsoft.com/office/2006/metadata/properties" xmlns:ns3="2657e933-e7b3-4b34-9a29-b71584da94ca" xmlns:ns4="78ca33d9-5f97-4bdd-a3f0-e9aadcbc9925" targetNamespace="http://schemas.microsoft.com/office/2006/metadata/properties" ma:root="true" ma:fieldsID="b60b9a9e0b38de54934363eb7ece2b4c" ns3:_="" ns4:_="">
    <xsd:import namespace="2657e933-e7b3-4b34-9a29-b71584da94ca"/>
    <xsd:import namespace="78ca33d9-5f97-4bdd-a3f0-e9aadcbc992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57e933-e7b3-4b34-9a29-b71584da94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ca33d9-5f97-4bdd-a3f0-e9aadcbc99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657e933-e7b3-4b34-9a29-b71584da94ca" xsi:nil="true"/>
  </documentManagement>
</p:properties>
</file>

<file path=customXml/itemProps1.xml><?xml version="1.0" encoding="utf-8"?>
<ds:datastoreItem xmlns:ds="http://schemas.openxmlformats.org/officeDocument/2006/customXml" ds:itemID="{040CADB1-2DA6-4CCF-9BF3-4974A246C0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57e933-e7b3-4b34-9a29-b71584da94ca"/>
    <ds:schemaRef ds:uri="78ca33d9-5f97-4bdd-a3f0-e9aadcbc99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18F444-09DC-41FC-A475-E62D9A2FE03A}">
  <ds:schemaRefs>
    <ds:schemaRef ds:uri="http://schemas.microsoft.com/sharepoint/v3/contenttype/forms"/>
  </ds:schemaRefs>
</ds:datastoreItem>
</file>

<file path=customXml/itemProps3.xml><?xml version="1.0" encoding="utf-8"?>
<ds:datastoreItem xmlns:ds="http://schemas.openxmlformats.org/officeDocument/2006/customXml" ds:itemID="{2EEC0019-60CF-413D-A80D-5549E3D4FAC0}">
  <ds:schemaRefs>
    <ds:schemaRef ds:uri="http://schemas.microsoft.com/office/2006/metadata/properties"/>
    <ds:schemaRef ds:uri="http://purl.org/dc/elements/1.1/"/>
    <ds:schemaRef ds:uri="http://purl.org/dc/dcmitype/"/>
    <ds:schemaRef ds:uri="http://purl.org/dc/term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78ca33d9-5f97-4bdd-a3f0-e9aadcbc9925"/>
    <ds:schemaRef ds:uri="2657e933-e7b3-4b34-9a29-b71584da94ca"/>
  </ds:schemaRefs>
</ds:datastoreItem>
</file>

<file path=docProps/app.xml><?xml version="1.0" encoding="utf-8"?>
<Properties xmlns="http://schemas.openxmlformats.org/officeDocument/2006/extended-properties" xmlns:vt="http://schemas.openxmlformats.org/officeDocument/2006/docPropsVTypes">
  <TotalTime>1363</TotalTime>
  <Words>852</Words>
  <Application>Microsoft Office PowerPoint</Application>
  <PresentationFormat>Widescreen</PresentationFormat>
  <Paragraphs>108</Paragraphs>
  <Slides>23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Arial Black</vt:lpstr>
      <vt:lpstr>Calibri</vt:lpstr>
      <vt:lpstr>Calibri Light</vt:lpstr>
      <vt:lpstr>Office Theme</vt:lpstr>
      <vt:lpstr>FAMU Board of Trustees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ERM Reports Released</vt:lpstr>
      <vt:lpstr>ERM Risk Alerts Released</vt:lpstr>
      <vt:lpstr>ERM Activities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Audit and Compliance Committee</dc:title>
  <dc:creator>Melton, Deidre</dc:creator>
  <cp:lastModifiedBy>Kimberly Taylor</cp:lastModifiedBy>
  <cp:revision>45</cp:revision>
  <dcterms:created xsi:type="dcterms:W3CDTF">2023-11-27T21:31:16Z</dcterms:created>
  <dcterms:modified xsi:type="dcterms:W3CDTF">2024-03-05T16:21:47Z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0x010100AA7A948D0DC3E446A7EEDB8BB0EC9BF9</vt:lpwstr>
  </property>
</Properties>
</file>