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58" r:id="rId5"/>
    <p:sldId id="259" r:id="rId6"/>
    <p:sldId id="260" r:id="rId7"/>
    <p:sldId id="270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660"/>
  </p:normalViewPr>
  <p:slideViewPr>
    <p:cSldViewPr>
      <p:cViewPr>
        <p:scale>
          <a:sx n="130" d="100"/>
          <a:sy n="13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8360B-8D88-4405-B705-AA427C596AA7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EA207-6319-4358-B18A-6D0CAD87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90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617F5-F000-467B-9DAE-B922645B8F3D}" type="datetimeFigureOut">
              <a:rPr lang="en-US" smtClean="0"/>
              <a:t>5/5/2014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51A61-7B31-4B8D-9110-6FC98AD9EF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40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E667B-7A1A-4B2C-B09A-9076F9ECB3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39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4B5F8-46E1-48F3-A153-546A26CC31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7D47C-DDD0-4199-B94B-A3C1C6677B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4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38419-4C76-4CF0-BF60-2A863320BC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2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9C4CC-C018-4CDF-9FE0-AA5CDBF9CC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8E98B-8F36-45E3-8E0B-221C430BD2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55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CE5EC-F1BA-4C1A-8D2D-879642F763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1CE10-BD66-4BCA-8AC5-125F95B8C65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3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24161-EAB4-4415-ABE0-EF54AB3368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9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4ECBB-DFBF-4289-BEF1-F191768067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4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2B7B7-84EB-4E85-A213-C015A296AE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9C9231-E3C2-44C6-87E3-D7668BDA3351}" type="slidenum">
              <a:rPr lang="en-US">
                <a:solidFill>
                  <a:srgbClr val="000000"/>
                </a:solidFill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130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FAMU Retention </a:t>
            </a:r>
            <a:br>
              <a:rPr lang="en-US" dirty="0" smtClean="0"/>
            </a:br>
            <a:r>
              <a:rPr lang="en-US" dirty="0" smtClean="0"/>
              <a:t>Cost-Benefit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Board of Trustees </a:t>
            </a:r>
          </a:p>
          <a:p>
            <a:r>
              <a:rPr lang="en-US" dirty="0" smtClean="0"/>
              <a:t>Finance Committee</a:t>
            </a:r>
          </a:p>
          <a:p>
            <a:r>
              <a:rPr lang="en-US" sz="2400" dirty="0" smtClean="0"/>
              <a:t>May 5, 2014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3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Impact of Retention</a:t>
            </a:r>
            <a:br>
              <a:rPr lang="en-US" sz="2400" b="1" dirty="0" smtClean="0"/>
            </a:br>
            <a:r>
              <a:rPr lang="en-US" sz="2400" b="1" dirty="0" smtClean="0"/>
              <a:t>on</a:t>
            </a:r>
            <a:br>
              <a:rPr lang="en-US" sz="2400" b="1" dirty="0" smtClean="0"/>
            </a:br>
            <a:r>
              <a:rPr lang="en-US" sz="2400" b="1" dirty="0" smtClean="0"/>
              <a:t>Performance Base Funding Metrics 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25000" lnSpcReduction="20000"/>
          </a:bodyPr>
          <a:lstStyle/>
          <a:p>
            <a:endParaRPr lang="en-US" sz="6200" b="1" dirty="0" smtClean="0"/>
          </a:p>
          <a:p>
            <a:r>
              <a:rPr lang="en-US" sz="8000" b="1" dirty="0" smtClean="0"/>
              <a:t>Performance Based Funding Metrics</a:t>
            </a:r>
          </a:p>
          <a:p>
            <a:endParaRPr lang="en-US" sz="6400" dirty="0" smtClean="0"/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b="1" u="sng" dirty="0" smtClean="0"/>
              <a:t>Metric 1</a:t>
            </a:r>
            <a:r>
              <a:rPr lang="en-US" sz="6400" dirty="0" smtClean="0"/>
              <a:t>:  Percent </a:t>
            </a:r>
            <a:r>
              <a:rPr lang="en-US" sz="6400" dirty="0"/>
              <a:t>of Bachelor's Graduates Employed and/or Continuing their Education Further 1 </a:t>
            </a:r>
            <a:r>
              <a:rPr lang="en-US" sz="6400" dirty="0" smtClean="0"/>
              <a:t>Year </a:t>
            </a:r>
            <a:r>
              <a:rPr lang="en-US" sz="6400" dirty="0"/>
              <a:t>after </a:t>
            </a:r>
            <a:r>
              <a:rPr lang="en-US" sz="6400" dirty="0" smtClean="0"/>
              <a:t>Graduation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600" dirty="0"/>
              <a:t>	</a:t>
            </a:r>
            <a:r>
              <a:rPr lang="en-US" sz="6400" dirty="0"/>
              <a:t>	</a:t>
            </a:r>
            <a:endParaRPr lang="en-US" sz="4000" dirty="0"/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6400" b="1" u="sng" dirty="0"/>
              <a:t>Metric </a:t>
            </a:r>
            <a:r>
              <a:rPr lang="en-US" sz="6400" b="1" u="sng" dirty="0" smtClean="0"/>
              <a:t>3</a:t>
            </a:r>
            <a:r>
              <a:rPr lang="en-US" sz="6400" dirty="0" smtClean="0"/>
              <a:t>:  Average </a:t>
            </a:r>
            <a:r>
              <a:rPr lang="en-US" sz="6400" dirty="0"/>
              <a:t>Cost per Undergraduate Degree to the </a:t>
            </a:r>
            <a:r>
              <a:rPr lang="en-US" sz="6400" dirty="0" smtClean="0"/>
              <a:t>Institution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6400" dirty="0"/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6400" b="1" u="sng" dirty="0" smtClean="0"/>
              <a:t>Metric 4</a:t>
            </a:r>
            <a:r>
              <a:rPr lang="en-US" sz="6400" dirty="0" smtClean="0"/>
              <a:t>:  Six </a:t>
            </a:r>
            <a:r>
              <a:rPr lang="en-US" sz="6400" dirty="0"/>
              <a:t>Year Graduation Rates (Full-time and Part-time FTIC</a:t>
            </a:r>
            <a:r>
              <a:rPr lang="en-US" sz="6400" dirty="0" smtClean="0"/>
              <a:t>)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/>
              <a:t>	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6400" b="1" u="sng" dirty="0"/>
              <a:t>Metric </a:t>
            </a:r>
            <a:r>
              <a:rPr lang="en-US" sz="6400" b="1" u="sng" dirty="0" smtClean="0"/>
              <a:t>5</a:t>
            </a:r>
            <a:r>
              <a:rPr lang="en-US" sz="6400" dirty="0" smtClean="0"/>
              <a:t>:  Academic </a:t>
            </a:r>
            <a:r>
              <a:rPr lang="en-US" sz="6400" dirty="0"/>
              <a:t>Progress Rate (2nd Year Retention with GPA above 2.0</a:t>
            </a:r>
            <a:r>
              <a:rPr lang="en-US" sz="6400" dirty="0" smtClean="0"/>
              <a:t>)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6400" dirty="0" smtClean="0"/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6400" b="1" u="sng" dirty="0" smtClean="0"/>
              <a:t>Metric 6</a:t>
            </a:r>
            <a:r>
              <a:rPr lang="en-US" sz="6400" dirty="0" smtClean="0"/>
              <a:t>:  Bachelor's </a:t>
            </a:r>
            <a:r>
              <a:rPr lang="en-US" sz="6400" dirty="0"/>
              <a:t>Degrees Awarded in Areas of Strategic Emphasis (includes STEM</a:t>
            </a:r>
            <a:r>
              <a:rPr lang="en-US" sz="6400" dirty="0" smtClean="0"/>
              <a:t>)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/>
              <a:t>	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6400" b="1" u="sng" dirty="0" smtClean="0"/>
              <a:t>Metric 8a</a:t>
            </a:r>
            <a:r>
              <a:rPr lang="en-US" sz="6400" b="1" dirty="0" smtClean="0"/>
              <a:t>:  </a:t>
            </a:r>
            <a:r>
              <a:rPr lang="en-US" sz="6400" dirty="0" smtClean="0"/>
              <a:t>Graduate Degrees Awarded </a:t>
            </a:r>
            <a:r>
              <a:rPr lang="en-US" sz="6400" dirty="0"/>
              <a:t>in Areas of Strategic Emphasis (includes STEM</a:t>
            </a:r>
            <a:r>
              <a:rPr lang="en-US" sz="6400" dirty="0" smtClean="0"/>
              <a:t>)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/>
              <a:t>	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en-US" sz="6400" b="1" u="sng" dirty="0" smtClean="0"/>
              <a:t>Metric 9:</a:t>
            </a:r>
            <a:r>
              <a:rPr lang="en-US" sz="6400" dirty="0"/>
              <a:t> </a:t>
            </a:r>
            <a:r>
              <a:rPr lang="en-US" sz="6400" dirty="0" smtClean="0"/>
              <a:t> Percent of Bachelor’s Degrees without Excess Hours </a:t>
            </a:r>
            <a:r>
              <a:rPr lang="en-US" sz="6400" dirty="0"/>
              <a:t>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400" dirty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2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Retention </a:t>
            </a:r>
            <a:r>
              <a:rPr lang="en-US" dirty="0" smtClean="0"/>
              <a:t>Expenditures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FY 2013-2014)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Retention Budget</a:t>
            </a:r>
          </a:p>
          <a:p>
            <a:pPr lvl="1"/>
            <a:r>
              <a:rPr lang="en-US" dirty="0" smtClean="0"/>
              <a:t>$1.1M E&amp;G (Tuition Differential)</a:t>
            </a:r>
          </a:p>
          <a:p>
            <a:pPr lvl="1"/>
            <a:r>
              <a:rPr lang="en-US" dirty="0" smtClean="0"/>
              <a:t>$2M  Title III Grant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3</a:t>
            </a:fld>
            <a:endParaRPr lang="en-US" dirty="0"/>
          </a:p>
        </p:txBody>
      </p:sp>
      <p:pic>
        <p:nvPicPr>
          <p:cNvPr id="2050" name="Picture 2" descr="C:\Users\Dr Mark Howse\AppData\Local\Microsoft\Windows\Temporary Internet Files\Content.IE5\5YS6K1B4\MC9002396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14799"/>
            <a:ext cx="1678838" cy="179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2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Retention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Established Office of University Retention (2010)</a:t>
            </a:r>
          </a:p>
          <a:p>
            <a:r>
              <a:rPr lang="en-US" sz="2800" dirty="0" smtClean="0"/>
              <a:t>First Year Experience Program</a:t>
            </a:r>
          </a:p>
          <a:p>
            <a:r>
              <a:rPr lang="en-US" sz="2800" dirty="0" smtClean="0"/>
              <a:t>Academic Success Programs</a:t>
            </a:r>
          </a:p>
          <a:p>
            <a:r>
              <a:rPr lang="en-US" sz="2800" dirty="0" smtClean="0"/>
              <a:t>Restructured </a:t>
            </a:r>
            <a:r>
              <a:rPr lang="en-US" sz="2800" i="1" dirty="0" smtClean="0"/>
              <a:t>Access</a:t>
            </a:r>
            <a:r>
              <a:rPr lang="en-US" sz="2800" dirty="0" smtClean="0"/>
              <a:t> Summer Bridge Program</a:t>
            </a:r>
          </a:p>
          <a:p>
            <a:r>
              <a:rPr lang="en-US" sz="2800" dirty="0" smtClean="0"/>
              <a:t>Debt Management Program</a:t>
            </a:r>
          </a:p>
          <a:p>
            <a:r>
              <a:rPr lang="en-US" sz="2800" dirty="0" smtClean="0"/>
              <a:t>Faculty Development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Higher Student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graduation rates</a:t>
            </a:r>
          </a:p>
          <a:p>
            <a:pPr lvl="1"/>
            <a:r>
              <a:rPr lang="en-US" dirty="0" smtClean="0"/>
              <a:t>Better quality of life for students</a:t>
            </a:r>
          </a:p>
          <a:p>
            <a:pPr lvl="1"/>
            <a:r>
              <a:rPr lang="en-US" dirty="0" smtClean="0"/>
              <a:t>Increased career opportunity &amp; earning potential</a:t>
            </a:r>
          </a:p>
          <a:p>
            <a:r>
              <a:rPr lang="en-US" dirty="0" smtClean="0"/>
              <a:t>Reduction in student debt</a:t>
            </a:r>
          </a:p>
          <a:p>
            <a:r>
              <a:rPr lang="en-US" dirty="0" smtClean="0"/>
              <a:t>Improved Institutional Image/Standings</a:t>
            </a:r>
          </a:p>
          <a:p>
            <a:r>
              <a:rPr lang="en-US" dirty="0" smtClean="0"/>
              <a:t>Increased revenue</a:t>
            </a:r>
          </a:p>
          <a:p>
            <a:r>
              <a:rPr lang="en-US" dirty="0" smtClean="0"/>
              <a:t>Increased Performance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9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Impact of </a:t>
            </a:r>
            <a:br>
              <a:rPr lang="en-US" sz="3200" dirty="0" smtClean="0"/>
            </a:br>
            <a:r>
              <a:rPr lang="en-US" sz="3200" dirty="0" smtClean="0"/>
              <a:t>Student Attrition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sz="1400" b="1" i="1" dirty="0" smtClean="0"/>
              <a:t>Annual Attrition (based on 3-year average, 2009-2011)</a:t>
            </a:r>
          </a:p>
          <a:p>
            <a:r>
              <a:rPr lang="en-US" sz="1400" b="1" i="1" dirty="0" smtClean="0"/>
              <a:t>Calculation </a:t>
            </a:r>
            <a:r>
              <a:rPr lang="en-US" sz="1400" b="1" i="1" dirty="0"/>
              <a:t>based on tuition, fees, housing, and </a:t>
            </a:r>
            <a:r>
              <a:rPr lang="en-US" sz="1400" b="1" i="1" dirty="0" smtClean="0"/>
              <a:t>meal plan</a:t>
            </a:r>
            <a:endParaRPr lang="en-US" sz="1400" i="1" dirty="0" smtClean="0"/>
          </a:p>
          <a:p>
            <a:r>
              <a:rPr lang="en-US" sz="1400" b="1" i="1" dirty="0" smtClean="0"/>
              <a:t>Average Revenue Dollars per FTIC Student: </a:t>
            </a:r>
          </a:p>
          <a:p>
            <a:pPr lvl="2"/>
            <a:r>
              <a:rPr lang="en-US" sz="1200" b="1" i="1" dirty="0" smtClean="0"/>
              <a:t>$  9,894.60   (In state)-approximately 87%</a:t>
            </a:r>
          </a:p>
          <a:p>
            <a:pPr lvl="2"/>
            <a:r>
              <a:rPr lang="en-US" sz="1200" b="1" i="1" dirty="0" smtClean="0"/>
              <a:t>$21,835.40   (Out-of-state)-approximately 13%</a:t>
            </a:r>
          </a:p>
          <a:p>
            <a:pPr marL="914400" lvl="2" indent="0">
              <a:buNone/>
            </a:pPr>
            <a:endParaRPr lang="en-US" sz="1200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568578"/>
              </p:ext>
            </p:extLst>
          </p:nvPr>
        </p:nvGraphicFramePr>
        <p:xfrm>
          <a:off x="1524000" y="1905000"/>
          <a:ext cx="4572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002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Attrition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# of Students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Revenue Loss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$10.3M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Return on 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/>
              <a:t>Retention Revenue Scenario</a:t>
            </a:r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/>
          </a:p>
          <a:p>
            <a:endParaRPr lang="en-US" sz="1400" b="1" dirty="0" smtClean="0"/>
          </a:p>
          <a:p>
            <a:endParaRPr lang="en-US" sz="1400" b="1" dirty="0"/>
          </a:p>
          <a:p>
            <a:pPr marL="0" indent="0">
              <a:buNone/>
            </a:pPr>
            <a:endParaRPr lang="en-US" sz="1400" b="1" dirty="0" smtClean="0"/>
          </a:p>
          <a:p>
            <a:endParaRPr lang="en-US" sz="1400" b="1" i="1" dirty="0" smtClean="0"/>
          </a:p>
          <a:p>
            <a:r>
              <a:rPr lang="en-US" sz="1400" b="1" i="1" dirty="0" smtClean="0"/>
              <a:t>Calculation </a:t>
            </a:r>
            <a:r>
              <a:rPr lang="en-US" sz="1400" b="1" i="1" dirty="0"/>
              <a:t>based on tuition, fees, housing, and </a:t>
            </a:r>
            <a:r>
              <a:rPr lang="en-US" sz="1400" b="1" i="1" dirty="0" smtClean="0"/>
              <a:t>meal plan</a:t>
            </a:r>
            <a:endParaRPr lang="en-US" sz="1400" i="1" dirty="0" smtClean="0"/>
          </a:p>
          <a:p>
            <a:r>
              <a:rPr lang="en-US" sz="1400" b="1" i="1" dirty="0" smtClean="0"/>
              <a:t>Average Revenue Dollars per FTIC Student: </a:t>
            </a:r>
          </a:p>
          <a:p>
            <a:pPr lvl="2"/>
            <a:r>
              <a:rPr lang="en-US" sz="1200" b="1" i="1" dirty="0" smtClean="0"/>
              <a:t>$  9,894.60   (In state)-approximately </a:t>
            </a:r>
            <a:r>
              <a:rPr lang="en-US" sz="1200" b="1" i="1" dirty="0" smtClean="0"/>
              <a:t>87%</a:t>
            </a:r>
            <a:endParaRPr lang="en-US" sz="1200" b="1" i="1" dirty="0" smtClean="0"/>
          </a:p>
          <a:p>
            <a:pPr lvl="2"/>
            <a:r>
              <a:rPr lang="en-US" sz="1200" b="1" i="1" dirty="0" smtClean="0"/>
              <a:t>$21,835.40   (Out-of-state)-approximately </a:t>
            </a:r>
            <a:r>
              <a:rPr lang="en-US" sz="1200" b="1" i="1" dirty="0" smtClean="0"/>
              <a:t>13%</a:t>
            </a:r>
            <a:endParaRPr lang="en-US" sz="1200" b="1" i="1" dirty="0" smtClean="0"/>
          </a:p>
          <a:p>
            <a:pPr marL="914400" lvl="2" indent="0">
              <a:buNone/>
            </a:pPr>
            <a:endParaRPr lang="en-US" sz="1200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06216"/>
              </p:ext>
            </p:extLst>
          </p:nvPr>
        </p:nvGraphicFramePr>
        <p:xfrm>
          <a:off x="1600200" y="2286000"/>
          <a:ext cx="60960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371600"/>
                <a:gridCol w="14478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Retention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# of Students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Revenue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Persistence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First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FTIC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$572,000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$1.2M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Non-Freshman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$540,000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$1.3M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on SAP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$719,000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$1.7M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08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&amp;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Expand program and services for high-performing </a:t>
            </a:r>
            <a:r>
              <a:rPr lang="en-US" sz="2800" dirty="0" smtClean="0"/>
              <a:t>students</a:t>
            </a:r>
          </a:p>
          <a:p>
            <a:r>
              <a:rPr lang="en-US" sz="2800" dirty="0" smtClean="0"/>
              <a:t>Effective Recruitment</a:t>
            </a:r>
            <a:endParaRPr lang="en-US" sz="2800" dirty="0" smtClean="0"/>
          </a:p>
          <a:p>
            <a:r>
              <a:rPr lang="en-US" sz="2800" dirty="0" smtClean="0"/>
              <a:t>Enhance the wrap-around services for first-year students, student athletes, and academically at-risk students</a:t>
            </a:r>
          </a:p>
          <a:p>
            <a:r>
              <a:rPr lang="en-US" sz="2800" dirty="0" smtClean="0"/>
              <a:t>Leverage the full power of the technology enterprise to better meet the needs of all constituents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&amp;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 innovative supplemental instruction strategies</a:t>
            </a:r>
          </a:p>
          <a:p>
            <a:r>
              <a:rPr lang="en-US" dirty="0" smtClean="0"/>
              <a:t>Enhance Campus Facilities</a:t>
            </a:r>
          </a:p>
          <a:p>
            <a:pPr lvl="1"/>
            <a:r>
              <a:rPr lang="en-US" dirty="0" smtClean="0"/>
              <a:t>State-of-the-art classrooms and learning spaces</a:t>
            </a:r>
          </a:p>
          <a:p>
            <a:pPr lvl="1"/>
            <a:r>
              <a:rPr lang="en-US" dirty="0" smtClean="0"/>
              <a:t>Centralized student services facilities</a:t>
            </a:r>
            <a:endParaRPr lang="en-US" dirty="0"/>
          </a:p>
          <a:p>
            <a:r>
              <a:rPr lang="en-US" dirty="0" smtClean="0"/>
              <a:t>Extend faculty and staff development efforts with an orientation towards student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58BB-A7B4-4A78-839A-C7F314A964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5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334</Words>
  <Application>Microsoft Office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9_Default Design</vt:lpstr>
      <vt:lpstr>FAMU Retention  Cost-Benefit</vt:lpstr>
      <vt:lpstr>Impact of Retention on Performance Base Funding Metrics </vt:lpstr>
      <vt:lpstr>Retention Expenditures  (FY 2013-2014)</vt:lpstr>
      <vt:lpstr>Current Retention Efforts</vt:lpstr>
      <vt:lpstr>Benefits of Higher Student Retention</vt:lpstr>
      <vt:lpstr>Fiscal Impact of  Student Attrition</vt:lpstr>
      <vt:lpstr>Return on Investment</vt:lpstr>
      <vt:lpstr>Challenges &amp; Opportunities</vt:lpstr>
      <vt:lpstr>Challenges &amp; Opportunities</vt:lpstr>
      <vt:lpstr>Questions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FAMU Retention</dc:title>
  <dc:creator>Dr Mark Howse</dc:creator>
  <cp:lastModifiedBy>donald</cp:lastModifiedBy>
  <cp:revision>42</cp:revision>
  <dcterms:created xsi:type="dcterms:W3CDTF">2014-05-04T02:05:27Z</dcterms:created>
  <dcterms:modified xsi:type="dcterms:W3CDTF">2014-05-05T12:43:03Z</dcterms:modified>
</cp:coreProperties>
</file>