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20" r:id="rId1"/>
  </p:sldMasterIdLst>
  <p:notesMasterIdLst>
    <p:notesMasterId r:id="rId24"/>
  </p:notesMasterIdLst>
  <p:sldIdLst>
    <p:sldId id="260" r:id="rId2"/>
    <p:sldId id="261" r:id="rId3"/>
    <p:sldId id="340" r:id="rId4"/>
    <p:sldId id="346" r:id="rId5"/>
    <p:sldId id="348" r:id="rId6"/>
    <p:sldId id="357" r:id="rId7"/>
    <p:sldId id="349" r:id="rId8"/>
    <p:sldId id="307" r:id="rId9"/>
    <p:sldId id="344" r:id="rId10"/>
    <p:sldId id="343" r:id="rId11"/>
    <p:sldId id="321" r:id="rId12"/>
    <p:sldId id="327" r:id="rId13"/>
    <p:sldId id="350" r:id="rId14"/>
    <p:sldId id="351" r:id="rId15"/>
    <p:sldId id="345" r:id="rId16"/>
    <p:sldId id="352" r:id="rId17"/>
    <p:sldId id="347" r:id="rId18"/>
    <p:sldId id="328" r:id="rId19"/>
    <p:sldId id="335" r:id="rId20"/>
    <p:sldId id="353" r:id="rId21"/>
    <p:sldId id="354" r:id="rId22"/>
    <p:sldId id="356" r:id="rId23"/>
  </p:sldIdLst>
  <p:sldSz cx="9144000" cy="6858000" type="screen4x3"/>
  <p:notesSz cx="6858000" cy="9144000"/>
  <p:embeddedFontLst>
    <p:embeddedFont>
      <p:font typeface="Book Antiqua" panose="02040602050305030304" pitchFamily="18" charset="0"/>
      <p:regular r:id="rId25"/>
      <p:bold r:id="rId26"/>
      <p:italic r:id="rId27"/>
      <p:boldItalic r:id="rId28"/>
    </p:embeddedFont>
    <p:embeddedFont>
      <p:font typeface="Candara" panose="020E0502030303020204" pitchFamily="34" charset="0"/>
      <p:regular r:id="rId29"/>
      <p:bold r:id="rId30"/>
      <p:italic r:id="rId31"/>
      <p:boldItalic r:id="rId32"/>
    </p:embeddedFont>
    <p:embeddedFont>
      <p:font typeface="helvetica" panose="020B0604020202020204" pitchFamily="34" charset="0"/>
      <p:regular r:id="rId33"/>
      <p:bold r:id="rId34"/>
      <p:italic r:id="rId35"/>
      <p:boldItalic r:id="rId3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E7FF"/>
    <a:srgbClr val="267050"/>
    <a:srgbClr val="1D6565"/>
    <a:srgbClr val="00503D"/>
    <a:srgbClr val="004376"/>
    <a:srgbClr val="1109B7"/>
    <a:srgbClr val="00261D"/>
    <a:srgbClr val="FFCC66"/>
    <a:srgbClr val="B9ED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707" autoAdjust="0"/>
  </p:normalViewPr>
  <p:slideViewPr>
    <p:cSldViewPr>
      <p:cViewPr varScale="1">
        <p:scale>
          <a:sx n="82" d="100"/>
          <a:sy n="82" d="100"/>
        </p:scale>
        <p:origin x="13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font" Target="fonts/font11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AE1DF-C8B1-46B9-A05F-057EE937BAEB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D196B-6E38-4643-9211-227B0BD32A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034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14600"/>
            <a:ext cx="8382000" cy="1066800"/>
          </a:xfrm>
        </p:spPr>
        <p:txBody>
          <a:bodyPr/>
          <a:lstStyle>
            <a:lvl1pPr algn="ctr">
              <a:defRPr sz="4000">
                <a:latin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657600"/>
            <a:ext cx="8382000" cy="609600"/>
          </a:xfrm>
        </p:spPr>
        <p:txBody>
          <a:bodyPr/>
          <a:lstStyle>
            <a:lvl1pPr marL="0" indent="0" algn="ctr">
              <a:buFontTx/>
              <a:buNone/>
              <a:defRPr sz="2600">
                <a:latin typeface="Book Antiqua" pitchFamily="18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553200"/>
            <a:ext cx="1905000" cy="304800"/>
          </a:xfrm>
        </p:spPr>
        <p:txBody>
          <a:bodyPr/>
          <a:lstStyle>
            <a:lvl1pPr>
              <a:defRPr>
                <a:solidFill>
                  <a:srgbClr val="1E3554"/>
                </a:solidFill>
              </a:defRPr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1E355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1905000" cy="304800"/>
          </a:xfrm>
        </p:spPr>
        <p:txBody>
          <a:bodyPr/>
          <a:lstStyle>
            <a:lvl1pPr>
              <a:defRPr>
                <a:solidFill>
                  <a:srgbClr val="1E3554"/>
                </a:solidFill>
              </a:defRPr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0"/>
            <a:ext cx="173355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0"/>
            <a:ext cx="504825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934200" cy="11096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>
            <a:glow rad="101600">
              <a:srgbClr val="1D6565">
                <a:alpha val="60000"/>
              </a:srgbClr>
            </a:glow>
          </a:effectLst>
          <a:scene3d>
            <a:camera prst="perspectiveRelaxedModerately"/>
            <a:lightRig rig="threePt" dir="t"/>
          </a:scene3d>
          <a:sp3d>
            <a:bevelT prst="slope"/>
          </a:sp3d>
        </p:spPr>
        <p:txBody>
          <a:bodyPr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876800"/>
          </a:xfrm>
          <a:ln w="12700">
            <a:noFill/>
          </a:ln>
          <a:effectLst>
            <a:glow rad="101600">
              <a:srgbClr val="1D6565">
                <a:alpha val="60000"/>
              </a:srgbClr>
            </a:glow>
          </a:effectLst>
        </p:spPr>
        <p:txBody>
          <a:bodyPr/>
          <a:lstStyle>
            <a:lvl1pPr>
              <a:defRPr>
                <a:solidFill>
                  <a:srgbClr val="004376"/>
                </a:solidFill>
              </a:defRPr>
            </a:lvl1pPr>
            <a:lvl2pPr>
              <a:defRPr>
                <a:solidFill>
                  <a:srgbClr val="00503D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10800000">
            <a:off x="10287000" y="3048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447800"/>
            <a:ext cx="3390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447800"/>
            <a:ext cx="3390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D7F8C-27D2-4189-8B86-68B677FF4588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21CD-BE07-4A7C-8662-661F2A7256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0"/>
            <a:ext cx="693420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447800"/>
            <a:ext cx="6934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274B4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274B4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5532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274B47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cover dir="l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cap="small" baseline="0">
          <a:solidFill>
            <a:srgbClr val="00503D"/>
          </a:solidFill>
          <a:latin typeface="Book Antiqua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274B47"/>
          </a:solidFill>
          <a:latin typeface="Candar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109B7"/>
          </a:solidFill>
          <a:latin typeface="Candar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rgbClr val="C00000"/>
          </a:solidFill>
          <a:latin typeface="Candar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274B47"/>
          </a:solidFill>
          <a:latin typeface="Candar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74B47"/>
          </a:solidFill>
          <a:latin typeface="Candar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74B4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74B4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74B4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274B4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3600"/>
            <a:ext cx="7315200" cy="2133600"/>
          </a:xfrm>
          <a:ln w="38100">
            <a:solidFill>
              <a:srgbClr val="C00000"/>
            </a:solidFill>
          </a:ln>
          <a:scene3d>
            <a:camera prst="perspectiveRelaxedModerately"/>
            <a:lightRig rig="threePt" dir="t"/>
          </a:scene3d>
          <a:sp3d>
            <a:bevelT prst="slope"/>
          </a:sp3d>
        </p:spPr>
        <p:txBody>
          <a:bodyPr/>
          <a:lstStyle/>
          <a:p>
            <a:pPr eaLnBrk="1" hangingPunct="1"/>
            <a:r>
              <a:rPr lang="en-US" sz="3200" dirty="0">
                <a:solidFill>
                  <a:srgbClr val="267050"/>
                </a:solidFill>
                <a:latin typeface="Book Antiqua" pitchFamily="18" charset="0"/>
              </a:rPr>
              <a:t>Resource Optimization</a:t>
            </a:r>
            <a:br>
              <a:rPr lang="en-US" sz="3200" dirty="0">
                <a:solidFill>
                  <a:srgbClr val="267050"/>
                </a:solidFill>
                <a:latin typeface="Book Antiqua" pitchFamily="18" charset="0"/>
              </a:rPr>
            </a:br>
            <a:br>
              <a:rPr lang="en-US" sz="3200" dirty="0">
                <a:solidFill>
                  <a:srgbClr val="267050"/>
                </a:solidFill>
                <a:latin typeface="Book Antiqua" pitchFamily="18" charset="0"/>
              </a:rPr>
            </a:br>
            <a:r>
              <a:rPr lang="en-US" sz="3200" dirty="0">
                <a:solidFill>
                  <a:srgbClr val="267050"/>
                </a:solidFill>
                <a:latin typeface="Book Antiqua" pitchFamily="18" charset="0"/>
              </a:rPr>
              <a:t>Florida A &amp; M University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953000"/>
            <a:ext cx="7848600" cy="14478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C00000"/>
                </a:solidFill>
              </a:rPr>
              <a:t>Silver &amp; Associates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C7C37-D5AE-16E5-937F-9C108A4EC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5E4A699-6D44-1AD6-6529-063011EAF4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Phases of the Work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D646E1C-2349-7663-7B30-CB2F3B905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/>
              <a:t>Phase II.A Assessment of Resources (faculty, academic staff, and capacity)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US" b="1" i="0" dirty="0">
                <a:solidFill>
                  <a:srgbClr val="002060"/>
                </a:solidFill>
                <a:effectLst/>
                <a:latin typeface="Aptos" panose="020B0004020202020204" pitchFamily="34" charset="0"/>
              </a:rPr>
              <a:t>Phase II.B Review of Academic Structure and Budget Allocations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  <a:latin typeface="Aptos" panose="020B0004020202020204" pitchFamily="34" charset="0"/>
              </a:rPr>
              <a:t>P</a:t>
            </a:r>
            <a:r>
              <a:rPr lang="en-US" b="1" i="0" dirty="0">
                <a:solidFill>
                  <a:srgbClr val="002060"/>
                </a:solidFill>
                <a:effectLst/>
                <a:latin typeface="Aptos" panose="020B0004020202020204" pitchFamily="34" charset="0"/>
              </a:rPr>
              <a:t>hase II.C Strategic Alignment and Cost Reduction</a:t>
            </a:r>
            <a:endParaRPr lang="en-US" i="1" dirty="0">
              <a:solidFill>
                <a:srgbClr val="002060"/>
              </a:solidFill>
            </a:endParaRP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4531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Project Timeline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7162800" cy="51054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r>
              <a:rPr lang="en-US" b="1" dirty="0"/>
              <a:t> Phase I December 2024-April 2025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Phase II May 2025-August 2025</a:t>
            </a:r>
          </a:p>
          <a:p>
            <a:pPr>
              <a:buNone/>
            </a:pPr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95792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What is your role?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38263"/>
            <a:ext cx="7086600" cy="58245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99150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B9B10-8146-DB5A-4271-BD96BB09C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9CD9FB9-87BE-2D8B-02E7-7E316DEDA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What is your role?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7714600-E870-6DAE-B8EB-7454B8CAD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338263"/>
            <a:ext cx="7086600" cy="582453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Cheerleader and Champion of the project</a:t>
            </a:r>
          </a:p>
          <a:p>
            <a:r>
              <a:rPr lang="en-US" dirty="0"/>
              <a:t>Facilitate buy-in vertical and horizonal</a:t>
            </a:r>
          </a:p>
          <a:p>
            <a:r>
              <a:rPr lang="en-US" dirty="0"/>
              <a:t>Facilitate Communication</a:t>
            </a:r>
          </a:p>
          <a:p>
            <a:r>
              <a:rPr lang="en-US" dirty="0"/>
              <a:t>Facilitate a new culture</a:t>
            </a:r>
          </a:p>
          <a:p>
            <a:r>
              <a:rPr lang="en-US" dirty="0"/>
              <a:t>Provide input during each phase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989450"/>
      </p:ext>
    </p:extLst>
  </p:cSld>
  <p:clrMapOvr>
    <a:masterClrMapping/>
  </p:clrMapOvr>
  <p:transition spd="med"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5C2D8-3142-9ECC-52D7-7461A594C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CE104F2-7C91-7993-E84B-7F0BAAA23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What is your role?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EC7D0DC-EC85-0360-8165-E56691821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338263"/>
            <a:ext cx="7086600" cy="582453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Identify areas of opportunities</a:t>
            </a:r>
          </a:p>
          <a:p>
            <a:r>
              <a:rPr lang="en-US" dirty="0"/>
              <a:t>Respond to recommendations </a:t>
            </a:r>
          </a:p>
          <a:p>
            <a:r>
              <a:rPr lang="en-US" dirty="0"/>
              <a:t>Providing oversight of those who report to you to assure cooperation</a:t>
            </a:r>
          </a:p>
          <a:p>
            <a:r>
              <a:rPr lang="en-US" dirty="0"/>
              <a:t>Provide the requested information and data</a:t>
            </a:r>
          </a:p>
          <a:p>
            <a:endParaRPr lang="en-US" dirty="0"/>
          </a:p>
          <a:p>
            <a:pPr>
              <a:buNone/>
            </a:pPr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58095"/>
      </p:ext>
    </p:extLst>
  </p:cSld>
  <p:clrMapOvr>
    <a:masterClrMapping/>
  </p:clrMapOvr>
  <p:transition spd="med"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ED04B-BB98-53B8-EB9B-F640086C8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8484816-9553-1F4E-18EA-D1FA3A6B5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Expected Outcomes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8392942-DF49-515C-B4AF-968DF03DD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338263"/>
            <a:ext cx="7086600" cy="58245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60821"/>
      </p:ext>
    </p:extLst>
  </p:cSld>
  <p:clrMapOvr>
    <a:masterClrMapping/>
  </p:clrMapOvr>
  <p:transition spd="med">
    <p:cover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2C3DD-815B-0D5E-2121-712E48E70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4EC4D06-3CEE-EBD3-436D-0A2BEC55B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Expected Outcomes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FE059EF-EA62-FC3F-15A6-251C05863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338263"/>
            <a:ext cx="7086600" cy="582453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Transparency and open communication</a:t>
            </a:r>
          </a:p>
          <a:p>
            <a:r>
              <a:rPr lang="en-US" dirty="0"/>
              <a:t>Reallocation of resources to align with strategic priorities</a:t>
            </a:r>
          </a:p>
          <a:p>
            <a:r>
              <a:rPr lang="en-US" dirty="0"/>
              <a:t>Increase efficiency and eliminate waste and redundancies</a:t>
            </a:r>
          </a:p>
          <a:p>
            <a:r>
              <a:rPr lang="en-US" dirty="0"/>
              <a:t>Better overall operational performance 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66246"/>
      </p:ext>
    </p:extLst>
  </p:cSld>
  <p:clrMapOvr>
    <a:masterClrMapping/>
  </p:clrMapOvr>
  <p:transition spd="med">
    <p:cover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63096-1853-5D61-72C2-94EB728FB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73086E8-7423-6D5B-B08E-D02C9AC52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Expected Outcomes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5B702B9-F014-98D1-C0FB-D0B1C7F63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338263"/>
            <a:ext cx="7086600" cy="582453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Position the institution for growth and stability</a:t>
            </a:r>
          </a:p>
          <a:p>
            <a:r>
              <a:rPr lang="en-US" dirty="0"/>
              <a:t>Position the institution to respond to market demands</a:t>
            </a:r>
          </a:p>
          <a:p>
            <a:r>
              <a:rPr lang="en-US" dirty="0"/>
              <a:t>Enhanced student support services</a:t>
            </a:r>
          </a:p>
          <a:p>
            <a:r>
              <a:rPr lang="en-US" dirty="0"/>
              <a:t>Increased financial stability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661493"/>
      </p:ext>
    </p:extLst>
  </p:cSld>
  <p:clrMapOvr>
    <a:masterClrMapping/>
  </p:clrMapOvr>
  <p:transition spd="med">
    <p:cover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Feedback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38263"/>
            <a:ext cx="7162800" cy="5519737"/>
          </a:xfrm>
        </p:spPr>
        <p:txBody>
          <a:bodyPr/>
          <a:lstStyle/>
          <a:p>
            <a:pPr>
              <a:buNone/>
            </a:pPr>
            <a:r>
              <a:rPr lang="en-US" i="1" dirty="0"/>
              <a:t>  </a:t>
            </a:r>
          </a:p>
          <a:p>
            <a:pPr>
              <a:buNone/>
            </a:pPr>
            <a:endParaRPr lang="en-US" i="1" dirty="0"/>
          </a:p>
          <a:p>
            <a:pPr algn="ctr">
              <a:buNone/>
            </a:pPr>
            <a:r>
              <a:rPr lang="en-US" dirty="0"/>
              <a:t>Let’s discuss</a:t>
            </a:r>
          </a:p>
          <a:p>
            <a:pPr marL="0" indent="0" eaLnBrk="1" hangingPunct="1">
              <a:buNone/>
            </a:pPr>
            <a:r>
              <a:rPr lang="en-US" dirty="0"/>
              <a:t> </a:t>
            </a:r>
          </a:p>
          <a:p>
            <a:pPr marL="0" indent="0" algn="ctr" eaLnBrk="1" hangingPunct="1">
              <a:buNone/>
            </a:pPr>
            <a:r>
              <a:rPr lang="en-US" dirty="0"/>
              <a:t>Your thoughts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2674"/>
      </p:ext>
    </p:extLst>
  </p:cSld>
  <p:clrMapOvr>
    <a:masterClrMapping/>
  </p:clrMapOvr>
  <p:transition spd="med">
    <p:cover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00320"/>
            <a:ext cx="6934200" cy="1109663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Questions</a:t>
            </a:r>
            <a:br>
              <a:rPr lang="en-US" dirty="0"/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09983"/>
            <a:ext cx="7162800" cy="57766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23660"/>
      </p:ext>
    </p:extLst>
  </p:cSld>
  <p:clrMapOvr>
    <a:masterClrMapping/>
  </p:clrMapOvr>
  <p:transition spd="med">
    <p:cover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The Agenda for today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24000"/>
            <a:ext cx="7162800" cy="5334000"/>
          </a:xfrm>
        </p:spPr>
        <p:txBody>
          <a:bodyPr/>
          <a:lstStyle/>
          <a:p>
            <a:r>
              <a:rPr lang="en-US" dirty="0"/>
              <a:t>Introduce the Resource Optimization Project</a:t>
            </a:r>
          </a:p>
          <a:p>
            <a:pPr eaLnBrk="1" hangingPunct="1"/>
            <a:r>
              <a:rPr lang="en-US" dirty="0"/>
              <a:t>Meet with the administrative stakeholders and staff to listen and seek input on the process, priorities, ideas, and expected outcomes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med">
    <p:cover dir="l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7F1D0-12A4-FA3A-EB28-D7A3BFC28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80F3D9F-F3B4-C02B-46B9-7E813C706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00320"/>
            <a:ext cx="6934200" cy="1109663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Thank you</a:t>
            </a:r>
            <a:br>
              <a:rPr lang="en-US" dirty="0"/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8E21171-2123-00D8-B1DB-92718D65C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09983"/>
            <a:ext cx="7162800" cy="5776617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/>
              <a:t>Thank you for your attendance</a:t>
            </a:r>
          </a:p>
          <a:p>
            <a:pPr eaLnBrk="1" hangingPunct="1"/>
            <a:r>
              <a:rPr lang="en-US" b="1" dirty="0"/>
              <a:t>Thank you for your participation</a:t>
            </a:r>
          </a:p>
          <a:p>
            <a:pPr eaLnBrk="1" hangingPunct="1"/>
            <a:r>
              <a:rPr lang="en-US" b="1" dirty="0"/>
              <a:t>Thank you for your service to the institution.</a:t>
            </a:r>
          </a:p>
        </p:txBody>
      </p:sp>
    </p:spTree>
    <p:extLst>
      <p:ext uri="{BB962C8B-B14F-4D97-AF65-F5344CB8AC3E}">
        <p14:creationId xmlns:p14="http://schemas.microsoft.com/office/powerpoint/2010/main" val="2822303680"/>
      </p:ext>
    </p:extLst>
  </p:cSld>
  <p:clrMapOvr>
    <a:masterClrMapping/>
  </p:clrMapOvr>
  <p:transition spd="med">
    <p:cover dir="l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66783-2E40-2A7F-47E5-ACAECF11A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399DC8C-6215-C380-D305-5435D424E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00320"/>
            <a:ext cx="6934200" cy="1109663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Documents to be collected</a:t>
            </a:r>
            <a:br>
              <a:rPr lang="en-US" dirty="0"/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F067F1F-F69F-C6BE-46EB-7D9E34CA9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09983"/>
            <a:ext cx="7162800" cy="5776617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endParaRPr lang="en-US" sz="18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endParaRPr lang="en-US" sz="1800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The approved university strategic plan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The announced strategic priorities of the President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The most recent approved final budget of the university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The approved budgets for each unit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Amount of unspent dollars for each units for the last three fiscal years</a:t>
            </a:r>
          </a:p>
          <a:p>
            <a:pPr marL="0" indent="0" algn="l">
              <a:buNone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 </a:t>
            </a:r>
          </a:p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7779890"/>
      </p:ext>
    </p:extLst>
  </p:cSld>
  <p:clrMapOvr>
    <a:masterClrMapping/>
  </p:clrMapOvr>
  <p:transition spd="med">
    <p:cover dir="l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0322B-4E2F-C7E5-BCCE-A2741E48A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A431B45-4418-6ABB-4C90-3F54A00E9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00320"/>
            <a:ext cx="6934200" cy="1109663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Documents to be collected</a:t>
            </a:r>
            <a:br>
              <a:rPr lang="en-US" dirty="0"/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5E65E2A-8B6B-F396-4B40-99EE01206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09983"/>
            <a:ext cx="7162800" cy="5776617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endParaRPr lang="en-US" sz="18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endParaRPr lang="en-US" sz="1800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pPr marL="0" indent="0" algn="l">
              <a:buNone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6. The approved organizational chart for the university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333333"/>
                </a:solidFill>
                <a:latin typeface="helvetica" panose="020B0604020202020204" pitchFamily="34" charset="0"/>
              </a:rPr>
              <a:t>7. 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Names, positions/titles, resumes, and job description for the cabinet, the senior leadership team, assistant and associate VPs and directors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333333"/>
                </a:solidFill>
                <a:latin typeface="helvetica" panose="020B0604020202020204" pitchFamily="34" charset="0"/>
              </a:rPr>
              <a:t>8. 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A list of I R recommended and university approved peer institutions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333333"/>
                </a:solidFill>
                <a:latin typeface="helvetica" panose="020B0604020202020204" pitchFamily="34" charset="0"/>
              </a:rPr>
              <a:t>9. 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(a) Current staffing levels full and part-time.  (b) List of current vacancies and the same information for the last three years</a:t>
            </a:r>
          </a:p>
          <a:p>
            <a:pPr marL="0" indent="0" algn="l">
              <a:buNone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10. Percent of the budget spent on personnel, instruction and instructional support, and administration</a:t>
            </a:r>
          </a:p>
          <a:p>
            <a:pPr marL="0" indent="0" algn="l">
              <a:buNone/>
            </a:pPr>
            <a:r>
              <a:rPr lang="en-US" sz="18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 </a:t>
            </a:r>
          </a:p>
          <a:p>
            <a:pPr eaLnBrk="1" hangingPunct="1"/>
            <a:r>
              <a:rPr lang="en-US" sz="2000" b="1" dirty="0"/>
              <a:t>Additional documents will be requested </a:t>
            </a:r>
            <a:r>
              <a:rPr lang="en-US" sz="2000" b="1"/>
              <a:t>as we </a:t>
            </a:r>
            <a:r>
              <a:rPr lang="en-US" sz="2000" b="1" dirty="0"/>
              <a:t>get deeper into Phase I and the as we start Phase II</a:t>
            </a:r>
          </a:p>
        </p:txBody>
      </p:sp>
    </p:spTree>
    <p:extLst>
      <p:ext uri="{BB962C8B-B14F-4D97-AF65-F5344CB8AC3E}">
        <p14:creationId xmlns:p14="http://schemas.microsoft.com/office/powerpoint/2010/main" val="305282514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is driving this project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359999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6D6E9-BED2-8525-1C16-F24D00144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19D4413-894C-5620-5E24-74B254946E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is driving the process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9ED16D5-5A26-6B32-D10A-6BE50C697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Expectations</a:t>
            </a:r>
          </a:p>
          <a:p>
            <a:r>
              <a:rPr lang="en-US" dirty="0"/>
              <a:t>Board Expectations</a:t>
            </a:r>
          </a:p>
          <a:p>
            <a:r>
              <a:rPr lang="en-US" dirty="0"/>
              <a:t>Administration Expectations</a:t>
            </a:r>
          </a:p>
          <a:p>
            <a:r>
              <a:rPr lang="en-US" dirty="0"/>
              <a:t>Strategic Priorities vs Legacy Funding</a:t>
            </a:r>
          </a:p>
          <a:p>
            <a:r>
              <a:rPr lang="en-US" dirty="0"/>
              <a:t>Reflections on Operational Efficiency</a:t>
            </a:r>
          </a:p>
          <a:p>
            <a:r>
              <a:rPr lang="en-US" dirty="0"/>
              <a:t>Finite Resources and the need to support strategic priorities</a:t>
            </a:r>
          </a:p>
          <a:p>
            <a:r>
              <a:rPr lang="en-US" dirty="0"/>
              <a:t>Reduced Enrollment over the last ten years</a:t>
            </a:r>
          </a:p>
          <a:p>
            <a:r>
              <a:rPr lang="en-US" dirty="0"/>
              <a:t>Positioning the institution for growth and sustainability</a:t>
            </a:r>
          </a:p>
          <a:p>
            <a:pPr marL="0" indent="0"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55152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1A687-9151-D2A3-B95A-87080752D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DA5D3A7-96FB-32D1-ED25-18EA74342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What is resource optimization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6C2CB6F-D9B5-4345-FF0A-1746D95EE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38263"/>
            <a:ext cx="7162800" cy="551973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solidFill>
                  <a:srgbClr val="505662"/>
                </a:solidFill>
                <a:latin typeface="Public Sans"/>
              </a:rPr>
              <a:t>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?</a:t>
            </a:r>
          </a:p>
        </p:txBody>
      </p:sp>
    </p:spTree>
    <p:extLst>
      <p:ext uri="{BB962C8B-B14F-4D97-AF65-F5344CB8AC3E}">
        <p14:creationId xmlns:p14="http://schemas.microsoft.com/office/powerpoint/2010/main" val="1822402946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DEF0DA-CC5F-F509-9785-EC86C9B709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D1F0CA6-73E7-C831-13CA-516C05040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What is resource optimization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8AD3410-7442-B48C-9F5D-327E78E61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38263"/>
            <a:ext cx="7162800" cy="5519737"/>
          </a:xfrm>
        </p:spPr>
        <p:txBody>
          <a:bodyPr/>
          <a:lstStyle/>
          <a:p>
            <a:pPr eaLnBrk="1" hangingPunct="1"/>
            <a:r>
              <a:rPr lang="en-US" b="0" i="0" dirty="0">
                <a:solidFill>
                  <a:srgbClr val="505662"/>
                </a:solidFill>
                <a:effectLst/>
                <a:latin typeface="Public Sans"/>
              </a:rPr>
              <a:t>Resource optimization is aligning resources to maximize minimize cost and increase productivity and efficiency. </a:t>
            </a:r>
          </a:p>
          <a:p>
            <a:pPr eaLnBrk="1" hangingPunct="1"/>
            <a:r>
              <a:rPr lang="en-US" b="0" i="0" dirty="0">
                <a:solidFill>
                  <a:srgbClr val="505662"/>
                </a:solidFill>
                <a:effectLst/>
                <a:latin typeface="Public Sans"/>
              </a:rPr>
              <a:t>Resource optimization is allocating time, fiscal resources, and human resources in line with strategic priorities. </a:t>
            </a:r>
          </a:p>
          <a:p>
            <a:pPr eaLnBrk="1" hangingPunct="1"/>
            <a:r>
              <a:rPr lang="en-US" dirty="0">
                <a:solidFill>
                  <a:srgbClr val="505662"/>
                </a:solidFill>
                <a:latin typeface="Public Sans"/>
              </a:rPr>
              <a:t>Aligning the resources of the institution for sustainability.</a:t>
            </a:r>
          </a:p>
        </p:txBody>
      </p:sp>
    </p:spTree>
    <p:extLst>
      <p:ext uri="{BB962C8B-B14F-4D97-AF65-F5344CB8AC3E}">
        <p14:creationId xmlns:p14="http://schemas.microsoft.com/office/powerpoint/2010/main" val="2950583279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DB926-F690-6D92-6626-82212A25D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AAF7798-7570-F279-14A3-3BFC96B93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What is resource optimization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B786A4-5783-E69B-9AF7-889E5D908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38263"/>
            <a:ext cx="7162800" cy="5519737"/>
          </a:xfrm>
        </p:spPr>
        <p:txBody>
          <a:bodyPr/>
          <a:lstStyle/>
          <a:p>
            <a:pPr eaLnBrk="1" hangingPunct="1"/>
            <a:r>
              <a:rPr lang="en-US" b="0" i="0" dirty="0">
                <a:solidFill>
                  <a:srgbClr val="505662"/>
                </a:solidFill>
                <a:effectLst/>
                <a:latin typeface="Public Sans"/>
              </a:rPr>
              <a:t>Requires a commitment for continuous improvement</a:t>
            </a:r>
          </a:p>
          <a:p>
            <a:r>
              <a:rPr lang="en-US" dirty="0">
                <a:solidFill>
                  <a:srgbClr val="505662"/>
                </a:solidFill>
                <a:latin typeface="Public Sans"/>
              </a:rPr>
              <a:t>Linking planning, assessment, and budgets process to the allocation process based on strategic priorities.</a:t>
            </a:r>
            <a:r>
              <a:rPr lang="en-US" b="0" i="0" dirty="0">
                <a:solidFill>
                  <a:srgbClr val="505662"/>
                </a:solidFill>
                <a:effectLst/>
                <a:latin typeface="Public Sans"/>
              </a:rPr>
              <a:t> </a:t>
            </a:r>
          </a:p>
          <a:p>
            <a:r>
              <a:rPr lang="en-US" b="0" i="0" dirty="0">
                <a:solidFill>
                  <a:srgbClr val="505662"/>
                </a:solidFill>
                <a:effectLst/>
                <a:latin typeface="Public Sans"/>
              </a:rPr>
              <a:t>Resource optimization is allocating time, fiscal resources, and human resources to create operational efficiencies to achieve agreed upon goals.</a:t>
            </a:r>
          </a:p>
          <a:p>
            <a:pPr eaLnBrk="1" hangingPunct="1"/>
            <a:endParaRPr lang="en-US" dirty="0">
              <a:solidFill>
                <a:srgbClr val="505662"/>
              </a:solidFill>
              <a:latin typeface="Public Sans"/>
            </a:endParaRPr>
          </a:p>
          <a:p>
            <a:pPr eaLnBrk="1" hangingPunct="1"/>
            <a:endParaRPr lang="en-US" b="0" i="0" dirty="0">
              <a:solidFill>
                <a:srgbClr val="505662"/>
              </a:solidFill>
              <a:effectLst/>
              <a:latin typeface="Public Sans"/>
            </a:endParaRPr>
          </a:p>
        </p:txBody>
      </p:sp>
    </p:spTree>
    <p:extLst>
      <p:ext uri="{BB962C8B-B14F-4D97-AF65-F5344CB8AC3E}">
        <p14:creationId xmlns:p14="http://schemas.microsoft.com/office/powerpoint/2010/main" val="2110378291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Phases of the Work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/>
              <a:t>      The Work Will Be Done In Two Phases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US" b="1" i="0" dirty="0">
                <a:solidFill>
                  <a:srgbClr val="002060"/>
                </a:solidFill>
                <a:effectLst/>
                <a:latin typeface="Aptos" panose="020B0004020202020204" pitchFamily="34" charset="0"/>
              </a:rPr>
              <a:t>Phase I Administration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  <a:latin typeface="Aptos" panose="020B0004020202020204" pitchFamily="34" charset="0"/>
              </a:rPr>
              <a:t>P</a:t>
            </a:r>
            <a:r>
              <a:rPr lang="en-US" b="1" i="0" dirty="0">
                <a:solidFill>
                  <a:srgbClr val="002060"/>
                </a:solidFill>
                <a:effectLst/>
                <a:latin typeface="Aptos" panose="020B0004020202020204" pitchFamily="34" charset="0"/>
              </a:rPr>
              <a:t>hase II Academic</a:t>
            </a:r>
            <a:endParaRPr lang="en-US" i="1" dirty="0">
              <a:solidFill>
                <a:srgbClr val="002060"/>
              </a:solidFill>
            </a:endParaRP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A4535-982B-B242-1BA7-F874C3F12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CD6BC35-ECE2-E828-BC93-DC66CC0AE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Phases of the Work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5BFC483-EFC3-1265-08BF-ED5803812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/>
              <a:t>Phase I.A Assessment of Resources (human, fiscal, skills, and capacity)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US" b="1" i="0" dirty="0">
                <a:solidFill>
                  <a:srgbClr val="002060"/>
                </a:solidFill>
                <a:effectLst/>
                <a:latin typeface="Aptos" panose="020B0004020202020204" pitchFamily="34" charset="0"/>
              </a:rPr>
              <a:t>Phase I.B Review of Administrative Structure and Budget Allocations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  <a:latin typeface="Aptos" panose="020B0004020202020204" pitchFamily="34" charset="0"/>
              </a:rPr>
              <a:t>P</a:t>
            </a:r>
            <a:r>
              <a:rPr lang="en-US" b="1" i="0" dirty="0">
                <a:solidFill>
                  <a:srgbClr val="002060"/>
                </a:solidFill>
                <a:effectLst/>
                <a:latin typeface="Aptos" panose="020B0004020202020204" pitchFamily="34" charset="0"/>
              </a:rPr>
              <a:t>hase I.C Strategic Alignment and Cost Reduction</a:t>
            </a:r>
            <a:endParaRPr lang="en-US" i="1" dirty="0">
              <a:solidFill>
                <a:srgbClr val="002060"/>
              </a:solidFill>
            </a:endParaRP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06469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PPP_SABST_PRT_Spiral Vortex G">
  <a:themeElements>
    <a:clrScheme name="">
      <a:dk1>
        <a:srgbClr val="000000"/>
      </a:dk1>
      <a:lt1>
        <a:srgbClr val="DDDDDD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BEBE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PPP_SABST_PRT_Spiral Vortex G</Template>
  <TotalTime>4494</TotalTime>
  <Words>625</Words>
  <Application>Microsoft Office PowerPoint</Application>
  <PresentationFormat>On-screen Show (4:3)</PresentationFormat>
  <Paragraphs>144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Candara</vt:lpstr>
      <vt:lpstr>Book Antiqua</vt:lpstr>
      <vt:lpstr>Arial</vt:lpstr>
      <vt:lpstr>Calibri</vt:lpstr>
      <vt:lpstr>Public Sans</vt:lpstr>
      <vt:lpstr>Aptos</vt:lpstr>
      <vt:lpstr>helvetica</vt:lpstr>
      <vt:lpstr>PPP_SABST_PRT_Spiral Vortex G</vt:lpstr>
      <vt:lpstr>Resource Optimization  Florida A &amp; M University</vt:lpstr>
      <vt:lpstr>The Agenda for today</vt:lpstr>
      <vt:lpstr>What is driving this project</vt:lpstr>
      <vt:lpstr>What is driving the process</vt:lpstr>
      <vt:lpstr>What is resource optimization</vt:lpstr>
      <vt:lpstr>What is resource optimization</vt:lpstr>
      <vt:lpstr>What is resource optimization</vt:lpstr>
      <vt:lpstr>Phases of the Work</vt:lpstr>
      <vt:lpstr>Phases of the Work</vt:lpstr>
      <vt:lpstr>Phases of the Work</vt:lpstr>
      <vt:lpstr>Project Timeline</vt:lpstr>
      <vt:lpstr>What is your role?</vt:lpstr>
      <vt:lpstr>What is your role?</vt:lpstr>
      <vt:lpstr>What is your role?</vt:lpstr>
      <vt:lpstr>Expected Outcomes</vt:lpstr>
      <vt:lpstr>Expected Outcomes</vt:lpstr>
      <vt:lpstr>Expected Outcomes</vt:lpstr>
      <vt:lpstr>Feedback</vt:lpstr>
      <vt:lpstr> Questions </vt:lpstr>
      <vt:lpstr> Thank you </vt:lpstr>
      <vt:lpstr> Documents to be collected </vt:lpstr>
      <vt:lpstr> Documents to be collected </vt:lpstr>
    </vt:vector>
  </TitlesOfParts>
  <Company>Clark Atlanta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joutler</dc:creator>
  <cp:lastModifiedBy>Joseph Silver</cp:lastModifiedBy>
  <cp:revision>245</cp:revision>
  <dcterms:created xsi:type="dcterms:W3CDTF">2011-01-24T16:03:00Z</dcterms:created>
  <dcterms:modified xsi:type="dcterms:W3CDTF">2024-12-17T13:37:16Z</dcterms:modified>
</cp:coreProperties>
</file>